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5"/>
  </p:sldMasterIdLst>
  <p:notesMasterIdLst>
    <p:notesMasterId r:id="rId27"/>
  </p:notesMasterIdLst>
  <p:sldIdLst>
    <p:sldId id="256" r:id="rId6"/>
    <p:sldId id="267" r:id="rId7"/>
    <p:sldId id="266" r:id="rId8"/>
    <p:sldId id="269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99" r:id="rId19"/>
    <p:sldId id="284" r:id="rId20"/>
    <p:sldId id="300" r:id="rId21"/>
    <p:sldId id="301" r:id="rId22"/>
    <p:sldId id="287" r:id="rId23"/>
    <p:sldId id="302" r:id="rId24"/>
    <p:sldId id="288" r:id="rId25"/>
    <p:sldId id="28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7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93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8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7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7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95C0-CCC8-408A-AC54-ACCD86AAA689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5804-5E14-4061-8C0C-ECCEF098889E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CD4-AB77-4226-94E6-F12C839CDED7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A2D4-6644-4DCE-9EAE-01E5A2C66FA3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61F7-FC56-49F3-9E72-8E135C93FA26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750F-1F54-44F2-8577-8A533C6FCBFA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A525-55C1-4D33-9EB1-1ED854F7B1FF}" type="datetime1">
              <a:rPr lang="cs-CZ" smtClean="0"/>
              <a:t>18.2.2016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D18B-5F86-4443-8583-D36C29D865F6}" type="datetime1">
              <a:rPr lang="cs-CZ" smtClean="0"/>
              <a:t>18.2.2016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1A7E-B80F-48B7-9F84-25001BADA0D7}" type="datetime1">
              <a:rPr lang="cs-CZ" smtClean="0"/>
              <a:t>18.2.2016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006-C38B-41E5-BEBB-EB798AE482FA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7D83-89B2-4825-9C3F-2389F0758065}" type="datetime1">
              <a:rPr lang="cs-CZ" smtClean="0"/>
              <a:t>18.2.2016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6352-5D0C-49DC-8049-4D24FE854F49}" type="datetime1">
              <a:rPr lang="cs-CZ" smtClean="0"/>
              <a:t>18.2.2016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0"/>
            <a:ext cx="9144000" cy="237506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3149" y="2963865"/>
            <a:ext cx="851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 o finanční podporu OP VVV </a:t>
            </a: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Excelentní výzkum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371599" y="4960308"/>
            <a:ext cx="6400800" cy="8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Mgr. Helena Hořáková</a:t>
            </a:r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61384" y="4254474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Praha,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února 2016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294763"/>
            <a:ext cx="84312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cs-CZ" alt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Alokace na výzvu: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6 mld. Kč</a:t>
            </a:r>
            <a:endParaRPr lang="cs-CZ" altLang="cs-CZ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Fond: </a:t>
            </a:r>
            <a:r>
              <a:rPr lang="it-IT" altLang="cs-CZ" dirty="0">
                <a:latin typeface="Arial" panose="020B0604020202020204" pitchFamily="34" charset="0"/>
                <a:cs typeface="Arial" panose="020B0604020202020204" pitchFamily="34" charset="0"/>
              </a:rPr>
              <a:t>Evropský fond pro regionální </a:t>
            </a:r>
            <a:r>
              <a:rPr lang="it-IT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rozvoj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Způsob financování: Ex-ante, v případě OSS ex-post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Minimální výše celkových způsobilých výdajů: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100 mil.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cs-CZ" altLang="cs-CZ" spc="-10" dirty="0">
                <a:latin typeface="Arial" panose="020B0604020202020204" pitchFamily="34" charset="0"/>
                <a:cs typeface="Arial" panose="020B0604020202020204" pitchFamily="34" charset="0"/>
              </a:rPr>
              <a:t>Maximální výše celkových způsobilých výdajů</a:t>
            </a:r>
            <a:r>
              <a:rPr lang="cs-CZ" altLang="cs-CZ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cs-CZ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Podpora, která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nemá charakter veřejné podpory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celkové způsobilé výdaje nesmí přesáhnout ekvivalent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mil. EUR v Kč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dle platného kurzového přepočtu (využití kurzu EK platný ke dni schválení žádosti o podporu ŘO) </a:t>
            </a:r>
          </a:p>
          <a:p>
            <a:pPr marL="342900" indent="-342900">
              <a:buAutoNum type="alphaLcParenR"/>
              <a:defRPr/>
            </a:pP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  <a:defRPr/>
            </a:pP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dle čl. 25 Nařízení Komise (EU) č. 651/2014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celkové způsobilé výdaje nesmí přesáhnout ekvivalent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mil. EUR v Kč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dle kurzového přepočtu ECB platného ke dni poskytnutí podpory (tj. ke dni vydání právního aktu)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10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Finanční alokace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199" y="580768"/>
            <a:ext cx="811838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Výše 1. zálohové platby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způsobu financování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ex-ante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bude výše první zálohové platby maximálně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% celkových způsobilých výdajů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54553"/>
            <a:ext cx="81183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Rozpady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zdrojů financování jsou uvedeny v Pravidlech pro žadatele a příjemce – obecná část, kapitola 8.1.5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Veřejné vysoké školy a výzkumné organizace: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min. 5%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Organizační složky státu (OSS)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příspěvkové organizace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organizačních složek státu (PO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OSS):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12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Míra podpory a podmínky spolufinancování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50040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Subjekty splňující definici organizace pro výzkum a šíření znalostí dle Rámce pro státní podporu výzkumu, vývoje a inovací (2014/C 198/01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Organizační složky státu a příspěvkové organizace organizačních složek státu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Veřejné vysoké školy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Výzkumné organizace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818321"/>
            <a:ext cx="8118389" cy="549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cs-CZ" alt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Soukromoprávní subjekty vykonávající veřejně prospěšnou činnost</a:t>
            </a:r>
          </a:p>
          <a:p>
            <a:pPr marL="457200" indent="-457200" algn="just">
              <a:lnSpc>
                <a:spcPct val="120000"/>
              </a:lnSpc>
              <a:spcAft>
                <a:spcPts val="10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subjekty (dle Pravidel pro spolufinancování ESIF v programovém období 2014-2020 – vydáno Ministerstvem financí ČR)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defRPr/>
            </a:pP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je povinen mít provozovnu nebo pobočku na území ČR.</a:t>
            </a:r>
          </a:p>
          <a:p>
            <a:endParaRPr lang="cs-CZ" sz="28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Oprávnění žadatelé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1443639"/>
            <a:ext cx="8118389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63525" lvl="1" algn="just">
              <a:lnSpc>
                <a:spcPct val="130000"/>
              </a:lnSpc>
              <a:spcAft>
                <a:spcPts val="1800"/>
              </a:spcAft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Partnerství je v této výzvě nepovinné.</a:t>
            </a:r>
          </a:p>
          <a:p>
            <a:pPr marL="263525" lvl="1" algn="just">
              <a:lnSpc>
                <a:spcPct val="130000"/>
              </a:lnSpc>
              <a:spcAft>
                <a:spcPts val="18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Partner/partneři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žadatele se podílí na přípravě a realizaci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projektu.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realizuje hlavní, podstatnou část aktivit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Partnerství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nesmí nahrazovat poskytování běžně dostupných služeb na trhu ani dodávku běžného zboží (partner nesmí být skrytým dodavatelem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15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Vymezení partnerství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844" y="1443639"/>
            <a:ext cx="8118389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0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63525" lvl="1" algn="just">
              <a:lnSpc>
                <a:spcPct val="110000"/>
              </a:lnSpc>
              <a:spcAft>
                <a:spcPts val="2400"/>
              </a:spcAft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Podmínky oprávněnosti žadatele a partnera jsou uvedeny v Pravidlech pro žadatele a příjemce – specifická část, kapitola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5.2.1.</a:t>
            </a:r>
          </a:p>
          <a:p>
            <a:pPr marL="263525" lvl="1" algn="just">
              <a:lnSpc>
                <a:spcPct val="110000"/>
              </a:lnSpc>
              <a:spcAft>
                <a:spcPts val="24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Subjekty splňující definici organizace pro výzkum a šíření znalostí dle definice Rámce pro státní podporu výzkumu, vývoje a inovací (2014/C 198/01):</a:t>
            </a:r>
          </a:p>
          <a:p>
            <a:pPr marL="606425" lvl="1" indent="-342900" algn="just">
              <a:lnSpc>
                <a:spcPct val="110000"/>
              </a:lnSpc>
              <a:spcAft>
                <a:spcPts val="24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Organizační složky státu a příspěvkové organizace organizačních složek státu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16</a:t>
            </a:fld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Vymezení partnerství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432549"/>
            <a:ext cx="8118389" cy="338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6425" lvl="1" indent="-342900" algn="just">
              <a:lnSpc>
                <a:spcPct val="110000"/>
              </a:lnSpc>
              <a:spcAft>
                <a:spcPts val="24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Veřejné vysoké školy</a:t>
            </a:r>
          </a:p>
          <a:p>
            <a:pPr marL="606425" lvl="1" indent="-342900" algn="just">
              <a:lnSpc>
                <a:spcPct val="110000"/>
              </a:lnSpc>
              <a:spcAft>
                <a:spcPts val="24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Výzkumné organizace</a:t>
            </a:r>
          </a:p>
          <a:p>
            <a:pPr marL="606425" lvl="1" indent="-342900" algn="just">
              <a:lnSpc>
                <a:spcPct val="110000"/>
              </a:lnSpc>
              <a:spcAft>
                <a:spcPts val="24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Soukromoprávní subjekty vykonávající veřejně prospěšnou činnost</a:t>
            </a:r>
          </a:p>
          <a:p>
            <a:pPr marL="606425" lvl="1" indent="-342900" algn="just">
              <a:lnSpc>
                <a:spcPct val="110000"/>
              </a:lnSpc>
              <a:spcAft>
                <a:spcPts val="24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Ostatní subjekty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17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Vymezení partnerství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906445"/>
            <a:ext cx="8118389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30000"/>
              </a:lnSpc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dopadu realizace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je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území České republiky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lnSpc>
                <a:spcPct val="130000"/>
              </a:lnSpc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Přípustné místo realizace operace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Projekty musí být realizovány na území České republiky. Realizace projektu mimo ČR není možná. V případě aktivity c) je možná její realizace pouze na území hl. města Praha.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18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Územní zaměření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6961" y="893919"/>
            <a:ext cx="8118389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Udržitelnost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projektu je stanovena po dobu </a:t>
            </a:r>
            <a:r>
              <a:rPr lang="cs-CZ" altLang="cs-CZ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 let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od poslední platby příjemci. Plnění podmínek v době udržitelnosti projektu vychází z čl. 71 Obecného nařízení.</a:t>
            </a: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19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8) Udržitelnost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 semináře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Metodický výklad výzvy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Finanční řízení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2014+</a:t>
            </a:r>
          </a:p>
          <a:p>
            <a:pPr marL="400050" indent="-400050">
              <a:lnSpc>
                <a:spcPct val="170000"/>
              </a:lnSpc>
              <a:buAutoNum type="romanU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Schvalovací proces + hodnoticí kritéria</a:t>
            </a:r>
          </a:p>
          <a:p>
            <a:endParaRPr lang="cs-CZ" dirty="0"/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– vyplňuje se elektronicky v IS KP14+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(další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část semináře MS 2014+)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Povinné přílohy – uvedeny v kapitole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18.10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Pravidel pro žadatele a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příjemce, specifická část -  vč.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působu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doložení příloh k žádosti o podporu </a:t>
            </a: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Nepovinné přílohy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20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9) Žádost o podporu a její přílohy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30193" y="667266"/>
            <a:ext cx="8118389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10) Příjem </a:t>
            </a: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žádostí o podporu</a:t>
            </a:r>
            <a:endParaRPr lang="cs-CZ" altLang="cs-CZ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Žádost o podporu je přijata ŘO OP VVV prostřednictvím IS KP14+ po její finalizaci žadatelem. Finalizaci je nutné provést do termínu uvedeného ve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výzvě:</a:t>
            </a:r>
          </a:p>
          <a:p>
            <a:pPr marL="457200" indent="-457200" algn="just">
              <a:lnSpc>
                <a:spcPct val="130000"/>
              </a:lnSpc>
              <a:spcAft>
                <a:spcPts val="1200"/>
              </a:spcAft>
              <a:buAutoNum type="arabicPeriod"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kolo: 10. 6. 2016 do 14h</a:t>
            </a:r>
          </a:p>
          <a:p>
            <a:pPr marL="457200" indent="-457200" algn="just">
              <a:lnSpc>
                <a:spcPct val="130000"/>
              </a:lnSpc>
              <a:spcAft>
                <a:spcPts val="1200"/>
              </a:spcAft>
              <a:buAutoNum type="arabicPeriod"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kolo: 17. 2. 2017 do 14h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podporu finalizované/registrované po termínu uvedeném ve výzvě nebudou přijaty do schvalovacího procesu. Rozhodujícím datem přijetí je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datum finalizace žádosti v IS KP14+.</a:t>
            </a:r>
          </a:p>
          <a:p>
            <a:pPr algn="just">
              <a:defRPr/>
            </a:pPr>
            <a:endParaRPr lang="cs-CZ" altLang="cs-CZ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9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Dokumentace k výzvě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1 – Indikátory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Příloha č. 2 – Hodnoticí kritéria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obecná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žadatele a příjemce – specifická část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Vzor právního aktu o poskytnutí/převodu podpory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Identifikace </a:t>
            </a:r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0638" y="1679182"/>
            <a:ext cx="8039595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číslo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výzvy v informačním systému: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02_16_019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Prioritní osa: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– Posilování kapacit pro kvalitní výzkum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Investiční priorita: 1 –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Posílení výzkumné a inovační infrastruktury a kapacit pro rozvoj vynikající úrovně výzkumu a inovací a podpora odborných středisek, zejména těch, jež jsou předmětem celoevropského zájmu</a:t>
            </a:r>
            <a:endParaRPr lang="cs-CZ" altLang="cs-CZ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cs-CZ" altLang="cs-CZ" sz="2400" dirty="0">
              <a:ea typeface="ＭＳ Ｐゴシック" panose="020B0600070205080204" pitchFamily="34" charset="-128"/>
              <a:cs typeface="Helvetica CE" charset="-18"/>
            </a:endParaRPr>
          </a:p>
          <a:p>
            <a:pPr>
              <a:lnSpc>
                <a:spcPct val="150000"/>
              </a:lnSpc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1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38788"/>
            <a:ext cx="811838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 1: </a:t>
            </a:r>
            <a:r>
              <a:rPr lang="cs-CZ" altLang="cs-CZ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Zvýšení mezinárodní kvality výzkumu a jeho 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výsledků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6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Specifický cíl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5755" y="3764479"/>
            <a:ext cx="8039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Typ </a:t>
            </a:r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podporovaných operací/ projektů 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0638" y="4471241"/>
            <a:ext cx="8118389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r>
              <a:rPr lang="cs-CZ" altLang="cs-CZ" sz="24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individuální </a:t>
            </a:r>
            <a:r>
              <a:rPr lang="cs-CZ" altLang="cs-CZ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</a:t>
            </a:r>
          </a:p>
          <a:p>
            <a:pPr algn="just">
              <a:lnSpc>
                <a:spcPct val="130000"/>
              </a:lnSpc>
              <a:spcAft>
                <a:spcPts val="1200"/>
              </a:spcAft>
              <a:defRPr/>
            </a:pPr>
            <a:endParaRPr lang="cs-CZ" altLang="cs-CZ" sz="24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7303" y="1128891"/>
            <a:ext cx="8118389" cy="498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400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Druh výzvy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kolová</a:t>
            </a:r>
          </a:p>
          <a:p>
            <a:pPr marL="342900" indent="-342900" algn="just">
              <a:lnSpc>
                <a:spcPct val="120000"/>
              </a:lnSpc>
              <a:spcAft>
                <a:spcPts val="3000"/>
              </a:spcAft>
              <a:buFontTx/>
              <a:buChar char="-"/>
              <a:defRPr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soutěžní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typ výzvy, kde jsou projekty porovnávány mezi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sebou;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odporu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obdrží projekty, které splní podmínky výzvy, a to v pořadí od nejlepšího podle výsledku věcného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>
              <a:lnSpc>
                <a:spcPct val="120000"/>
              </a:lnSpc>
              <a:defRPr/>
            </a:pPr>
            <a:r>
              <a:rPr lang="cs-CZ" altLang="cs-CZ" sz="2400" u="sng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Model hodnocení</a:t>
            </a:r>
            <a:r>
              <a:rPr lang="cs-CZ" altLang="cs-CZ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  <a:r>
              <a:rPr lang="cs-CZ" altLang="cs-CZ" sz="24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dvoukolový 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Tx/>
              <a:buChar char="-"/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kole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předkládá předběžnou žádost o podporu, ve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kole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předkládá žadatel plnou žádost o podporu.</a:t>
            </a: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0638" y="1858605"/>
            <a:ext cx="82676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zveřejnění výzvy na webu MŠMT: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3. 12. 2015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vyhlášení výzvy, tj. zpřístupnění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žádosti </a:t>
            </a: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>
              <a:lnSpc>
                <a:spcPct val="150000"/>
              </a:lnSpc>
              <a:spcAft>
                <a:spcPts val="3000"/>
              </a:spcAft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podporu v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 KP14+: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8. 2. 2016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zahájení příjmu žádostí o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podporu – pro 1. kolo: 	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  <a:p>
            <a:pPr marL="342900" indent="-342900">
              <a:lnSpc>
                <a:spcPct val="150000"/>
              </a:lnSpc>
              <a:spcAft>
                <a:spcPts val="30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atum ukončení příjmu žádostí o podporu – pro 1. kolo: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10. 6. 2016</a:t>
            </a:r>
          </a:p>
          <a:p>
            <a:pPr>
              <a:lnSpc>
                <a:spcPct val="150000"/>
              </a:lnSpc>
              <a:tabLst>
                <a:tab pos="7715250" algn="r"/>
              </a:tabLst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8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0638" y="1033153"/>
            <a:ext cx="8039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cs-CZ" altLang="cs-CZ" sz="2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Časové nastavení výzvy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7303" y="944560"/>
            <a:ext cx="8309438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altLang="cs-CZ" sz="2000" b="1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atum zahájení příjmu žádostí o podporu – pro 2. kolo: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11. 11. 2016</a:t>
            </a:r>
          </a:p>
          <a:p>
            <a:pPr marL="342900" indent="-342900">
              <a:lnSpc>
                <a:spcPct val="130000"/>
              </a:lnSpc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atum ukončení příjmu žádostí o podporu – pro 2. kolo: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17. 2. 2017</a:t>
            </a:r>
          </a:p>
          <a:p>
            <a:pPr>
              <a:lnSpc>
                <a:spcPct val="130000"/>
              </a:lnSpc>
              <a:tabLst>
                <a:tab pos="7715250" algn="r"/>
              </a:tabLst>
              <a:defRPr/>
            </a:pP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Tx/>
              <a:buChar char="-"/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nejzazší datum pro ukončení fyzické realizace projektu: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31. 10. 2022</a:t>
            </a:r>
          </a:p>
          <a:p>
            <a:pPr>
              <a:lnSpc>
                <a:spcPct val="130000"/>
              </a:lnSpc>
              <a:spcAft>
                <a:spcPts val="1800"/>
              </a:spcAft>
              <a:tabLst>
                <a:tab pos="7715250" algn="r"/>
              </a:tabLst>
              <a:defRPr/>
            </a:pPr>
            <a:endParaRPr lang="cs-CZ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Aft>
                <a:spcPts val="3600"/>
              </a:spcAft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minimální délka trvání projektu: 	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 měsíců</a:t>
            </a:r>
          </a:p>
          <a:p>
            <a:pPr marL="0" lvl="1">
              <a:lnSpc>
                <a:spcPct val="130000"/>
              </a:lnSpc>
              <a:spcBef>
                <a:spcPts val="500"/>
              </a:spcBef>
              <a:spcAft>
                <a:spcPts val="1800"/>
              </a:spcAft>
              <a:tabLst>
                <a:tab pos="7715250" algn="r"/>
              </a:tabLst>
              <a:defRPr/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maximální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délka trvání projektu: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měsíců</a:t>
            </a: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alt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15OPMSMT0001-28-16520</_dlc_DocId>
    <_dlc_DocIdUrl xmlns="0104a4cd-1400-468e-be1b-c7aad71d7d5a">
      <Url>https://op.msmt.cz/_layouts/15/DocIdRedir.aspx?ID=15OPMSMT0001-28-16520</Url>
      <Description>15OPMSMT0001-28-16520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6A42CD-98CE-431B-86B5-D987F3E9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0104a4cd-1400-468e-be1b-c7aad71d7d5a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915</Words>
  <Application>Microsoft Office PowerPoint</Application>
  <PresentationFormat>Předvádění na obrazovce (4:3)</PresentationFormat>
  <Paragraphs>137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Helvetica CE</vt:lpstr>
      <vt:lpstr>Times New Roman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Hořáková Helena</cp:lastModifiedBy>
  <cp:revision>158</cp:revision>
  <dcterms:created xsi:type="dcterms:W3CDTF">2015-09-11T08:58:50Z</dcterms:created>
  <dcterms:modified xsi:type="dcterms:W3CDTF">2016-02-18T08:23:00Z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9a82c63a-c505-4df3-9b13-66cd76ae6c91</vt:lpwstr>
  </property>
  <property fmtid="{D5CDD505-2E9C-101B-9397-08002B2CF9AE}" pid="4" name="Komentář">
    <vt:lpwstr/>
  </property>
</Properties>
</file>