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5"/>
  </p:sldMasterIdLst>
  <p:notesMasterIdLst>
    <p:notesMasterId r:id="rId33"/>
  </p:notesMasterIdLst>
  <p:sldIdLst>
    <p:sldId id="256" r:id="rId6"/>
    <p:sldId id="266" r:id="rId7"/>
    <p:sldId id="267" r:id="rId8"/>
    <p:sldId id="269" r:id="rId9"/>
    <p:sldId id="270" r:id="rId10"/>
    <p:sldId id="311" r:id="rId11"/>
    <p:sldId id="312" r:id="rId12"/>
    <p:sldId id="271" r:id="rId13"/>
    <p:sldId id="272" r:id="rId14"/>
    <p:sldId id="299" r:id="rId15"/>
    <p:sldId id="313" r:id="rId16"/>
    <p:sldId id="314" r:id="rId17"/>
    <p:sldId id="315" r:id="rId18"/>
    <p:sldId id="301" r:id="rId19"/>
    <p:sldId id="277" r:id="rId20"/>
    <p:sldId id="307" r:id="rId21"/>
    <p:sldId id="278" r:id="rId22"/>
    <p:sldId id="279" r:id="rId23"/>
    <p:sldId id="302" r:id="rId24"/>
    <p:sldId id="303" r:id="rId25"/>
    <p:sldId id="304" r:id="rId26"/>
    <p:sldId id="305" r:id="rId27"/>
    <p:sldId id="306" r:id="rId28"/>
    <p:sldId id="308" r:id="rId29"/>
    <p:sldId id="316" r:id="rId30"/>
    <p:sldId id="310" r:id="rId31"/>
    <p:sldId id="309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7849" autoAdjust="0"/>
  </p:normalViewPr>
  <p:slideViewPr>
    <p:cSldViewPr snapToGrid="0"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18.2.2016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0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95C0-CCC8-408A-AC54-ACCD86AAA689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5804-5E14-4061-8C0C-ECCEF098889E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BCD4-AB77-4226-94E6-F12C839CDED7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2D4-6644-4DCE-9EAE-01E5A2C66FA3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61F7-FC56-49F3-9E72-8E135C93FA26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750F-1F54-44F2-8577-8A533C6FCBFA}" type="datetime1">
              <a:rPr lang="cs-CZ" smtClean="0"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525-55C1-4D33-9EB1-1ED854F7B1FF}" type="datetime1">
              <a:rPr lang="cs-CZ" smtClean="0"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D18B-5F86-4443-8583-D36C29D865F6}" type="datetime1">
              <a:rPr lang="cs-CZ" smtClean="0"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1A7E-B80F-48B7-9F84-25001BADA0D7}" type="datetime1">
              <a:rPr lang="cs-CZ" smtClean="0"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006-C38B-41E5-BEBB-EB798AE482FA}" type="datetime1">
              <a:rPr lang="cs-CZ" smtClean="0"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7D83-89B2-4825-9C3F-2389F0758065}" type="datetime1">
              <a:rPr lang="cs-CZ" smtClean="0"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6352-5D0C-49DC-8049-4D24FE854F49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0" y="0"/>
            <a:ext cx="9144000" cy="23750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3149" y="2963865"/>
            <a:ext cx="851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Seminář pro žadatele o finanční podporu OP VVV </a:t>
            </a: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výzva Excelentní výzkum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371599" y="4960308"/>
            <a:ext cx="6400800" cy="8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Mgr. Inka </a:t>
            </a: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Vaverková / Mgr. Lucie Kučerová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61385" y="4254474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Praha,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 února 2016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38788"/>
            <a:ext cx="8118389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endParaRPr lang="cs-CZ" altLang="cs-CZ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10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800" b="1" dirty="0" smtClean="0"/>
          </a:p>
          <a:p>
            <a:pPr algn="just"/>
            <a:r>
              <a:rPr lang="cs-CZ" sz="2800" b="1" dirty="0" smtClean="0"/>
              <a:t>c</a:t>
            </a:r>
            <a:r>
              <a:rPr lang="cs-CZ" sz="2800" b="1" dirty="0"/>
              <a:t>) Budování nového výzkumného centra na území hl. města Praha – výstavba nového výzkumného centra či rekonstrukce objektů, které budou nově sloužit jako výzkumné centrum v návaznosti na podporovanou aktivitu a). Tato aktivita je možná pouze na území hl. města </a:t>
            </a:r>
            <a:r>
              <a:rPr lang="cs-CZ" sz="2800" b="1" dirty="0" smtClean="0"/>
              <a:t>Praha;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543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38788"/>
            <a:ext cx="8118389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endParaRPr lang="cs-CZ" altLang="cs-CZ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11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800" b="1" dirty="0" smtClean="0"/>
          </a:p>
          <a:p>
            <a:pPr algn="just"/>
            <a:r>
              <a:rPr lang="cs-CZ" sz="2800" b="1" dirty="0"/>
              <a:t>d</a:t>
            </a:r>
            <a:r>
              <a:rPr lang="cs-CZ" sz="2800" b="1" dirty="0" smtClean="0"/>
              <a:t>) </a:t>
            </a:r>
            <a:r>
              <a:rPr lang="cs-CZ" sz="2800" b="1" dirty="0"/>
              <a:t>Rozvoj výzkumných týmů – podpora výzkumu prostřednictvím podpory či zvýšení počtu výzkumných týmů včetně jejich dlouhodobého rozšíření o domácí či zahraniční výzkumné či technické pracovníky</a:t>
            </a:r>
            <a:r>
              <a:rPr lang="cs-CZ" sz="2800" b="1" dirty="0" smtClean="0"/>
              <a:t>;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283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38788"/>
            <a:ext cx="8118389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endParaRPr lang="cs-CZ" altLang="cs-CZ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12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800" b="1" dirty="0" smtClean="0"/>
          </a:p>
          <a:p>
            <a:pPr algn="just"/>
            <a:r>
              <a:rPr lang="cs-CZ" sz="2800" b="1" dirty="0" smtClean="0"/>
              <a:t>e) </a:t>
            </a:r>
            <a:r>
              <a:rPr lang="cs-CZ" sz="2800" b="1" dirty="0"/>
              <a:t>Rozvoj internacionalizace – posílení mezinárodní dimenze a intenzivní vědecké spolupráce s alespoň jednou přední organizací pro výzkum a šíření znalostí v zahraničí v návaznosti na podporovanou aktivitu a)</a:t>
            </a:r>
            <a:r>
              <a:rPr lang="cs-CZ" sz="2800" b="1" dirty="0" smtClean="0"/>
              <a:t>;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5863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38788"/>
            <a:ext cx="8118389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endParaRPr lang="cs-CZ" altLang="cs-CZ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800" b="1" dirty="0" smtClean="0"/>
          </a:p>
          <a:p>
            <a:pPr algn="just"/>
            <a:r>
              <a:rPr lang="cs-CZ" sz="2800" b="1" dirty="0"/>
              <a:t>f</a:t>
            </a:r>
            <a:r>
              <a:rPr lang="cs-CZ" sz="2800" b="1" dirty="0" smtClean="0"/>
              <a:t>) </a:t>
            </a:r>
            <a:r>
              <a:rPr lang="cs-CZ" sz="2800" b="1" dirty="0"/>
              <a:t>Řízení projektu – popis obsahu této aktivity je uveden v Pravidlech pro žadatele a příjemce – obecná část, více viz kapitola 5.2.1. a </a:t>
            </a:r>
            <a:r>
              <a:rPr lang="cs-CZ" sz="2800" b="1" dirty="0" smtClean="0"/>
              <a:t>5.2.4;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3084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0034" y="1564052"/>
            <a:ext cx="811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dirty="0" smtClean="0"/>
              <a:t>Budování </a:t>
            </a:r>
            <a:r>
              <a:rPr lang="cs-CZ" dirty="0"/>
              <a:t>nového výzkumného centra mimo území hl. města Praha</a:t>
            </a:r>
            <a:r>
              <a:rPr lang="cs-CZ" dirty="0" smtClean="0"/>
              <a:t>.</a:t>
            </a:r>
          </a:p>
          <a:p>
            <a:pPr lvl="1" fontAlgn="base"/>
            <a:r>
              <a:rPr lang="cs-CZ" b="1" dirty="0" smtClean="0"/>
              <a:t> </a:t>
            </a:r>
            <a:endParaRPr lang="cs-CZ" sz="12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dirty="0"/>
              <a:t>Podpora udržitelnosti projektů z předchozího programového období.</a:t>
            </a:r>
            <a:endParaRPr lang="cs-CZ" sz="1200" dirty="0"/>
          </a:p>
          <a:p>
            <a:pPr marL="0" lvl="1"/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89432" y="86518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2800" b="1" dirty="0" smtClean="0"/>
              <a:t>Vyloučené </a:t>
            </a:r>
            <a:r>
              <a:rPr lang="cs-CZ" sz="2800" b="1" dirty="0"/>
              <a:t>aktivity: </a:t>
            </a:r>
          </a:p>
        </p:txBody>
      </p:sp>
    </p:spTree>
    <p:extLst>
      <p:ext uri="{BB962C8B-B14F-4D97-AF65-F5344CB8AC3E}">
        <p14:creationId xmlns:p14="http://schemas.microsoft.com/office/powerpoint/2010/main" val="21875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3343" y="1556373"/>
            <a:ext cx="79087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2" algn="just"/>
            <a:endParaRPr lang="cs-CZ" b="1" dirty="0" smtClean="0"/>
          </a:p>
          <a:p>
            <a:pPr marL="268288" lvl="2" algn="just"/>
            <a:r>
              <a:rPr lang="cs-CZ" b="1" dirty="0" smtClean="0"/>
              <a:t>Žadatelé </a:t>
            </a:r>
          </a:p>
          <a:p>
            <a:pPr marL="554038" lvl="2" indent="-285750" algn="just">
              <a:buFontTx/>
              <a:buChar char="-"/>
            </a:pPr>
            <a:r>
              <a:rPr lang="cs-CZ" dirty="0"/>
              <a:t>Subjekty splňující definici </a:t>
            </a:r>
            <a:r>
              <a:rPr lang="cs-CZ" u="sng" dirty="0"/>
              <a:t>organizace pro výzkum a šíření znalostí </a:t>
            </a:r>
            <a:r>
              <a:rPr lang="cs-CZ" dirty="0"/>
              <a:t>dle Rámce pro státní podporu výzkumu, vývoje a inovací (2014/C 198/01) </a:t>
            </a:r>
          </a:p>
          <a:p>
            <a:pPr marL="268288" lvl="2" algn="just"/>
            <a:endParaRPr lang="cs-CZ" dirty="0" smtClean="0"/>
          </a:p>
          <a:p>
            <a:pPr marL="268288" lvl="2" algn="just"/>
            <a:endParaRPr lang="cs-CZ" dirty="0"/>
          </a:p>
          <a:p>
            <a:pPr marL="268288" lvl="2" algn="just"/>
            <a:r>
              <a:rPr lang="cs-CZ" b="1" dirty="0" smtClean="0"/>
              <a:t>Partneři </a:t>
            </a:r>
          </a:p>
          <a:p>
            <a:pPr marL="554038" lvl="2" indent="-285750" algn="just">
              <a:buFontTx/>
              <a:buChar char="-"/>
            </a:pPr>
            <a:r>
              <a:rPr lang="cs-CZ" dirty="0"/>
              <a:t>Subjekty splňující definici </a:t>
            </a:r>
            <a:r>
              <a:rPr lang="cs-CZ" u="sng" dirty="0"/>
              <a:t>organizace pro výzkum a šíření znalostí </a:t>
            </a:r>
            <a:r>
              <a:rPr lang="cs-CZ" dirty="0"/>
              <a:t>dle Rámce pro státní podporu výzkumu, vývoje a inovací (2014/C 198/01</a:t>
            </a:r>
            <a:r>
              <a:rPr lang="cs-CZ" dirty="0" smtClean="0"/>
              <a:t>) </a:t>
            </a:r>
            <a:endParaRPr lang="cs-CZ" dirty="0"/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15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Žadatelé, partneři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174" y="2278736"/>
            <a:ext cx="790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4038" lvl="2" indent="-285750">
              <a:buFontTx/>
              <a:buChar char="-"/>
            </a:pPr>
            <a:r>
              <a:rPr lang="cs-CZ" dirty="0" smtClean="0"/>
              <a:t>Pracovníci </a:t>
            </a:r>
            <a:r>
              <a:rPr lang="cs-CZ" dirty="0"/>
              <a:t>výzkumných </a:t>
            </a:r>
            <a:r>
              <a:rPr lang="cs-CZ" dirty="0" smtClean="0"/>
              <a:t>organizací, </a:t>
            </a:r>
          </a:p>
          <a:p>
            <a:pPr marL="554038" lvl="2" indent="-285750">
              <a:buFontTx/>
              <a:buChar char="-"/>
            </a:pPr>
            <a:endParaRPr lang="cs-CZ" dirty="0" smtClean="0"/>
          </a:p>
          <a:p>
            <a:pPr marL="554038" lvl="2" indent="-285750">
              <a:buFontTx/>
              <a:buChar char="-"/>
            </a:pPr>
            <a:r>
              <a:rPr lang="cs-CZ" dirty="0" smtClean="0"/>
              <a:t>Studenti doktorských studijních programů vysokých škol</a:t>
            </a:r>
          </a:p>
          <a:p>
            <a:pPr marL="554038" lvl="2" indent="-285750">
              <a:buFontTx/>
              <a:buChar char="-"/>
            </a:pPr>
            <a:endParaRPr lang="cs-CZ" dirty="0" smtClean="0"/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16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Cílové skupiny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05677" y="1862916"/>
            <a:ext cx="8118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/>
            <a:r>
              <a:rPr lang="cs-CZ" sz="2400" b="1" dirty="0"/>
              <a:t>Monitorovací indikátory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2868344"/>
            <a:ext cx="811838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ID: CO 24 	</a:t>
            </a:r>
          </a:p>
          <a:p>
            <a:r>
              <a:rPr lang="cs-CZ" sz="2400" dirty="0"/>
              <a:t>MJ: </a:t>
            </a:r>
            <a:r>
              <a:rPr lang="cs-CZ" sz="2400" dirty="0" smtClean="0"/>
              <a:t>FTE </a:t>
            </a:r>
            <a:r>
              <a:rPr lang="cs-CZ" sz="2400" dirty="0"/>
              <a:t>	</a:t>
            </a:r>
          </a:p>
          <a:p>
            <a:endParaRPr lang="cs-CZ" sz="2400" dirty="0" smtClean="0"/>
          </a:p>
          <a:p>
            <a:pPr algn="just"/>
            <a:r>
              <a:rPr lang="cs-CZ" sz="2400" dirty="0"/>
              <a:t>Novým pracovníkem je definován pracovník, se kterým byla uzavřena smlouva nejdříve po datu zahájení </a:t>
            </a:r>
            <a:r>
              <a:rPr lang="cs-CZ" sz="2400" dirty="0" smtClean="0"/>
              <a:t>realizace projektu. </a:t>
            </a:r>
            <a:r>
              <a:rPr lang="cs-CZ" sz="2400" dirty="0"/>
              <a:t>Hodnoty indikátoru se monitorují pravidelně v průběhu realizace projektu.	</a:t>
            </a:r>
          </a:p>
          <a:p>
            <a:pPr algn="just">
              <a:lnSpc>
                <a:spcPct val="150000"/>
              </a:lnSpc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18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Počet nových výzkumných pracovníků v podporovaných subjektech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2568594"/>
            <a:ext cx="81183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ID: 2 04 02 	</a:t>
            </a:r>
          </a:p>
          <a:p>
            <a:r>
              <a:rPr lang="cs-CZ" sz="2400" dirty="0"/>
              <a:t>MJ: </a:t>
            </a:r>
            <a:r>
              <a:rPr lang="cs-CZ" sz="2400" dirty="0" smtClean="0"/>
              <a:t>FTE  </a:t>
            </a:r>
            <a:r>
              <a:rPr lang="cs-CZ" sz="2400" dirty="0"/>
              <a:t>	</a:t>
            </a:r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r>
              <a:rPr lang="cs-CZ" sz="2400" dirty="0"/>
              <a:t>Novým pracovníkem je definován pracovník, se kterým byla uzavřena smlouva nejdříve po datu zahájení </a:t>
            </a:r>
            <a:r>
              <a:rPr lang="cs-CZ" sz="2400" dirty="0" smtClean="0"/>
              <a:t>realizace projektu. </a:t>
            </a:r>
            <a:r>
              <a:rPr lang="cs-CZ" sz="2400" dirty="0"/>
              <a:t>Hodnoty indikátoru se monitorují pravidelně v průběhu realizace projektu.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	</a:t>
            </a:r>
          </a:p>
          <a:p>
            <a:pPr algn="just">
              <a:lnSpc>
                <a:spcPct val="150000"/>
              </a:lnSpc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19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Počet nových výzkumných pracovníků v podporovaných subjektech – ženy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/>
              <a:t>Metodický výklad výzvy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966816"/>
            <a:ext cx="81183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ID</a:t>
            </a:r>
            <a:r>
              <a:rPr lang="cs-CZ" sz="2400" dirty="0"/>
              <a:t>: CO 25 	</a:t>
            </a:r>
          </a:p>
          <a:p>
            <a:r>
              <a:rPr lang="cs-CZ" sz="2400" dirty="0"/>
              <a:t>MJ: </a:t>
            </a:r>
            <a:r>
              <a:rPr lang="cs-CZ" sz="2400" dirty="0" smtClean="0"/>
              <a:t>FTE  </a:t>
            </a:r>
            <a:r>
              <a:rPr lang="cs-CZ" sz="2400" dirty="0"/>
              <a:t>	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/>
              <a:t>Počet výzkumných pracovníků, kteří pracují v modernizovaných výzkumných infrastrukturách, v rámci projektu z OP VVV. Nejedná se o provozní tým výzkumné infrastruktury</a:t>
            </a:r>
            <a:r>
              <a:rPr lang="cs-CZ" sz="2400" dirty="0" smtClean="0"/>
              <a:t>. </a:t>
            </a:r>
            <a:r>
              <a:rPr lang="cs-CZ" sz="2400" dirty="0"/>
              <a:t>Hodnoty indikátoru se monitorují pravidelně v průběhu realizace projektu.	</a:t>
            </a:r>
          </a:p>
          <a:p>
            <a:pPr algn="just">
              <a:lnSpc>
                <a:spcPct val="150000"/>
              </a:lnSpc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20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Počet výzkumných pracovníků, kteří pracují v modernizovaných výzkumných infrastrukturách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2418148"/>
            <a:ext cx="8118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ID: 2 05 02	</a:t>
            </a:r>
          </a:p>
          <a:p>
            <a:r>
              <a:rPr lang="cs-CZ" sz="2400" dirty="0"/>
              <a:t>MJ: </a:t>
            </a:r>
            <a:r>
              <a:rPr lang="cs-CZ" sz="2400" dirty="0" smtClean="0"/>
              <a:t>FTE  </a:t>
            </a:r>
            <a:r>
              <a:rPr lang="cs-CZ" sz="2400" dirty="0"/>
              <a:t>	</a:t>
            </a:r>
          </a:p>
          <a:p>
            <a:endParaRPr lang="cs-CZ" sz="2400" dirty="0" smtClean="0"/>
          </a:p>
          <a:p>
            <a:pPr algn="just"/>
            <a:r>
              <a:rPr lang="cs-CZ" sz="2400" dirty="0"/>
              <a:t>Počet výzkumných pracovníků, kteří pracují v modernizovaných výzkumných infrastrukturách, v rámci projektu z OP VVV. Nejedná se o provozní tým výzkumné infrastruktury</a:t>
            </a:r>
            <a:r>
              <a:rPr lang="cs-CZ" sz="2400" dirty="0" smtClean="0"/>
              <a:t>. </a:t>
            </a:r>
            <a:r>
              <a:rPr lang="cs-CZ" sz="2400" dirty="0"/>
              <a:t>Hodnoty indikátoru se monitorují pravidelně v průběhu realizace projektu.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21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Počet výzkumníků, kteří pracují v modernizovaných výzkumných infrastrukturách - ženy 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2418148"/>
            <a:ext cx="8118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ID: 2 40 00	</a:t>
            </a:r>
          </a:p>
          <a:p>
            <a:r>
              <a:rPr lang="cs-CZ" sz="2400" dirty="0"/>
              <a:t>MJ: </a:t>
            </a:r>
            <a:r>
              <a:rPr lang="cs-CZ" sz="2400" dirty="0" smtClean="0"/>
              <a:t>Infrastruktury </a:t>
            </a:r>
            <a:r>
              <a:rPr lang="cs-CZ" sz="2400" dirty="0"/>
              <a:t>	</a:t>
            </a:r>
          </a:p>
          <a:p>
            <a:pPr algn="just"/>
            <a:r>
              <a:rPr lang="cs-CZ" sz="2400" dirty="0"/>
              <a:t> </a:t>
            </a:r>
          </a:p>
          <a:p>
            <a:pPr algn="just"/>
            <a:r>
              <a:rPr lang="cs-CZ" sz="2400" dirty="0"/>
              <a:t>Žadatel/příjemce je povinen specifikovat tento indikátor </a:t>
            </a:r>
            <a:br>
              <a:rPr lang="cs-CZ" sz="2400" dirty="0"/>
            </a:br>
            <a:r>
              <a:rPr lang="cs-CZ" sz="2400" dirty="0"/>
              <a:t>v příloze k žádosti o podporu projektu/</a:t>
            </a:r>
            <a:r>
              <a:rPr lang="cs-CZ" sz="2400" dirty="0" err="1"/>
              <a:t>ZoR</a:t>
            </a:r>
            <a:r>
              <a:rPr lang="cs-CZ" sz="2400" dirty="0"/>
              <a:t> – Přehled klíčových výstupů k naplnění indikátorů projektu EFRR</a:t>
            </a:r>
            <a:r>
              <a:rPr lang="cs-CZ" sz="2400" dirty="0" smtClean="0"/>
              <a:t>.</a:t>
            </a:r>
          </a:p>
          <a:p>
            <a:pPr algn="just"/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22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Počet nově vybudovaných, rozšířených či modernizovaných výzkumných infrastruktur a center excelence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2418148"/>
            <a:ext cx="8118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ID: 4 66 01	</a:t>
            </a:r>
          </a:p>
          <a:p>
            <a:r>
              <a:rPr lang="cs-CZ" sz="2400" dirty="0"/>
              <a:t>MJ: m2 užitné </a:t>
            </a:r>
            <a:r>
              <a:rPr lang="cs-CZ" sz="2400" dirty="0" smtClean="0"/>
              <a:t>plochy </a:t>
            </a:r>
            <a:r>
              <a:rPr lang="cs-CZ" sz="2400" dirty="0"/>
              <a:t>	</a:t>
            </a:r>
          </a:p>
          <a:p>
            <a:endParaRPr lang="cs-CZ" sz="2400" dirty="0" smtClean="0"/>
          </a:p>
          <a:p>
            <a:r>
              <a:rPr lang="cs-CZ" sz="2400" dirty="0"/>
              <a:t>Environmentální </a:t>
            </a:r>
            <a:r>
              <a:rPr lang="cs-CZ" sz="2400" dirty="0" smtClean="0"/>
              <a:t>indikátor </a:t>
            </a:r>
          </a:p>
          <a:p>
            <a:r>
              <a:rPr lang="cs-CZ" sz="2400" dirty="0"/>
              <a:t>Zvolí žadatelé/příjemci, kteří plánují aktivity typu rozšíření, rekonstrukce nebo nově vybudované kapacity</a:t>
            </a:r>
            <a:r>
              <a:rPr lang="cs-CZ" sz="2400" dirty="0" smtClean="0"/>
              <a:t>.  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23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Rozšířené, zrekonstruované nebo nově vybudované kapacity bez záboru zemědělského půdního fondu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2418148"/>
            <a:ext cx="81183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ID: 2 03 </a:t>
            </a:r>
            <a:r>
              <a:rPr lang="cs-CZ" sz="2400" dirty="0" smtClean="0"/>
              <a:t>12</a:t>
            </a:r>
            <a:r>
              <a:rPr lang="cs-CZ" sz="2400" dirty="0"/>
              <a:t>	</a:t>
            </a:r>
          </a:p>
          <a:p>
            <a:pPr algn="just"/>
            <a:r>
              <a:rPr lang="cs-CZ" sz="2400" dirty="0"/>
              <a:t>MJ: </a:t>
            </a:r>
            <a:r>
              <a:rPr lang="cs-CZ" sz="2400" dirty="0" smtClean="0"/>
              <a:t>účasti </a:t>
            </a:r>
            <a:r>
              <a:rPr lang="cs-CZ" sz="2400" dirty="0"/>
              <a:t>	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/>
              <a:t>Programy mezinárodní spolupráce se rozumí prostředky, které žadatel získá v mezinárodních veřejných soutěžích, zejména v rámcovém programu EU pro výzkum a inovace Horizont 2020 (2014 – 2020), včetně jeho dílčích implementačních nástrojů (Společné technologické iniciativy, EUROSTARS apod.) </a:t>
            </a:r>
            <a:r>
              <a:rPr lang="cs-CZ" sz="2400" dirty="0" smtClean="0"/>
              <a:t>a  programu </a:t>
            </a:r>
            <a:r>
              <a:rPr lang="cs-CZ" sz="2400" dirty="0"/>
              <a:t>Evropského společenství pro atomovou energii pro výzkum a odbornou přípravu (2014 – 2018) výlučně z mezinárodních zdrojů.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24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Počet účastí podpořených výzkumných týmů realizovaných v programech mezinárodní spolupráce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2418148"/>
            <a:ext cx="8118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ID: 2 02 11	</a:t>
            </a:r>
          </a:p>
          <a:p>
            <a:pPr algn="just"/>
            <a:r>
              <a:rPr lang="cs-CZ" sz="2400" dirty="0"/>
              <a:t>MJ: publikace</a:t>
            </a:r>
            <a:r>
              <a:rPr lang="cs-CZ" sz="2400" dirty="0" smtClean="0"/>
              <a:t> </a:t>
            </a:r>
            <a:r>
              <a:rPr lang="cs-CZ" sz="2400" dirty="0"/>
              <a:t>	</a:t>
            </a:r>
          </a:p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r>
              <a:rPr lang="cs-CZ" sz="2400" dirty="0"/>
              <a:t>Odborné publikace – musí souviset s odborným zaměřením projektu. Vykazuje se dosažená hodnota od zahájení fyzické realizace projektu v daném monitorovacím období.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25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Odborné publikace (vybrané typy dokumentů) vytvořené podpořenými subjekty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2418148"/>
            <a:ext cx="8118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ID: 2 02 16	</a:t>
            </a:r>
          </a:p>
          <a:p>
            <a:pPr algn="just"/>
            <a:r>
              <a:rPr lang="cs-CZ" sz="2400" dirty="0"/>
              <a:t>MJ: publikace</a:t>
            </a:r>
            <a:r>
              <a:rPr lang="cs-CZ" sz="2400" dirty="0" smtClean="0"/>
              <a:t> </a:t>
            </a:r>
            <a:r>
              <a:rPr lang="cs-CZ" sz="2400" dirty="0"/>
              <a:t>	</a:t>
            </a:r>
          </a:p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r>
              <a:rPr lang="cs-CZ" sz="2400" dirty="0"/>
              <a:t>Odborné publikace – musí souviset s odborným zaměřením projektu. Vykazuje se dosažená hodnota od zahájení fyzické realizace projektu v daném monitorovacím období.</a:t>
            </a:r>
            <a:endParaRPr lang="cs-CZ" alt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26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/>
              <a:t>Odborné publikace (vybrané typy dokumentů) se zahraničním spoluautorstvím vytvořené podpořenými subjekty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2418148"/>
            <a:ext cx="8118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ID: 2 </a:t>
            </a:r>
            <a:r>
              <a:rPr lang="cs-CZ" sz="2400" dirty="0" smtClean="0"/>
              <a:t>20 11</a:t>
            </a:r>
            <a:r>
              <a:rPr lang="cs-CZ" sz="2400" dirty="0"/>
              <a:t>	</a:t>
            </a:r>
          </a:p>
          <a:p>
            <a:pPr algn="just"/>
            <a:r>
              <a:rPr lang="cs-CZ" sz="2400" dirty="0"/>
              <a:t>MJ: </a:t>
            </a:r>
            <a:r>
              <a:rPr lang="cs-CZ" sz="2400" dirty="0" smtClean="0"/>
              <a:t>PCT</a:t>
            </a:r>
            <a:r>
              <a:rPr lang="cs-CZ" sz="2400" dirty="0"/>
              <a:t>	</a:t>
            </a:r>
          </a:p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endParaRPr lang="cs-CZ" sz="2400" dirty="0" smtClean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27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/>
              <a:t>Mezinárodní patentové přihlášky (PCT) vytvořené podpořenými subjekty</a:t>
            </a:r>
            <a:endParaRPr 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4309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Klíčové aktivity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 výzvy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Žadatelé, partneři 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Cílové skupiny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Monitorovací indikátory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Specifický cíl: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cs-CZ" sz="2400" dirty="0" smtClean="0"/>
          </a:p>
          <a:p>
            <a:pPr fontAlgn="base"/>
            <a:endParaRPr lang="cs-CZ" sz="2400" dirty="0"/>
          </a:p>
          <a:p>
            <a:pPr algn="just" fontAlgn="base"/>
            <a:r>
              <a:rPr lang="cs-CZ" sz="2400" dirty="0" smtClean="0"/>
              <a:t>Cílem výzvy </a:t>
            </a:r>
            <a:r>
              <a:rPr lang="cs-CZ" sz="2400" dirty="0"/>
              <a:t>je podpořit </a:t>
            </a:r>
            <a:r>
              <a:rPr lang="cs-CZ" sz="2400" dirty="0" smtClean="0"/>
              <a:t>problémově orientovaný výzkum interdisciplinárního charakteru, který napomůže efektivnímu využití výzkumných center  a iniciuje dosažení mezinárodně konkurenceschopné kvality výzkumu z hlediska jeho originality a praktických dopadů. </a:t>
            </a:r>
          </a:p>
          <a:p>
            <a:pPr algn="just" fontAlgn="base"/>
            <a:r>
              <a:rPr lang="cs-CZ" sz="2400" dirty="0" smtClean="0"/>
              <a:t>Koncentrovaná podpora je věnována výzkumnému záměru, souvisejícímu výzkumnému týmu a materiálně technickému vybavení.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5755" y="103315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/>
              <a:t>Podporované </a:t>
            </a:r>
            <a:r>
              <a:rPr lang="cs-CZ" altLang="cs-CZ" sz="2800" b="1" dirty="0" smtClean="0"/>
              <a:t>aktivity 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7" y="1746910"/>
            <a:ext cx="803959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endParaRPr lang="cs-CZ" dirty="0" smtClean="0"/>
          </a:p>
          <a:p>
            <a:pPr marL="268288" indent="-268288" algn="just" fontAlgn="base"/>
            <a:r>
              <a:rPr lang="cs-CZ" dirty="0" smtClean="0"/>
              <a:t>a) Podpora výzkumu, který dosáhne svou kvalitou a originalitou mezinárodní excelence, čímž dojde ke zvýšení výzkumného výkonu výzkumných center; </a:t>
            </a:r>
          </a:p>
          <a:p>
            <a:pPr lvl="2" algn="just"/>
            <a:endParaRPr lang="cs-CZ" dirty="0"/>
          </a:p>
          <a:p>
            <a:pPr marL="268288" lvl="1" indent="-268288" algn="just"/>
            <a:r>
              <a:rPr lang="cs-CZ" dirty="0" smtClean="0"/>
              <a:t>b) Dobudování, </a:t>
            </a:r>
            <a:r>
              <a:rPr lang="cs-CZ" dirty="0"/>
              <a:t>rekonstrukce či upgrade infrastruktury – materiálně, technicky a informačně podpořit a umožnit výzkumné aktivity v návaznosti na podporovanou aktivitu a)</a:t>
            </a:r>
            <a:r>
              <a:rPr lang="cs-CZ" dirty="0" smtClean="0"/>
              <a:t>;  </a:t>
            </a:r>
          </a:p>
          <a:p>
            <a:pPr lvl="1" algn="just"/>
            <a:endParaRPr lang="cs-CZ" dirty="0"/>
          </a:p>
          <a:p>
            <a:pPr marL="268288" lvl="1" indent="-268288" algn="just"/>
            <a:r>
              <a:rPr lang="cs-CZ" dirty="0" smtClean="0"/>
              <a:t>c) </a:t>
            </a:r>
            <a:r>
              <a:rPr lang="cs-CZ" dirty="0"/>
              <a:t>Budování nového výzkumného centra na území hl. města Praha – výstavba nového výzkumného centra či rekonstrukce objektů, které budou nově sloužit jako výzkumné centrum v návaznosti na podporovanou aktivitu a). Tato aktivita je možná pouze na území hl. města Praha</a:t>
            </a:r>
            <a:r>
              <a:rPr lang="cs-CZ" dirty="0" smtClean="0"/>
              <a:t>;</a:t>
            </a:r>
            <a:endParaRPr lang="cs-CZ" dirty="0"/>
          </a:p>
          <a:p>
            <a:pPr algn="just">
              <a:lnSpc>
                <a:spcPct val="150000"/>
              </a:lnSpc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1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5755" y="103315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/>
              <a:t>Podporované </a:t>
            </a:r>
            <a:r>
              <a:rPr lang="cs-CZ" altLang="cs-CZ" sz="2800" b="1" dirty="0" smtClean="0"/>
              <a:t>aktivity II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7" y="1746910"/>
            <a:ext cx="80395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endParaRPr lang="cs-CZ" dirty="0" smtClean="0"/>
          </a:p>
          <a:p>
            <a:pPr marL="268288" indent="-268288" algn="just" fontAlgn="base"/>
            <a:r>
              <a:rPr lang="cs-CZ" dirty="0" smtClean="0"/>
              <a:t>d) </a:t>
            </a:r>
            <a:r>
              <a:rPr lang="cs-CZ" dirty="0"/>
              <a:t>Rozvoj výzkumných týmů – podpora výzkumu prostřednictvím podpory či zvýšení počtu výzkumných týmů včetně jejich dlouhodobého rozšíření o domácí či zahraniční výzkumné či technické pracovníky</a:t>
            </a:r>
            <a:r>
              <a:rPr lang="cs-CZ" dirty="0" smtClean="0"/>
              <a:t>; </a:t>
            </a:r>
          </a:p>
          <a:p>
            <a:pPr lvl="2" algn="just"/>
            <a:endParaRPr lang="cs-CZ" dirty="0"/>
          </a:p>
          <a:p>
            <a:pPr marL="268288" lvl="1" indent="-268288" algn="just"/>
            <a:r>
              <a:rPr lang="cs-CZ" dirty="0"/>
              <a:t>e</a:t>
            </a:r>
            <a:r>
              <a:rPr lang="cs-CZ" dirty="0" smtClean="0"/>
              <a:t>) </a:t>
            </a:r>
            <a:r>
              <a:rPr lang="cs-CZ" dirty="0"/>
              <a:t>Rozvoj internacionalizace – posílení mezinárodní dimenze a intenzivní vědecké spolupráce s alespoň jednou přední organizací pro výzkum a šíření znalostí v zahraničí v návaznosti na podporovanou aktivitu a)</a:t>
            </a:r>
            <a:r>
              <a:rPr lang="cs-CZ" dirty="0" smtClean="0"/>
              <a:t>;  </a:t>
            </a:r>
          </a:p>
          <a:p>
            <a:pPr lvl="1" algn="just"/>
            <a:endParaRPr lang="cs-CZ" dirty="0"/>
          </a:p>
          <a:p>
            <a:pPr marL="268288" lvl="1" indent="-268288" algn="just"/>
            <a:r>
              <a:rPr lang="cs-CZ" dirty="0"/>
              <a:t>f</a:t>
            </a:r>
            <a:r>
              <a:rPr lang="cs-CZ" dirty="0" smtClean="0"/>
              <a:t>) </a:t>
            </a:r>
            <a:r>
              <a:rPr lang="cs-CZ" dirty="0"/>
              <a:t>Řízení projektu</a:t>
            </a:r>
            <a:r>
              <a:rPr lang="cs-CZ" b="1" dirty="0"/>
              <a:t> – </a:t>
            </a:r>
            <a:r>
              <a:rPr lang="cs-CZ" dirty="0"/>
              <a:t>popis obsahu této aktivity je uveden v Pravidlech pro žadatele a příjemce – obecná část, více viz kapitola 5.2.1. a 5.2.4</a:t>
            </a:r>
            <a:r>
              <a:rPr lang="cs-CZ" dirty="0" smtClean="0"/>
              <a:t>;</a:t>
            </a:r>
            <a:endParaRPr lang="cs-CZ" dirty="0"/>
          </a:p>
          <a:p>
            <a:pPr algn="just">
              <a:lnSpc>
                <a:spcPct val="150000"/>
              </a:lnSpc>
              <a:defRPr/>
            </a:pPr>
            <a:endParaRPr lang="cs-CZ" dirty="0" smtClean="0"/>
          </a:p>
          <a:p>
            <a:pPr algn="just">
              <a:lnSpc>
                <a:spcPct val="150000"/>
              </a:lnSpc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4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5755" y="103315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/>
              <a:t>Podporované </a:t>
            </a:r>
            <a:r>
              <a:rPr lang="cs-CZ" altLang="cs-CZ" sz="2800" b="1" dirty="0" smtClean="0"/>
              <a:t>aktivity III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0637" y="1746910"/>
            <a:ext cx="803959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 fontAlgn="base"/>
            <a:endParaRPr lang="cs-CZ" dirty="0" smtClean="0"/>
          </a:p>
          <a:p>
            <a:pPr fontAlgn="base"/>
            <a:endParaRPr lang="cs-CZ" dirty="0" smtClean="0"/>
          </a:p>
          <a:p>
            <a:pPr fontAlgn="base"/>
            <a:r>
              <a:rPr lang="cs-CZ" dirty="0" smtClean="0"/>
              <a:t>Žadatel </a:t>
            </a:r>
            <a:r>
              <a:rPr lang="cs-CZ" dirty="0"/>
              <a:t>je povinen vybrat jednu z uvedených skupin aktivit</a:t>
            </a:r>
            <a:r>
              <a:rPr lang="cs-CZ" dirty="0" smtClean="0"/>
              <a:t>:</a:t>
            </a:r>
          </a:p>
          <a:p>
            <a:pPr fontAlgn="base"/>
            <a:r>
              <a:rPr lang="cs-CZ" dirty="0" smtClean="0"/>
              <a:t> </a:t>
            </a:r>
            <a:endParaRPr lang="cs-CZ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cs-CZ" dirty="0" smtClean="0"/>
              <a:t>písm</a:t>
            </a:r>
            <a:r>
              <a:rPr lang="cs-CZ" dirty="0"/>
              <a:t>. a), b), c), d), e) a f), nebo </a:t>
            </a:r>
            <a:endParaRPr lang="cs-CZ" dirty="0" smtClean="0"/>
          </a:p>
          <a:p>
            <a:pPr lvl="0" fontAlgn="base"/>
            <a:endParaRPr lang="cs-CZ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cs-CZ" dirty="0"/>
              <a:t>písm. a), b), d), e) a f). </a:t>
            </a:r>
          </a:p>
          <a:p>
            <a:pPr marL="268288" indent="-268288" algn="just" fontAlgn="base"/>
            <a:endParaRPr lang="cs-CZ" dirty="0" smtClean="0"/>
          </a:p>
          <a:p>
            <a:pPr algn="just">
              <a:lnSpc>
                <a:spcPct val="150000"/>
              </a:lnSpc>
              <a:defRPr/>
            </a:pPr>
            <a:r>
              <a:rPr lang="cs-CZ" dirty="0"/>
              <a:t>Aktivity musí být realizovány ve vazbě na jedno výzkumné centrum, popř. ve spolupráci výzkumných center. </a:t>
            </a:r>
          </a:p>
          <a:p>
            <a:pPr algn="just">
              <a:lnSpc>
                <a:spcPct val="150000"/>
              </a:lnSpc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2800" b="1" dirty="0" smtClean="0"/>
          </a:p>
          <a:p>
            <a:pPr algn="just"/>
            <a:r>
              <a:rPr lang="cs-CZ" sz="2800" b="1" dirty="0" smtClean="0"/>
              <a:t>a) </a:t>
            </a:r>
            <a:r>
              <a:rPr lang="cs-CZ" sz="2800" b="1" dirty="0"/>
              <a:t>Podpora výzkumu, který dosáhne svou kvalitou a originalitou mezinárodní excelence, čímž dojde ke zvýšení výzkumného výkonu výzkumných center</a:t>
            </a:r>
            <a:r>
              <a:rPr lang="cs-CZ" sz="2800" b="1" dirty="0" smtClean="0"/>
              <a:t>;</a:t>
            </a:r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1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38788"/>
            <a:ext cx="8118389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endParaRPr lang="cs-CZ" altLang="cs-CZ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 smtClean="0"/>
          </a:p>
          <a:p>
            <a:r>
              <a:rPr lang="cs-CZ" sz="2800" b="1" dirty="0" smtClean="0"/>
              <a:t>b</a:t>
            </a:r>
            <a:r>
              <a:rPr lang="cs-CZ" sz="2800" b="1" dirty="0"/>
              <a:t>) </a:t>
            </a:r>
            <a:r>
              <a:rPr lang="cs-CZ" sz="2800" b="1" dirty="0" smtClean="0"/>
              <a:t>Dobudování, </a:t>
            </a:r>
            <a:r>
              <a:rPr lang="cs-CZ" sz="2800" b="1" dirty="0"/>
              <a:t>rekonstrukce či upgrade infrastruktury – materiálně, technicky a informačně podpořit a umožnit výzkumné aktivity v návaznosti na podporovanou aktivitu a)</a:t>
            </a:r>
            <a:r>
              <a:rPr lang="cs-CZ" sz="2800" b="1" dirty="0" smtClean="0"/>
              <a:t>;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9115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15OPMSMT0001-28-16761</_dlc_DocId>
    <_dlc_DocIdUrl xmlns="0104a4cd-1400-468e-be1b-c7aad71d7d5a">
      <Url>https://op.msmt.cz/_layouts/15/DocIdRedir.aspx?ID=15OPMSMT0001-28-16761</Url>
      <Description>15OPMSMT0001-28-16761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A42CD-98CE-431B-86B5-D987F3E95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0104a4cd-1400-468e-be1b-c7aad71d7d5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568</Words>
  <Application>Microsoft Office PowerPoint</Application>
  <PresentationFormat>Předvádění na obrazovce (4:3)</PresentationFormat>
  <Paragraphs>149</Paragraphs>
  <Slides>27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Times New Roman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/>
  <cp:lastModifiedBy>Kučerová Lucie</cp:lastModifiedBy>
  <cp:revision>124</cp:revision>
  <dcterms:created xsi:type="dcterms:W3CDTF">2015-09-11T08:58:50Z</dcterms:created>
  <dcterms:modified xsi:type="dcterms:W3CDTF">2016-02-18T07:23:51Z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a2d7e319-04e3-4c9a-9c89-dd7ba57324a7</vt:lpwstr>
  </property>
  <property fmtid="{D5CDD505-2E9C-101B-9397-08002B2CF9AE}" pid="4" name="Komentář">
    <vt:lpwstr/>
  </property>
</Properties>
</file>