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sldIdLst>
    <p:sldId id="256" r:id="rId6"/>
    <p:sldId id="258" r:id="rId7"/>
    <p:sldId id="262" r:id="rId8"/>
    <p:sldId id="267" r:id="rId9"/>
    <p:sldId id="304" r:id="rId10"/>
    <p:sldId id="268" r:id="rId11"/>
    <p:sldId id="309" r:id="rId12"/>
    <p:sldId id="269" r:id="rId13"/>
    <p:sldId id="270" r:id="rId14"/>
    <p:sldId id="273" r:id="rId15"/>
    <p:sldId id="312" r:id="rId16"/>
    <p:sldId id="274" r:id="rId17"/>
    <p:sldId id="275" r:id="rId18"/>
    <p:sldId id="305" r:id="rId19"/>
    <p:sldId id="306" r:id="rId20"/>
    <p:sldId id="276" r:id="rId21"/>
    <p:sldId id="277" r:id="rId22"/>
    <p:sldId id="310" r:id="rId23"/>
    <p:sldId id="311" r:id="rId24"/>
    <p:sldId id="303" r:id="rId25"/>
    <p:sldId id="266" r:id="rId26"/>
    <p:sldId id="295" r:id="rId27"/>
    <p:sldId id="313" r:id="rId28"/>
    <p:sldId id="314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Čech Michal" initials="ČM" lastIdx="1" clrIdx="0">
    <p:extLst>
      <p:ext uri="{19B8F6BF-5375-455C-9EA6-DF929625EA0E}">
        <p15:presenceInfo xmlns:p15="http://schemas.microsoft.com/office/powerpoint/2012/main" userId="S-1-5-21-1024343765-948047755-1557874966-16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100" d="100"/>
          <a:sy n="100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9T15:28:50.053" idx="1">
    <p:pos x="4697" y="59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0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98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09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8A12E0-7FD2-4DB9-ADED-AA427F3EBDDC}" type="slidenum">
              <a:rPr lang="cs-CZ" altLang="cs-CZ" smtClean="0"/>
              <a:pPr/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3030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8091E67-C8FE-45D4-B7EB-EFE121B94A46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2911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2535F2-9B0B-478F-B2A8-265F44D74FB2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2317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95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16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39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85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1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05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1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81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3767-1083-4B93-890F-36090D7FAD7A}" type="datetimeFigureOut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02AB-9F49-45B5-99C5-789D1666448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457200" y="847729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Název kapitoly</a:t>
            </a:r>
          </a:p>
          <a:p>
            <a:r>
              <a:rPr lang="cs-CZ" dirty="0" smtClean="0"/>
              <a:t>Název podkapitoly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609600" y="1746806"/>
            <a:ext cx="8172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Text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List_aplikace_Microsoft_Excel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psv.cz/ISPV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List_aplikace_Microsoft_Excel2.xlsx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package" Target="../embeddings/List_aplikace_Microsoft_Excel3.xlsx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1075" y="3121226"/>
            <a:ext cx="76382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Excelentní výzkum</a:t>
            </a:r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Praha, 17.  února 2016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2"/>
          <p:cNvSpPr txBox="1">
            <a:spLocks/>
          </p:cNvSpPr>
          <p:nvPr/>
        </p:nvSpPr>
        <p:spPr>
          <a:xfrm>
            <a:off x="981075" y="1190625"/>
            <a:ext cx="7275564" cy="11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6152">
              <a:lnSpc>
                <a:spcPct val="85000"/>
              </a:lnSpc>
              <a:spcBef>
                <a:spcPts val="0"/>
              </a:spcBef>
            </a:pPr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Seminář pro žadatele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Osobní výdaje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5775" y="1727979"/>
            <a:ext cx="8172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 kategorie přímých osobních výdajů se řadí administrativní i odborné pozice projektu.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Způsobilým výdajem je: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Hrubá mzda, plat nebo odměna z dohod zaměstnanců včetně zákonných náhrad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Odvody na sociální a zdravotní pojištění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Nemocenská hrazená zaměstnavatelem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Zákonné pojištění odpovědnosti zaměstnavatele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obligatorní výdaje (FKSP, Sociální fond, osobní překážky v práci,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indispoziční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volno)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této kapitoly je max. 50% z kapitoly Celkové způsobilé výdaje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57651"/>
              </p:ext>
            </p:extLst>
          </p:nvPr>
        </p:nvGraphicFramePr>
        <p:xfrm>
          <a:off x="704851" y="1119454"/>
          <a:ext cx="6357938" cy="410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List" r:id="rId4" imgW="5953122" imgH="3848049" progId="Excel.Sheet.12">
                  <p:embed/>
                </p:oleObj>
              </mc:Choice>
              <mc:Fallback>
                <p:oleObj name="List" r:id="rId4" imgW="5953122" imgH="38480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51" y="1119454"/>
                        <a:ext cx="6357938" cy="4109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Stanovení sazeb mezd/platů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0751" y="1880379"/>
            <a:ext cx="8172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Veškeré informace pro stanovení způsobilých mzdových výdajů v rámci projektů OP VVV jsou stanoveny v dokumentu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„Seznam mezd/platů a možné postupy stanovení mezd/platů pro zaměstnance/pracovníky podílející se na realizaci projektů OP VVV“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Možnosti stanovení mezd/platů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1) Stanovení sazby pomocí ISPV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Výchozí údaje jsou zjišťovány pracovištěm státní statistické služby MPSV a jsou uveřejněny na webových stránkách http://www.mpsv.cz/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ISPV.php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ISPV uvádí průměrné výdělky jak pro mzdovou, tak pro platovou sféru. Při stanovování sazby pomocí ISPV uvede žadatel v žádosti o podporu o jakou sféru se jedná a uvede zároveň i kód zaměstnání CZ-ISCO včetně názvu zaměstnání, které pro stanovení konkrétní sazby využil.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Horní limit tvoří hodnoty uvedené na ISPV pro třetí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kvartil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(Q3).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Maximální limit hrubé způsobilé měsíční mzdy/platu, které je způsobilým výdajem v OP VVV, činí 56.000 Kč nebo 390 Kč/hod.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7978775" cy="504825"/>
          </a:xfrm>
        </p:spPr>
        <p:txBody>
          <a:bodyPr/>
          <a:lstStyle/>
          <a:p>
            <a:pPr algn="l"/>
            <a:r>
              <a:rPr lang="cs-CZ" altLang="cs-CZ" sz="2400" b="1" smtClean="0"/>
              <a:t>Stanovení sazby pomocí ISPV</a:t>
            </a:r>
          </a:p>
        </p:txBody>
      </p:sp>
      <p:pic>
        <p:nvPicPr>
          <p:cNvPr id="37891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1408113"/>
            <a:ext cx="5230812" cy="3457575"/>
          </a:xfrm>
        </p:spPr>
      </p:pic>
      <p:sp>
        <p:nvSpPr>
          <p:cNvPr id="37892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91CAE-B445-4625-A0DC-4E631AD93C99}" type="slidenum">
              <a:rPr lang="cs-CZ" altLang="cs-CZ" sz="1200" smtClean="0">
                <a:solidFill>
                  <a:srgbClr val="376092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 smtClean="0">
              <a:solidFill>
                <a:srgbClr val="376092"/>
              </a:solidFill>
            </a:endParaRPr>
          </a:p>
        </p:txBody>
      </p:sp>
      <p:sp>
        <p:nvSpPr>
          <p:cNvPr id="37893" name="TextovéPole 2"/>
          <p:cNvSpPr txBox="1">
            <a:spLocks noChangeArrowheads="1"/>
          </p:cNvSpPr>
          <p:nvPr/>
        </p:nvSpPr>
        <p:spPr bwMode="auto">
          <a:xfrm>
            <a:off x="5795963" y="1844675"/>
            <a:ext cx="2663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ISPV uvádí průměrné výdělky jak pro mzdovou, tak pro platovou sféru. </a:t>
            </a:r>
            <a:r>
              <a:rPr lang="cs-CZ" altLang="cs-CZ" sz="1800" b="1"/>
              <a:t>Při stanovování sazby pomocí ISPV uvede žadatel v žádosti o podporu o jakou sféru se jedná a uvede zároveň i kód zaměstnání CZ-ISCO včetně názvu zaměstnání, které pro stanovení konkrétní sazby využil.</a:t>
            </a:r>
          </a:p>
        </p:txBody>
      </p:sp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5675313" y="1233488"/>
            <a:ext cx="304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4"/>
              </a:rPr>
              <a:t>http://www.mpsv.cz/ISPV.php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1163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7978775" cy="504825"/>
          </a:xfrm>
        </p:spPr>
        <p:txBody>
          <a:bodyPr/>
          <a:lstStyle/>
          <a:p>
            <a:pPr algn="l"/>
            <a:r>
              <a:rPr lang="cs-CZ" altLang="cs-CZ" sz="2400" b="1" smtClean="0"/>
              <a:t>Stanovení sazby pomocí ISPV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4294967295"/>
          </p:nvPr>
        </p:nvSpPr>
        <p:spPr>
          <a:xfrm>
            <a:off x="539750" y="4221163"/>
            <a:ext cx="8023225" cy="1325562"/>
          </a:xfrm>
        </p:spPr>
        <p:txBody>
          <a:bodyPr/>
          <a:lstStyle/>
          <a:p>
            <a:r>
              <a:rPr lang="cs-CZ" altLang="cs-CZ" sz="1800" smtClean="0"/>
              <a:t>Horní limit tvoří hodnoty uvedené na ISPV pro třetí kvartil (Q3). </a:t>
            </a:r>
          </a:p>
          <a:p>
            <a:r>
              <a:rPr lang="cs-CZ" altLang="cs-CZ" sz="1800" b="1" smtClean="0"/>
              <a:t>Maximální limit</a:t>
            </a:r>
            <a:r>
              <a:rPr lang="cs-CZ" altLang="cs-CZ" sz="1800" smtClean="0"/>
              <a:t> hrubé způsobilé měsíční mzdy/platu, který je způsobilým výdajem v OP VVV, činí 56.000 Kč nebo 390 Kč/hod</a:t>
            </a:r>
            <a:r>
              <a:rPr lang="cs-CZ" altLang="cs-CZ" sz="2400" smtClean="0"/>
              <a:t>.</a:t>
            </a: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945318-FAF7-4FE1-9384-A5FF10931BF1}" type="slidenum">
              <a:rPr lang="cs-CZ" altLang="cs-CZ" sz="1200" smtClean="0">
                <a:solidFill>
                  <a:srgbClr val="376092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 smtClean="0">
              <a:solidFill>
                <a:srgbClr val="376092"/>
              </a:solidFill>
            </a:endParaRPr>
          </a:p>
        </p:txBody>
      </p:sp>
      <p:pic>
        <p:nvPicPr>
          <p:cNvPr id="39941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69988"/>
            <a:ext cx="66532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65438"/>
            <a:ext cx="62801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5219700" y="2055813"/>
            <a:ext cx="792163" cy="809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932363" y="3327400"/>
            <a:ext cx="792162" cy="808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0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Možnosti stanovení mezd/platů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2) Alternativní způsob výpočtu sazby mzdy/platu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Článek 68 odst. 2 nařízení (EU) č. 1303/2013 zavádí nové pravidlo, aby se usnadnilo využívání hodinových jednotkových nákladů pro výpočet mzdových nákladů: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1720 hodin je standartní roční „pracovní doba/, kterou lze použít přímo.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Čitatel musí být odůvodněn. Poslední roční hrubé osobní náklady musí být doloženy spolu s žádostí o podporu (např.: prostřednictvím výpisů z bankovních účtů, výplatních pásek atd.) a musí být kontrolovatelné. 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026858"/>
            <a:ext cx="8172450" cy="10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Možnosti stanovení mezd/platů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3) Využití limitů stanovených v kapitole 1 uvedeného dokumentu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Limity pro klíčové/excelentní pracovníky lze využít, avšak za podmínky, že žadatel označí pozici jako klíčovou/excelentní a uvede v žádosti o podporu zdůvodnění, proč je tato pozice klíčová/excelentní.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zaměstnance/pracovníka na klíčové/excelentní pozici je horní limit hrubé způsobilé měsíční mzdy/platu, který je způsobilým výdajem v OP VVV, stanoven ve výši 72.800 Kč/84.000 Kč.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1163" y="1823609"/>
            <a:ext cx="817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24172"/>
              </p:ext>
            </p:extLst>
          </p:nvPr>
        </p:nvGraphicFramePr>
        <p:xfrm>
          <a:off x="651163" y="947776"/>
          <a:ext cx="6805613" cy="44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List" r:id="rId5" imgW="5953122" imgH="3857509" progId="Excel.Sheet.12">
                  <p:embed/>
                </p:oleObj>
              </mc:Choice>
              <mc:Fallback>
                <p:oleObj name="List" r:id="rId5" imgW="5953122" imgH="38575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163" y="947776"/>
                        <a:ext cx="6805613" cy="441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124325" y="5080814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Limit činí max. 49 % z CZV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1163" y="1823609"/>
            <a:ext cx="817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634317"/>
              </p:ext>
            </p:extLst>
          </p:nvPr>
        </p:nvGraphicFramePr>
        <p:xfrm>
          <a:off x="651163" y="986363"/>
          <a:ext cx="6915150" cy="445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List" r:id="rId5" imgW="5953122" imgH="3838588" progId="Excel.Sheet.12">
                  <p:embed/>
                </p:oleObj>
              </mc:Choice>
              <mc:Fallback>
                <p:oleObj name="List" r:id="rId5" imgW="5953122" imgH="38385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163" y="986363"/>
                        <a:ext cx="6915150" cy="445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7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Způsobilé výdaje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Nezpůsobilé výdaje stanovené výzvou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1163" y="1823609"/>
            <a:ext cx="8172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Výdaje spojené s budování nového výzkumného centra mimo Prahu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Náklady spojené s udržitelností projektu podpořených z předchozího programového období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Výdaje spojené s nákupem vybavení návštěvnického centra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Dále viz Pravidla pro žadatele a příjemce – specifická část, str. 26, kapitola 8.8</a:t>
            </a:r>
          </a:p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Hodnotící kritéria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Hodnotící kritéria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1163" y="1823609"/>
            <a:ext cx="8172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rámci věcného hodnocení budou z finanční stránky v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kole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hodnocena následující kritéria: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V6.1 Adekvátnost a hospodárnost mzdových nákladů odborného týmu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V6.2 Adekvátnost a hospodárnost mzdových nákladů administrativního týmu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V6.3 Ambicióznost (a současně realističnost) výše příjmů z mezinárodních grantových soutěží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V6.4 Realističnost struktury a charakteru a výše ostatních příjmů s ohledem na dosažení cílů projektu</a:t>
            </a:r>
          </a:p>
        </p:txBody>
      </p:sp>
    </p:spTree>
    <p:extLst>
      <p:ext uri="{BB962C8B-B14F-4D97-AF65-F5344CB8AC3E}">
        <p14:creationId xmlns:p14="http://schemas.microsoft.com/office/powerpoint/2010/main" val="13668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Hodnotící kritéria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1163" y="1823609"/>
            <a:ext cx="817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V7.1 Obecné podmínky způsobilosti výdajů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V7.2 Způsob zajištění spolufinancování projektu v realizační fázi</a:t>
            </a:r>
          </a:p>
        </p:txBody>
      </p:sp>
    </p:spTree>
    <p:extLst>
      <p:ext uri="{BB962C8B-B14F-4D97-AF65-F5344CB8AC3E}">
        <p14:creationId xmlns:p14="http://schemas.microsoft.com/office/powerpoint/2010/main" val="41094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Hodnotící kritéria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1163" y="1823609"/>
            <a:ext cx="8172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rámci věcného hodnocení budou z finanční stránky ve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kole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hodnocena následující kritéria: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V15.1 Adekvátnost a hospodárnost mzdových nákladů odborného týmu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V15.2 Adekvátnost a hospodárnost nákladů na investiční vybavení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V15.3 Adekvátnost a hospodárnost provozních nákladů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V16.1 Obecné podmínky způsobilosti výdajů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V16.2 Způsob zajištění spolufinancování projektu v realizační fázi</a:t>
            </a:r>
          </a:p>
        </p:txBody>
      </p:sp>
    </p:spTree>
    <p:extLst>
      <p:ext uri="{BB962C8B-B14F-4D97-AF65-F5344CB8AC3E}">
        <p14:creationId xmlns:p14="http://schemas.microsoft.com/office/powerpoint/2010/main" val="22509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milníky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Průběžné finanční ukazatele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1163" y="1823609"/>
            <a:ext cx="8172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milníky nastavuje ŘO OP VVV na základě předloženého finančního plánu předfinancování a vyúčtování, sestaveného žadatelem v žádosti o podporu a případně upraveného na základě krácení nebo úprav rozpočtu před vydáním právního aktu.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Průběžným finančním ukazatelem projektu je 80% kumulativní částky vyúčtování uvedené ve finančním plánu za každé dvě po sobě následující sledovaná období.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 úpravy průběžných finančních ukazatelů je nutné požádat o podstatnou změnu projektu.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17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Průběžné finanční ukazatele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1163" y="1823609"/>
            <a:ext cx="8172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Jeden z průběžných finančních ukazatelů bude příjemci stanoven jako závazný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hraniční finanční ukazatel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Hraničním ukazatelem projektu je 60% kumulativní částky vyúčtování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uvedené ve finančním plánu za období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odpovídající cca 60% doby realizace projektu.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Ponížení ukazatele lze provést na základě podstatné změny spolu s žádostí o snížení celkové částky dotace.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nesplnění minimální výše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finančních ukazatelů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poskytovatel oprávněn udělit příjemci sankci.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99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Obecná pravidla způsobilosti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Aby mohl být výdaj považovaný za způsobilý, musí splňovat následující hlediska způsobilosti:</a:t>
            </a: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Věcná způsobilost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Přiměřenost výdaje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Časová způsobilost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Místní způsobilost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Prokázání výdaje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Časová způsobilost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Varianta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z časového hlediska jsou výdaje způsobilé ode dne vyhlášení výzvy v IS KP14+.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Varianta 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z časového hlediska jsou výdaje způsobilé ode dne podání žádosti o podporu. Před podáním žádosti jsou způsobilé pouze výdaje spojené se studií proveditelnosti (max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výše 50% výdajů na tuto studii).</a:t>
            </a:r>
            <a:endParaRPr lang="cs-CZ" sz="2400" b="1" dirty="0" smtClean="0"/>
          </a:p>
          <a:p>
            <a:pPr algn="just"/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8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7978775" cy="504825"/>
          </a:xfrm>
        </p:spPr>
        <p:txBody>
          <a:bodyPr/>
          <a:lstStyle/>
          <a:p>
            <a:pPr algn="l"/>
            <a:r>
              <a:rPr lang="cs-CZ" altLang="cs-CZ" sz="2400" b="1" dirty="0" smtClean="0"/>
              <a:t>Prokazatelnost výdaje</a:t>
            </a:r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37B038-158B-49EA-87B4-ECDD0C29B38B}" type="slidenum">
              <a:rPr lang="cs-CZ" altLang="cs-CZ" sz="1200" smtClean="0">
                <a:solidFill>
                  <a:srgbClr val="37609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 smtClean="0">
              <a:solidFill>
                <a:srgbClr val="376092"/>
              </a:solidFill>
            </a:endParaRPr>
          </a:p>
        </p:txBody>
      </p:sp>
      <p:sp>
        <p:nvSpPr>
          <p:cNvPr id="56324" name="Obdélník 5"/>
          <p:cNvSpPr>
            <a:spLocks noChangeArrowheads="1"/>
          </p:cNvSpPr>
          <p:nvPr/>
        </p:nvSpPr>
        <p:spPr bwMode="auto">
          <a:xfrm>
            <a:off x="7864475" y="873125"/>
            <a:ext cx="1279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PpŽaP-o: 8.7.1</a:t>
            </a:r>
          </a:p>
        </p:txBody>
      </p:sp>
      <p:sp>
        <p:nvSpPr>
          <p:cNvPr id="48133" name="TextovéPole 2"/>
          <p:cNvSpPr txBox="1">
            <a:spLocks noChangeArrowheads="1"/>
          </p:cNvSpPr>
          <p:nvPr/>
        </p:nvSpPr>
        <p:spPr bwMode="auto">
          <a:xfrm>
            <a:off x="250825" y="1570038"/>
            <a:ext cx="511333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600" b="1" dirty="0" smtClean="0">
                <a:latin typeface="Arial" panose="020B0604020202020204" pitchFamily="34" charset="0"/>
              </a:rPr>
              <a:t>Komentář k rozpočtu</a:t>
            </a:r>
            <a:r>
              <a:rPr lang="cs-CZ" altLang="cs-CZ" sz="1600" dirty="0" smtClean="0"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Osobní výdaje: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Název pozice a vazba na položku rozpočtu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Název subjektu (žadatel/partner)	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Počet osob na dané pozici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Délka trvání pracovní pozice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Úvazek/počet hodin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Zdůvodnění výše úvazku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Výše hrubé mzdy při 100% úvazku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Sféra: mzdová/platová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Kód, název pozice dle ISPV		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Zdůvodnění výše sazby		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Pracovní náplň	</a:t>
            </a:r>
            <a:r>
              <a:rPr lang="cs-CZ" altLang="cs-CZ" dirty="0" smtClean="0"/>
              <a:t>			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</p:txBody>
      </p:sp>
      <p:sp>
        <p:nvSpPr>
          <p:cNvPr id="56326" name="TextovéPole 2"/>
          <p:cNvSpPr txBox="1">
            <a:spLocks noChangeArrowheads="1"/>
          </p:cNvSpPr>
          <p:nvPr/>
        </p:nvSpPr>
        <p:spPr bwMode="auto">
          <a:xfrm>
            <a:off x="5580063" y="1562100"/>
            <a:ext cx="317341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Výdaj musí být řádně identifikovatelný, prokazatelný a doložitelný.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4825" y="2867025"/>
            <a:ext cx="316865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Cestovní náhrady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Počet, účel</a:t>
            </a:r>
          </a:p>
          <a:p>
            <a:pPr marL="269875" lvl="1" indent="-269875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Ne/Hmotný majetek a materiál</a:t>
            </a:r>
          </a:p>
          <a:p>
            <a:pPr marL="714375" lvl="2" indent="-269875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Zdůvodnění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ceny</a:t>
            </a:r>
          </a:p>
          <a:p>
            <a:pPr marL="714375" lvl="2" indent="-269875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Vazba na KA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Nákup služeb</a:t>
            </a:r>
          </a:p>
          <a:p>
            <a:pPr marL="742950" lvl="3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Vazba na KA</a:t>
            </a:r>
          </a:p>
          <a:p>
            <a:pPr marL="742950" lvl="3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Zdůvodnění potřebnosti, ceny</a:t>
            </a:r>
          </a:p>
        </p:txBody>
      </p:sp>
    </p:spTree>
    <p:extLst>
      <p:ext uri="{BB962C8B-B14F-4D97-AF65-F5344CB8AC3E}">
        <p14:creationId xmlns:p14="http://schemas.microsoft.com/office/powerpoint/2010/main" val="39298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Rozpočet projektu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Rozpočet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0751" y="1880379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1" y="3283114"/>
            <a:ext cx="7972424" cy="29177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64" y="3659618"/>
            <a:ext cx="7954672" cy="29177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4" y="4036122"/>
            <a:ext cx="7954672" cy="27908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64" y="4399941"/>
            <a:ext cx="7980759" cy="27908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64" y="2914971"/>
            <a:ext cx="7980759" cy="29177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664" y="2546828"/>
            <a:ext cx="7954672" cy="29177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07" y="2170073"/>
            <a:ext cx="7954672" cy="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Sestavení rozpočtu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0751" y="1880379"/>
            <a:ext cx="81724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Jednotlivé položky rozpočtu musí být vzájemně provázány s plánovanými aktivitami projektu a výdaji s nimi spojenými.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Celková výše rozpočtu a jednotlivých položek musí být přiměřená a opodstatněná zejména vzhledem k cílům a obsahu projektu, velikosti cílové skupiny, délce trvání projektu a obsahu klíčových aktivit, cílovým hodnotám výstupovým a výsledkovým indikátorům.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Plánované výdaje projektu musí být účelné, efektivní a hospodárné.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sestavování rozpočtu je nutné plánovat pouze způsobilé výdaje. </a:t>
            </a:r>
          </a:p>
          <a:p>
            <a:pPr algn="just"/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9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Investiční výdaje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0751" y="1880379"/>
            <a:ext cx="8172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Investičními výdaji se rozumí výdaje na pořízení nebo technické zhodnocení dlouhodobého hmotného majetku s dobou použití delší než 1 rok a částkou pořizovací ceny dlouhodobého hmotného majetku či jeho technického zhodnocení vyšší než 40.000 Kč a nehmotného majetku či jeho technického zhodnocení vyšší než 60.000 Kč.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 aktivit konaných v prostorách, které nejsou v majetku příjemce/partnera, jsou způsobilé pouze investiční výdaje do vybavení, které lze z pronajatých prostor demontovat a odvézt.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VVV [jen pro čtení]" id="{55DEF8B9-3EA4-4AA7-828A-8FE4F2423DC7}" vid="{5C77B7FB-FC31-4917-8A92-D3000B8830A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15OPMSMT0001-28-16951</_dlc_DocId>
    <_dlc_DocIdUrl xmlns="0104a4cd-1400-468e-be1b-c7aad71d7d5a">
      <Url>https://op.msmt.cz/_layouts/15/DocIdRedir.aspx?ID=15OPMSMT0001-28-16951</Url>
      <Description>15OPMSMT0001-28-16951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F1DD607-87E8-4181-B6F5-BAA366A61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0104a4cd-1400-468e-be1b-c7aad71d7d5a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1142</Words>
  <Application>Microsoft Office PowerPoint</Application>
  <PresentationFormat>Předvádění na obrazovce (4:3)</PresentationFormat>
  <Paragraphs>167</Paragraphs>
  <Slides>28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Meiryo UI</vt:lpstr>
      <vt:lpstr>Arial</vt:lpstr>
      <vt:lpstr>Calibri</vt:lpstr>
      <vt:lpstr>Calibri Light</vt:lpstr>
      <vt:lpstr>Wingdings</vt:lpstr>
      <vt:lpstr>Motiv Office</vt:lpstr>
      <vt:lpstr>List</vt:lpstr>
      <vt:lpstr>Prezentace aplikace PowerPoint</vt:lpstr>
      <vt:lpstr>Prezentace aplikace PowerPoint</vt:lpstr>
      <vt:lpstr>Prezentace aplikace PowerPoint</vt:lpstr>
      <vt:lpstr>Prezentace aplikace PowerPoint</vt:lpstr>
      <vt:lpstr>Prokazatelnost výdaje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Stanovení sazby pomocí ISPV</vt:lpstr>
      <vt:lpstr>Stanovení sazby pomocí ISPV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Presová Eva</dc:creator>
  <cp:lastModifiedBy>Čech Michal</cp:lastModifiedBy>
  <cp:revision>61</cp:revision>
  <dcterms:created xsi:type="dcterms:W3CDTF">2015-09-11T08:58:50Z</dcterms:created>
  <dcterms:modified xsi:type="dcterms:W3CDTF">2016-02-18T08:44:49Z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65219cd6-04bc-4de3-896c-ae41accb6029</vt:lpwstr>
  </property>
  <property fmtid="{D5CDD505-2E9C-101B-9397-08002B2CF9AE}" pid="4" name="Komentář">
    <vt:lpwstr/>
  </property>
</Properties>
</file>