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5"/>
  </p:notesMasterIdLst>
  <p:sldIdLst>
    <p:sldId id="256" r:id="rId6"/>
    <p:sldId id="262" r:id="rId7"/>
    <p:sldId id="307" r:id="rId8"/>
    <p:sldId id="308" r:id="rId9"/>
    <p:sldId id="263" r:id="rId10"/>
    <p:sldId id="280" r:id="rId11"/>
    <p:sldId id="310" r:id="rId12"/>
    <p:sldId id="311" r:id="rId13"/>
    <p:sldId id="278" r:id="rId14"/>
    <p:sldId id="277" r:id="rId15"/>
    <p:sldId id="305" r:id="rId16"/>
    <p:sldId id="275" r:id="rId17"/>
    <p:sldId id="276" r:id="rId18"/>
    <p:sldId id="291" r:id="rId19"/>
    <p:sldId id="290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296" r:id="rId30"/>
    <p:sldId id="302" r:id="rId31"/>
    <p:sldId id="301" r:id="rId32"/>
    <p:sldId id="303" r:id="rId33"/>
    <p:sldId id="304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8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7849" autoAdjust="0"/>
  </p:normalViewPr>
  <p:slideViewPr>
    <p:cSldViewPr snapToGrid="0">
      <p:cViewPr varScale="1">
        <p:scale>
          <a:sx n="99" d="100"/>
          <a:sy n="99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4E047-F0E3-4D96-9601-877D0F443167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3F150-E127-4526-889F-47418C4AC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32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14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306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709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50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705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306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16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F02AB-9F49-45B5-99C5-789D16664480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457200" y="847729"/>
            <a:ext cx="8172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Název kapitoly</a:t>
            </a:r>
          </a:p>
          <a:p>
            <a:r>
              <a:rPr lang="cs-CZ" dirty="0" smtClean="0"/>
              <a:t>Název podkapitoly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12" name="TextovéPole 11"/>
          <p:cNvSpPr txBox="1"/>
          <p:nvPr userDrawn="1"/>
        </p:nvSpPr>
        <p:spPr>
          <a:xfrm>
            <a:off x="609600" y="1746806"/>
            <a:ext cx="81724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Text</a:t>
            </a:r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400" b="1" dirty="0" smtClean="0"/>
              <a:t> 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66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helena.horakova@msmt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Nadpis 12"/>
          <p:cNvSpPr txBox="1">
            <a:spLocks/>
          </p:cNvSpPr>
          <p:nvPr/>
        </p:nvSpPr>
        <p:spPr>
          <a:xfrm>
            <a:off x="892992" y="2514364"/>
            <a:ext cx="7358012" cy="13924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216152">
              <a:lnSpc>
                <a:spcPct val="100000"/>
              </a:lnSpc>
              <a:spcBef>
                <a:spcPts val="0"/>
              </a:spcBef>
            </a:pPr>
            <a:r>
              <a:rPr lang="pt-BR" sz="3000" b="1" dirty="0" smtClean="0"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Schvalovací proces</a:t>
            </a:r>
            <a:r>
              <a:rPr lang="cs-CZ" sz="3000" b="1" dirty="0" smtClean="0"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 </a:t>
            </a:r>
            <a:r>
              <a:rPr lang="pt-BR" sz="3000" b="1" dirty="0" smtClean="0"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+ </a:t>
            </a:r>
            <a:r>
              <a:rPr lang="pt-BR" sz="3000" b="1" dirty="0"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hodnoticí kritéria</a:t>
            </a:r>
            <a:endParaRPr lang="cs-CZ" sz="3000" b="1" dirty="0">
              <a:latin typeface="Arial" panose="020B0604020202020204" pitchFamily="34" charset="0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 bwMode="auto">
          <a:xfrm>
            <a:off x="1371599" y="4960308"/>
            <a:ext cx="6400800" cy="807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00"/>
              </a:spcAft>
            </a:pPr>
            <a:r>
              <a:rPr lang="cs-CZ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Mgr. Helena Hořáková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7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261383" y="4159103"/>
            <a:ext cx="2621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Praha,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17.  února 2016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31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300625" y="2029216"/>
            <a:ext cx="8386175" cy="40969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indent="0" algn="just">
              <a:lnSpc>
                <a:spcPct val="150000"/>
              </a:lnSpc>
              <a:buNone/>
              <a:defRPr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Kontrola přijatelnosti a formálních náležitostí</a:t>
            </a:r>
          </a:p>
          <a:p>
            <a:pPr marL="838200" indent="-342900" algn="just">
              <a:lnSpc>
                <a:spcPct val="130000"/>
              </a:lnSpc>
              <a:spcBef>
                <a:spcPts val="600"/>
              </a:spcBef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Kritéria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kontroly přijatelnosti a formálních náležitostí vč. popisu způsobu hodnocení jsou samostatnou přílohou výzvy. Kritéria mají funkci vylučovací – jsou hodnocena formou ANO/NE, tzn. splněno/nesplněno (příp. pro daný projekt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nerelevantní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 smtClean="0"/>
              <a:t>10</a:t>
            </a:r>
            <a:endParaRPr lang="cs-CZ" altLang="cs-CZ" dirty="0"/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457200" y="1014607"/>
            <a:ext cx="8229600" cy="7904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Fáze schvalování projektů</a:t>
            </a:r>
          </a:p>
        </p:txBody>
      </p:sp>
    </p:spTree>
    <p:extLst>
      <p:ext uri="{BB962C8B-B14F-4D97-AF65-F5344CB8AC3E}">
        <p14:creationId xmlns:p14="http://schemas.microsoft.com/office/powerpoint/2010/main" val="138812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300625" y="1941534"/>
            <a:ext cx="8386175" cy="41846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indent="0" algn="just">
              <a:lnSpc>
                <a:spcPct val="130000"/>
              </a:lnSpc>
              <a:buNone/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Kritéria kontroly formálních náležitostí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jsou rozdělena na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opravitelná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(tj. je možné doplnění ze strany žadatele v procesu schvalování na základě žádosti ŘO OP VVV o doplnění údajů) a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neopravitelná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(tj. nesplnění znamená vždy vyřazení z procesu schvalování bez možnosti doplnění ze strany žadatele).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Kritéria kontroly přijatelnosti jsou vždy neopravitelná. </a:t>
            </a:r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 smtClean="0"/>
              <a:t>11</a:t>
            </a:r>
            <a:endParaRPr lang="cs-CZ" altLang="cs-CZ" dirty="0"/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457200" y="1014607"/>
            <a:ext cx="8229600" cy="7904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Fáze schvalování projektů</a:t>
            </a:r>
          </a:p>
        </p:txBody>
      </p:sp>
    </p:spTree>
    <p:extLst>
      <p:ext uri="{BB962C8B-B14F-4D97-AF65-F5344CB8AC3E}">
        <p14:creationId xmlns:p14="http://schemas.microsoft.com/office/powerpoint/2010/main" val="365601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457200" y="1014607"/>
            <a:ext cx="8229600" cy="7904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Fáze schvalování projektů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77838" y="2016690"/>
            <a:ext cx="8229600" cy="42205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Nesplnění opravitelného kritéria:</a:t>
            </a:r>
          </a:p>
          <a:p>
            <a:pPr algn="just">
              <a:lnSpc>
                <a:spcPct val="130000"/>
              </a:lnSpc>
              <a:spcAft>
                <a:spcPts val="1800"/>
              </a:spcAft>
              <a:defRPr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Žadatel vyzván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maximálně dvakrát k doplnění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prostřednictvím IS KP14+. Lhůta na doplnění je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pracovních dnů od data doručení výzvy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Pokud žadatel nereaguje na první výzvu k doplnění nebo nedoplní chybějící informace/podklady, pak je žádost o podporu vyřazena z procesu schvalování.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 smtClean="0"/>
              <a:t>12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4183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2041742"/>
            <a:ext cx="8229600" cy="40844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Věcné hodnocení</a:t>
            </a:r>
          </a:p>
          <a:p>
            <a:pPr marL="450850" indent="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Funkce hodnoticí, kombinovaná, vylučovací</a:t>
            </a:r>
          </a:p>
          <a:p>
            <a:pPr marL="450850" indent="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Vždy pouze neopravitelná kritéria</a:t>
            </a:r>
          </a:p>
          <a:p>
            <a:pPr algn="just">
              <a:buFontTx/>
              <a:buChar char="-"/>
              <a:defRPr/>
            </a:pPr>
            <a:endParaRPr lang="cs-CZ" altLang="cs-CZ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1014607"/>
            <a:ext cx="8229600" cy="7904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Fáze schvalování projektů</a:t>
            </a:r>
          </a:p>
        </p:txBody>
      </p:sp>
      <p:sp>
        <p:nvSpPr>
          <p:cNvPr id="5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4F61A8-20C4-41ED-9328-99A192A9C328}" type="slidenum">
              <a:rPr lang="cs-CZ" altLang="cs-CZ" smtClean="0"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422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503" y="0"/>
            <a:ext cx="9144000" cy="6858000"/>
          </a:xfrm>
          <a:prstGeom prst="rect">
            <a:avLst/>
          </a:prstGeom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457200" y="1014607"/>
            <a:ext cx="8229600" cy="7904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Věcné hodnocení</a:t>
            </a:r>
            <a:endParaRPr lang="cs-CZ" alt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1929008"/>
            <a:ext cx="8229600" cy="452417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  <a:spcAft>
                <a:spcPts val="1800"/>
              </a:spcAft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Cílem věcného hodnocení je vyhodnotit kvalitu projektů s ohledem na naplňování věcných cílů programu a umožnit srovnání projektů podle jejich kvality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30000"/>
              </a:lnSpc>
              <a:spcAft>
                <a:spcPts val="1800"/>
              </a:spcAft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Věcné hodnocení zajišťují odborníci – externí hodnotitelé vybraní z Databáze hodnotitelů ŘO s ohledem na tematické zaměření předložené žádosti o podporu.</a:t>
            </a:r>
          </a:p>
          <a:p>
            <a:endParaRPr lang="cs-CZ" altLang="cs-CZ" dirty="0" smtClean="0"/>
          </a:p>
        </p:txBody>
      </p:sp>
      <p:sp>
        <p:nvSpPr>
          <p:cNvPr id="5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 smtClean="0"/>
              <a:t>14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431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 smtClean="0"/>
              <a:t>15</a:t>
            </a:r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916482"/>
            <a:ext cx="8229600" cy="382043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  <a:spcAft>
                <a:spcPts val="1800"/>
              </a:spcAft>
              <a:buFontTx/>
              <a:buChar char="-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každé žádosti o podporu provádí vždy samostatně 2 hodnotitelé do hodnoticí tabulky v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MS2014. Celkovým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výsledkem věcného hodnocení jsou 2 hodnoticí tabulky hodnotitelů, přičemž výsledný počet bodů je vypočítán jako průměr z počtu bodů přidělených oběma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hodnotiteli.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800"/>
              </a:spcAft>
              <a:buFontTx/>
              <a:buChar char="-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57200" y="1014607"/>
            <a:ext cx="8229600" cy="7904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Věcné hodnocení</a:t>
            </a:r>
            <a:endParaRPr lang="cs-CZ" alt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39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98004" cy="6858000"/>
          </a:xfrm>
          <a:prstGeom prst="rect">
            <a:avLst/>
          </a:prstGeom>
        </p:spPr>
      </p:pic>
      <p:sp>
        <p:nvSpPr>
          <p:cNvPr id="6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 smtClean="0"/>
              <a:t>16</a:t>
            </a:r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916482"/>
            <a:ext cx="8229600" cy="382043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1800"/>
              </a:spcAft>
              <a:buFontTx/>
              <a:buChar char="-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57200" y="1014607"/>
            <a:ext cx="8229600" cy="7904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Fáze schvalování 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projektů</a:t>
            </a:r>
          </a:p>
          <a:p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1800"/>
              </a:spcAft>
              <a:defRPr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Kontrola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přijatelnosti a formálních náležitostí (1. kolo)</a:t>
            </a:r>
          </a:p>
          <a:p>
            <a:pPr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Předmětem kontroly bude zjednodušená žádost o podporu</a:t>
            </a:r>
          </a:p>
          <a:p>
            <a:pPr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Interní hodnotitelé ŘO, o výsledku bude žadatel informován interní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depeší</a:t>
            </a:r>
          </a:p>
          <a:p>
            <a:pPr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Při nesplnění některého z neopravitelných kritérií formálních náležitostí nebo kritéria přijatelnosti je projekt vyřazen z dalšího procesu hodnocení.</a:t>
            </a:r>
          </a:p>
          <a:p>
            <a:pPr>
              <a:lnSpc>
                <a:spcPct val="100000"/>
              </a:lnSpc>
              <a:spcAft>
                <a:spcPts val="1800"/>
              </a:spcAft>
              <a:defRPr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Věcné hodnocení (1. kolo)</a:t>
            </a:r>
          </a:p>
          <a:p>
            <a:pPr marL="285750" indent="-285750"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Externí zahraniční hodnotitelé vybraní z Databáze hodnotitelů ŘO</a:t>
            </a:r>
          </a:p>
          <a:p>
            <a:pPr marL="285750" indent="-285750"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každé žádosti o podporu hodnotí vždy samostatně dva hodnotitelé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4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98004" cy="6858000"/>
          </a:xfrm>
          <a:prstGeom prst="rect">
            <a:avLst/>
          </a:prstGeom>
        </p:spPr>
      </p:pic>
      <p:sp>
        <p:nvSpPr>
          <p:cNvPr id="6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 smtClean="0"/>
              <a:t>17</a:t>
            </a:r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916482"/>
            <a:ext cx="8229600" cy="382043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1800"/>
              </a:spcAft>
              <a:buFontTx/>
              <a:buChar char="-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57200" y="1014607"/>
            <a:ext cx="8229600" cy="7904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Fáze schvalování 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projektů</a:t>
            </a:r>
          </a:p>
          <a:p>
            <a:pPr>
              <a:lnSpc>
                <a:spcPct val="100000"/>
              </a:lnSpc>
              <a:spcAft>
                <a:spcPts val="1800"/>
              </a:spcAft>
              <a:defRPr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Arbitr </a:t>
            </a:r>
          </a:p>
          <a:p>
            <a:pPr algn="just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Bodové hodnocení jednotlivých hodnotitelů se v rámci alespoň jednoho hodnotícího sub/kritéria významně liší (tj. bodový rozdíl hodnotitelů činí min. výši bodů stanovenou v příloze č. 2)</a:t>
            </a:r>
          </a:p>
          <a:p>
            <a:pPr marL="285750" indent="-285750" algn="just">
              <a:buFontTx/>
              <a:buChar char="-"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Celkové bodové hodnocení jednotlivých hodnotitelů se liší min. o 30 bodů</a:t>
            </a:r>
          </a:p>
          <a:p>
            <a:pPr marL="285750" indent="-285750" algn="just">
              <a:buFontTx/>
              <a:buChar char="-"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Jednotlivý hodnotitelé se liší v celkovém ne/doporučení žádosti o podporu k financování (tzn. jeden hodnotitel žádost o podporu doporučuje a druhý nikoliv)</a:t>
            </a:r>
          </a:p>
          <a:p>
            <a:pPr marL="285750" indent="-285750" algn="just">
              <a:buFontTx/>
              <a:buChar char="-"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Arbitr provádí celé hodnocení žádosti o podporu. Při svém hodnocení má k dispozici předešlá dvě hodnocení jednotlivých hodnotitelů. Jeho bodové hodnocení v rámci jednotlivých hodnotících kritérií a výsledného bodového hodnocení se musí pohybovat v bodovém rozpětí, které stanovili předešlí dva hodnotitelé. </a:t>
            </a:r>
          </a:p>
          <a:p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7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79" y="0"/>
            <a:ext cx="9298004" cy="6858000"/>
          </a:xfrm>
          <a:prstGeom prst="rect">
            <a:avLst/>
          </a:prstGeom>
        </p:spPr>
      </p:pic>
      <p:sp>
        <p:nvSpPr>
          <p:cNvPr id="6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 smtClean="0"/>
              <a:t>18</a:t>
            </a:r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916482"/>
            <a:ext cx="8229600" cy="382043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1800"/>
              </a:spcAft>
              <a:buFontTx/>
              <a:buChar char="-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57200" y="1014607"/>
            <a:ext cx="8229600" cy="7904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Fáze schvalování 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projektů</a:t>
            </a:r>
          </a:p>
          <a:p>
            <a:pPr>
              <a:lnSpc>
                <a:spcPct val="100000"/>
              </a:lnSpc>
              <a:spcAft>
                <a:spcPts val="1800"/>
              </a:spcAft>
              <a:defRPr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Max. počet bodů, který lze v rámci věcného hodnocení v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kole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získat, je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150 bodů:</a:t>
            </a:r>
          </a:p>
          <a:p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ANO –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pokud projekt získá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98 a více bodů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zároveň splní min. bodovou hranici všech kombinovaných sub/kritérií a zároveň splní všechna vylučovací kritéria, projekt postupuje do další fáze procesu hodnocení.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Žadateli je doporučeno rozpracování a předložení plné verze žádosti o podporu v termínu stanoveném výzvou. )</a:t>
            </a:r>
          </a:p>
          <a:p>
            <a:pPr algn="just"/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 –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pokud projekt získá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méně než 98 bodů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nesplní min. bodovou hranici u min. jednoho z kombinovaných sub/kritérií, nebo nesplní min. jedno vylučovací kritérium.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Žadatel nemá možnost předložit plnou žádost o podporu.</a:t>
            </a:r>
          </a:p>
        </p:txBody>
      </p:sp>
    </p:spTree>
    <p:extLst>
      <p:ext uri="{BB962C8B-B14F-4D97-AF65-F5344CB8AC3E}">
        <p14:creationId xmlns:p14="http://schemas.microsoft.com/office/powerpoint/2010/main" val="403476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79" y="0"/>
            <a:ext cx="9298004" cy="6858000"/>
          </a:xfrm>
          <a:prstGeom prst="rect">
            <a:avLst/>
          </a:prstGeom>
        </p:spPr>
      </p:pic>
      <p:sp>
        <p:nvSpPr>
          <p:cNvPr id="6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 smtClean="0"/>
              <a:t>19</a:t>
            </a:r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916482"/>
            <a:ext cx="8229600" cy="382043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1800"/>
              </a:spcAft>
              <a:buFontTx/>
              <a:buChar char="-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57200" y="1014607"/>
            <a:ext cx="8229600" cy="7904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Fáze schvalování 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projektů</a:t>
            </a:r>
          </a:p>
          <a:p>
            <a:pPr>
              <a:lnSpc>
                <a:spcPct val="100000"/>
              </a:lnSpc>
              <a:spcAft>
                <a:spcPts val="1800"/>
              </a:spcAft>
              <a:defRPr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1800"/>
              </a:spcAft>
              <a:defRPr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Kontrola přijatelnosti a formálních náležitostí (2. kolo)</a:t>
            </a:r>
          </a:p>
          <a:p>
            <a:pPr marL="285750" indent="-285750"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Interní hodnotitelé ŘO</a:t>
            </a:r>
          </a:p>
          <a:p>
            <a:pPr marL="285750" indent="-285750"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Kritéria a podmínky pro postup do další fáze jsou shodné s 1. kolem</a:t>
            </a:r>
          </a:p>
          <a:p>
            <a:pPr>
              <a:lnSpc>
                <a:spcPct val="100000"/>
              </a:lnSpc>
              <a:spcAft>
                <a:spcPts val="1800"/>
              </a:spcAft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1800"/>
              </a:spcAft>
              <a:defRPr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Věcné hodnocení (2. kolo)</a:t>
            </a:r>
          </a:p>
          <a:p>
            <a:pPr marL="285750" indent="-285750"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Tuzemští a/nebo zahraniční hodnotitelé vybraní z Databáze hodnotitelů ŘO</a:t>
            </a:r>
          </a:p>
          <a:p>
            <a:pPr marL="285750" indent="-285750"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kolo věcného hodnocení je rozděleno do tří kroků:</a:t>
            </a:r>
          </a:p>
        </p:txBody>
      </p:sp>
    </p:spTree>
    <p:extLst>
      <p:ext uri="{BB962C8B-B14F-4D97-AF65-F5344CB8AC3E}">
        <p14:creationId xmlns:p14="http://schemas.microsoft.com/office/powerpoint/2010/main" val="358438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268413"/>
            <a:ext cx="8229600" cy="48577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charset="0"/>
              <a:buNone/>
              <a:defRPr/>
            </a:pP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marL="531813" algn="just">
              <a:lnSpc>
                <a:spcPct val="13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Příjem žádostí o podporu</a:t>
            </a:r>
          </a:p>
          <a:p>
            <a:pPr marL="531813" algn="just">
              <a:lnSpc>
                <a:spcPct val="13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Fáze schvalovacího procesu</a:t>
            </a:r>
          </a:p>
          <a:p>
            <a:pPr marL="531813" algn="just">
              <a:lnSpc>
                <a:spcPct val="13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Výběr projektů</a:t>
            </a:r>
          </a:p>
          <a:p>
            <a:pPr marL="531813" algn="just">
              <a:lnSpc>
                <a:spcPct val="13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Způsob oznámení výsledků procesu schvalování žadateli</a:t>
            </a:r>
          </a:p>
          <a:p>
            <a:pPr marL="531813" algn="just">
              <a:buFont typeface="Arial" panose="020B0604020202020204" pitchFamily="34" charset="0"/>
              <a:buNone/>
              <a:defRPr/>
            </a:pPr>
            <a:endParaRPr lang="cs-CZ" altLang="cs-CZ" dirty="0" smtClean="0"/>
          </a:p>
        </p:txBody>
      </p:sp>
      <p:sp>
        <p:nvSpPr>
          <p:cNvPr id="8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004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79" y="0"/>
            <a:ext cx="9298004" cy="6858000"/>
          </a:xfrm>
          <a:prstGeom prst="rect">
            <a:avLst/>
          </a:prstGeom>
        </p:spPr>
      </p:pic>
      <p:sp>
        <p:nvSpPr>
          <p:cNvPr id="6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 smtClean="0"/>
              <a:t>20</a:t>
            </a:r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916482"/>
            <a:ext cx="8229600" cy="382043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1800"/>
              </a:spcAft>
              <a:buFontTx/>
              <a:buChar char="-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57200" y="1014607"/>
            <a:ext cx="8229600" cy="7904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Fáze schvalování 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projektů</a:t>
            </a:r>
          </a:p>
          <a:p>
            <a:pPr>
              <a:lnSpc>
                <a:spcPct val="100000"/>
              </a:lnSpc>
              <a:spcAft>
                <a:spcPts val="1800"/>
              </a:spcAft>
              <a:defRPr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spcAft>
                <a:spcPts val="1800"/>
              </a:spcAft>
              <a:buAutoNum type="arabicPeriod"/>
              <a:defRPr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Krok </a:t>
            </a:r>
          </a:p>
          <a:p>
            <a:pPr marL="285750" indent="-285750" algn="just"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 zaměřen na hodnocení všech žádostí o podporu. Hodnocen je soulad výzkumného záměru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(aktivity a, d, e, f)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plné a předběžné žádosti o podporu vč. kontroly zapracování výhrad z 1. kola hodnocení a to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prostřednictvím jednoho vylučovacího kritéria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Pokud dané kritérium nebude splněno, žádost je automaticky vyloučena z dalšího hodnocení</a:t>
            </a:r>
          </a:p>
          <a:p>
            <a:pPr marL="285750" indent="-285750" algn="just"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provádí samostatně dva hodnotitelé popřípadě arbitr</a:t>
            </a:r>
          </a:p>
          <a:p>
            <a:pPr marL="285750" indent="-285750" algn="just"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Stejní zahraniční hodnotitelé, kteří hodnotili žádost o podporu v 1. kole </a:t>
            </a:r>
          </a:p>
          <a:p>
            <a:pPr marL="228600" indent="-228600">
              <a:lnSpc>
                <a:spcPct val="100000"/>
              </a:lnSpc>
              <a:spcAft>
                <a:spcPts val="1800"/>
              </a:spcAft>
              <a:buAutoNum type="arabicPeriod"/>
              <a:defRPr/>
            </a:pP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57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79" y="0"/>
            <a:ext cx="9298004" cy="6858000"/>
          </a:xfrm>
          <a:prstGeom prst="rect">
            <a:avLst/>
          </a:prstGeom>
        </p:spPr>
      </p:pic>
      <p:sp>
        <p:nvSpPr>
          <p:cNvPr id="6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/>
              <a:t>2</a:t>
            </a:r>
            <a:r>
              <a:rPr lang="cs-CZ" altLang="cs-CZ" dirty="0" smtClean="0"/>
              <a:t>1</a:t>
            </a:r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916482"/>
            <a:ext cx="8229600" cy="382043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1800"/>
              </a:spcAft>
              <a:buFontTx/>
              <a:buChar char="-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57200" y="795403"/>
            <a:ext cx="8229600" cy="10096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Fáze schvalování 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projektů</a:t>
            </a:r>
          </a:p>
          <a:p>
            <a:pPr>
              <a:lnSpc>
                <a:spcPct val="100000"/>
              </a:lnSpc>
              <a:spcAft>
                <a:spcPts val="1800"/>
              </a:spcAft>
              <a:defRPr/>
            </a:pP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1800"/>
              </a:spcAft>
              <a:defRPr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krok:</a:t>
            </a:r>
          </a:p>
          <a:p>
            <a:pPr marL="342900" indent="-342900"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 zaměřen na výzkumnou (přístrojovou) část – aktivita b)</a:t>
            </a:r>
          </a:p>
          <a:p>
            <a:pPr marL="342900" indent="-342900"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provádí stejní zahraniční hodnotitelé, kteří hodnotili žádost o podporu v 1. kole</a:t>
            </a:r>
          </a:p>
          <a:p>
            <a:pPr marL="342900" indent="-342900"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Kritéria hodnotící, vylučovací a kombinovaná</a:t>
            </a:r>
          </a:p>
          <a:p>
            <a:pPr marL="342900" indent="-342900"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Výsledné hodnocení je stanoveno na základě dosažených bodů. Do 3. kroku věcného hodnocení postupují projektové žádosti, které získají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65 a více bodů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zároveň splní min. bodovou hranici všech kombinovaných sub/kritérií a zároveň splní všechna vylučovací kritéria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71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0"/>
            <a:ext cx="9298004" cy="6858000"/>
          </a:xfrm>
          <a:prstGeom prst="rect">
            <a:avLst/>
          </a:prstGeom>
        </p:spPr>
      </p:pic>
      <p:sp>
        <p:nvSpPr>
          <p:cNvPr id="6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 smtClean="0"/>
              <a:t>22</a:t>
            </a:r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916482"/>
            <a:ext cx="8229600" cy="382043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1800"/>
              </a:spcAft>
              <a:buFontTx/>
              <a:buChar char="-"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57200" y="795403"/>
            <a:ext cx="8229600" cy="666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Fáze schvalování 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projektů</a:t>
            </a:r>
          </a:p>
          <a:p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krok:</a:t>
            </a:r>
          </a:p>
          <a:p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Je zaměřen na stavební část aktivity b) a budování výzkumného centra aktivity c)</a:t>
            </a:r>
          </a:p>
          <a:p>
            <a:pPr marL="342900" indent="-342900" algn="just"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 žádostí o podporu, které aktivitu c) či stavební část aktivity b) neobsahují, bude kritérium hodnoceno jako splněno („ano“)</a:t>
            </a:r>
          </a:p>
          <a:p>
            <a:pPr marL="342900" indent="-342900" algn="just"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 provádí hodnotitelé s příslušnou odborností k hodnocení aktivity c) a stavební část aktivity b)</a:t>
            </a:r>
          </a:p>
          <a:p>
            <a:pPr marL="342900" indent="-342900" algn="just">
              <a:lnSpc>
                <a:spcPct val="100000"/>
              </a:lnSpc>
              <a:spcAft>
                <a:spcPts val="1800"/>
              </a:spcAft>
              <a:buFontTx/>
              <a:buChar char="-"/>
              <a:defRPr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Kritéria hodnotící, vylučovací a kombinovaná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83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0"/>
            <a:ext cx="9298004" cy="6858000"/>
          </a:xfrm>
          <a:prstGeom prst="rect">
            <a:avLst/>
          </a:prstGeom>
        </p:spPr>
      </p:pic>
      <p:sp>
        <p:nvSpPr>
          <p:cNvPr id="6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 smtClean="0"/>
              <a:t>23</a:t>
            </a:r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694046"/>
            <a:ext cx="8229600" cy="40428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1800"/>
              </a:spcAft>
              <a:buFontTx/>
              <a:buChar char="-"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Kořenové kritérium bude splněno v případě, že v rámci dílčích subkritérií získá žádost o podporu 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65 bodů a více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zároveň splní min. bodovou hranici všech kombinovaných kritérií</a:t>
            </a:r>
          </a:p>
          <a:p>
            <a:pPr marL="0" indent="0" algn="just">
              <a:lnSpc>
                <a:spcPct val="150000"/>
              </a:lnSpc>
              <a:spcAft>
                <a:spcPts val="1800"/>
              </a:spcAft>
              <a:buNone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 každém z kroků provádí hodnocení do hodnotící tabulky v IS KP14+ zvlášť dva hodnotitelé. Výsledný počet bodů je vypočítán jako průměr z počtu bodů přidělených oběma hodnotiteli v rámci 2. kroku, tj. kritérií ve vazbě na aktivitu b) výzvy (výzkumnou/přístrojovou část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lnSpc>
                <a:spcPct val="150000"/>
              </a:lnSpc>
              <a:spcAft>
                <a:spcPts val="1800"/>
              </a:spcAft>
              <a:buNone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Zapojení arbitra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57200" y="795403"/>
            <a:ext cx="8229600" cy="666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Fáze schvalování 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projektů</a:t>
            </a:r>
          </a:p>
          <a:p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krok:</a:t>
            </a:r>
          </a:p>
          <a:p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92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002" y="0"/>
            <a:ext cx="9298004" cy="6858000"/>
          </a:xfrm>
          <a:prstGeom prst="rect">
            <a:avLst/>
          </a:prstGeom>
        </p:spPr>
      </p:pic>
      <p:sp>
        <p:nvSpPr>
          <p:cNvPr id="6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 smtClean="0"/>
              <a:t>24</a:t>
            </a:r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694046"/>
            <a:ext cx="8229600" cy="40428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1800"/>
              </a:spcAft>
              <a:buFontTx/>
              <a:buChar char="-"/>
            </a:pPr>
            <a:endParaRPr lang="cs-CZ" alt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57200" y="795403"/>
            <a:ext cx="8229600" cy="666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Výsledek věcného hodnocení</a:t>
            </a:r>
          </a:p>
          <a:p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pokud projekt získá 65 a více bodů a zároveň splní min. bodovou hranici všech kombinovaných subkritérií, splní všechna vylučovací kritéria</a:t>
            </a:r>
          </a:p>
          <a:p>
            <a:pPr algn="just"/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pokud projekt získá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méně než 65 bodů a/nebo nesplní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min. bodovou hranici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 jednoho z kombinovaných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subkritérií,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nesplní min. jedno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vylučovací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kritérium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Počet bodů, který rozhoduje o pořadí žádosti o podporu doporučených výběrovou komisí, bude vypočten jako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součet bodového hodnocení z 1. kola a z 2. kroku 2. kola věcného hodnocení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77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57200" y="1014607"/>
            <a:ext cx="8229600" cy="7904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Výběr projektů</a:t>
            </a:r>
          </a:p>
        </p:txBody>
      </p:sp>
      <p:sp>
        <p:nvSpPr>
          <p:cNvPr id="6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 smtClean="0"/>
              <a:t>25</a:t>
            </a:r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568918"/>
            <a:ext cx="8229600" cy="45572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  <a:spcAft>
                <a:spcPts val="1800"/>
              </a:spcAft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Výběr projektů – proces bude zajišťován výběrovou komisí složenou odborníků – externích tuzemských a zahraničních hodnotitelů.</a:t>
            </a:r>
          </a:p>
          <a:p>
            <a:pPr algn="just">
              <a:lnSpc>
                <a:spcPct val="130000"/>
              </a:lnSpc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Výběrová komise rozhoduje o tom, zda bude žádost o podporu ne/doporučena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 financování, případně doporučena s výhradou, tzn., že projekt obdrží podporu až po splnění podmínek stanovených výběrovou komisí.</a:t>
            </a:r>
          </a:p>
        </p:txBody>
      </p:sp>
    </p:spTree>
    <p:extLst>
      <p:ext uri="{BB962C8B-B14F-4D97-AF65-F5344CB8AC3E}">
        <p14:creationId xmlns:p14="http://schemas.microsoft.com/office/powerpoint/2010/main" val="359368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57200" y="1014607"/>
            <a:ext cx="8229600" cy="7904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Výběr projektů</a:t>
            </a:r>
          </a:p>
        </p:txBody>
      </p:sp>
      <p:sp>
        <p:nvSpPr>
          <p:cNvPr id="6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 smtClean="0"/>
              <a:t>26</a:t>
            </a:r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954060"/>
            <a:ext cx="8229600" cy="4499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800"/>
              </a:spcAft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Seznam ne/doporučených žádostí o podporu podepisuje náměstek/náměstkyně pro řízení sekce operačních programů MŠMT.</a:t>
            </a:r>
          </a:p>
          <a:p>
            <a:pPr algn="just"/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 procesu výběru projektů u žádostí doporučených s výhradou probíhá v relevantních případech proces negociace, při němž je ze strany žadatele upravena žádost o podporu v souladu s podmínkami výběrové komise a následně je doplněná/upravená žádost o podporu zaslána na ŘO.</a:t>
            </a:r>
          </a:p>
        </p:txBody>
      </p:sp>
    </p:spTree>
    <p:extLst>
      <p:ext uri="{BB962C8B-B14F-4D97-AF65-F5344CB8AC3E}">
        <p14:creationId xmlns:p14="http://schemas.microsoft.com/office/powerpoint/2010/main" val="152245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57200" y="826718"/>
            <a:ext cx="8229600" cy="1327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Způsob </a:t>
            </a: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oznámení výsledků procesu schvalování žadateli</a:t>
            </a:r>
            <a:endParaRPr lang="cs-CZ" alt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 smtClean="0"/>
              <a:t>27</a:t>
            </a:r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2154476"/>
            <a:ext cx="8229600" cy="37365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  <a:spcAft>
                <a:spcPts val="1800"/>
              </a:spcAft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výsledku výběru projektů bude žadatel informován změnou stavu projektu v IS KP14+ a interní depeší.</a:t>
            </a:r>
          </a:p>
          <a:p>
            <a:pPr algn="just">
              <a:lnSpc>
                <a:spcPct val="130000"/>
              </a:lnSpc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Úspěšní žadatelé jsou ŘO OP VVV osloveni prostřednictvím interní depeše s žádostí o doložení dokumentace potřebné pro vydání právního aktu o poskytnutí podpory.</a:t>
            </a:r>
          </a:p>
        </p:txBody>
      </p:sp>
    </p:spTree>
    <p:extLst>
      <p:ext uri="{BB962C8B-B14F-4D97-AF65-F5344CB8AC3E}">
        <p14:creationId xmlns:p14="http://schemas.microsoft.com/office/powerpoint/2010/main" val="157656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57200" y="1014607"/>
            <a:ext cx="8229600" cy="7483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Kontakty</a:t>
            </a:r>
          </a:p>
        </p:txBody>
      </p:sp>
      <p:sp>
        <p:nvSpPr>
          <p:cNvPr id="6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cs-CZ" alt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878903"/>
            <a:ext cx="8229600" cy="4247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Dotazy týkající se výzvy, pravidel OP VVV:</a:t>
            </a:r>
          </a:p>
          <a:p>
            <a:pPr marL="0" indent="0">
              <a:buNone/>
              <a:defRPr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Mgr. Helena Hořáková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	tel. č.: 234 814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263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	E-mail: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helena.horakova@msmt.cz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alt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Dotazy týkající se IS KP14+: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Kontakt bude doplněn na stránkách OP VVV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08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57200" y="3054829"/>
            <a:ext cx="8229600" cy="7483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alt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284952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268413"/>
            <a:ext cx="8229600" cy="48577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1813" algn="just">
              <a:buFont typeface="Arial" panose="020B0604020202020204" pitchFamily="34" charset="0"/>
              <a:buNone/>
              <a:defRPr/>
            </a:pP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Příjem žádostí o </a:t>
            </a: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podporu</a:t>
            </a:r>
          </a:p>
          <a:p>
            <a:pPr marL="531813" algn="just">
              <a:buFont typeface="Arial" panose="020B0604020202020204" pitchFamily="34" charset="0"/>
              <a:buNone/>
              <a:defRPr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1813" algn="just">
              <a:buFont typeface="Arial" panose="020B0604020202020204" pitchFamily="34" charset="0"/>
              <a:buNone/>
              <a:defRPr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Příjem žádostí o podporu probíhá ve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dvou kolech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31813" algn="just">
              <a:buFont typeface="Arial" panose="020B0604020202020204" pitchFamily="34" charset="0"/>
              <a:buNone/>
              <a:defRPr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7563" indent="-514350" algn="just">
              <a:buFont typeface="Arial" panose="020B0604020202020204" pitchFamily="34" charset="0"/>
              <a:buAutoNum type="arabicPeriod"/>
              <a:defRPr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kolo:</a:t>
            </a: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1813" algn="just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Předběžná žádost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žadatel rozpracovává výzkumný záměr, tzn. pouze aktivity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a, d, e, f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výzvy. Společně s předběžnou žádostí o podporu nemá žadatel povinnost předkládat CBA.</a:t>
            </a:r>
          </a:p>
        </p:txBody>
      </p:sp>
      <p:sp>
        <p:nvSpPr>
          <p:cNvPr id="8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131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1268413"/>
            <a:ext cx="8229600" cy="48577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1813" algn="just">
              <a:buFont typeface="Arial" panose="020B0604020202020204" pitchFamily="34" charset="0"/>
              <a:buNone/>
              <a:defRPr/>
            </a:pP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Příjem žádostí o podporu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1813" algn="just">
              <a:buFont typeface="Arial" panose="020B0604020202020204" pitchFamily="34" charset="0"/>
              <a:buNone/>
              <a:defRPr/>
            </a:pP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1813" algn="just">
              <a:buFont typeface="Arial" panose="020B0604020202020204" pitchFamily="34" charset="0"/>
              <a:buNone/>
              <a:defRPr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kolo:</a:t>
            </a:r>
          </a:p>
          <a:p>
            <a:pPr marL="531813" algn="just">
              <a:buFont typeface="Arial" panose="020B0604020202020204" pitchFamily="34" charset="0"/>
              <a:buNone/>
              <a:defRPr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Plná žádost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žadatel ve vazbě na výzkumný záměr dopracovává aktivity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c)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tedy rozpracovává infrastrukturní/investiční část projektu. Žadatel současně s plnou žádostí o podporu v IS KP14+ povinně zpracovává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CBA – a to vždy finanční i socioekonomickou analýzu. </a:t>
            </a:r>
          </a:p>
        </p:txBody>
      </p:sp>
      <p:sp>
        <p:nvSpPr>
          <p:cNvPr id="8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339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33" y="0"/>
            <a:ext cx="9144000" cy="6858000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57200" y="1014607"/>
            <a:ext cx="8229600" cy="7904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Fáze schvalování projektů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2041742"/>
            <a:ext cx="8229600" cy="3547846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Procesem schvalování se rozumí proces od ukončení výzvy k předkládání žádostí o podporu po vydání právního aktu o poskytnutí/převodu podpory. Konkrétní fáze procesu schvalování jsou vždy uvedeny ve výzvě.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4D40C494-8673-4B9E-B720-1DE3DB0C9689}" type="slidenum">
              <a:rPr lang="cs-CZ" altLang="cs-CZ" smtClean="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</a:t>
            </a:fld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2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457200" y="797883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Fáze schvalování 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projektů</a:t>
            </a:r>
          </a:p>
          <a:p>
            <a:pPr algn="ctr">
              <a:lnSpc>
                <a:spcPct val="100000"/>
              </a:lnSpc>
            </a:pP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Fáze procesu schvalování vč. dílčích lhůt</a:t>
            </a:r>
          </a:p>
        </p:txBody>
      </p:sp>
      <p:sp>
        <p:nvSpPr>
          <p:cNvPr id="8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/>
              <a:t>6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57" y="2816282"/>
            <a:ext cx="8303417" cy="229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457200" y="797883"/>
            <a:ext cx="8229600" cy="9635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Fáze schvalování projektů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/>
              <a:t>7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47930"/>
            <a:ext cx="7751802" cy="350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0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1805008"/>
            <a:ext cx="8229600" cy="43211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800"/>
              </a:spcAft>
              <a:buNone/>
              <a:defRPr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Příloha  č. 2 Hodnoticí kritéria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fáze procesu schvalování:</a:t>
            </a:r>
          </a:p>
          <a:p>
            <a:pPr marL="874713" indent="-342900">
              <a:lnSpc>
                <a:spcPct val="100000"/>
              </a:lnSpc>
              <a:defRPr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Kontrola přijatelnosti a formálních náležitostí</a:t>
            </a:r>
          </a:p>
          <a:p>
            <a:pPr marL="874713" indent="-342900" algn="just">
              <a:lnSpc>
                <a:spcPct val="100000"/>
              </a:lnSpc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Věcné hodnocení</a:t>
            </a:r>
          </a:p>
          <a:p>
            <a:pPr marL="531813" indent="0" algn="just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typy hodnoticích kritérií:</a:t>
            </a:r>
          </a:p>
          <a:p>
            <a:pPr marL="531813" indent="0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vylučovací, hodnotící, kombinovaná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/>
              <a:t>8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57200" y="1014607"/>
            <a:ext cx="8229600" cy="7904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Fáze schvalování projektů</a:t>
            </a:r>
          </a:p>
        </p:txBody>
      </p:sp>
    </p:spTree>
    <p:extLst>
      <p:ext uri="{BB962C8B-B14F-4D97-AF65-F5344CB8AC3E}">
        <p14:creationId xmlns:p14="http://schemas.microsoft.com/office/powerpoint/2010/main" val="323319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2066794"/>
            <a:ext cx="8229600" cy="39545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defRPr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Vylučovací kritéria: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při nesplnění kritéria je žádost o podporu vyloučena </a:t>
            </a:r>
          </a:p>
          <a:p>
            <a:pPr marL="355600" indent="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hodnotí se ANO/NE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Hodnoticí kritéria: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přiděluje se bodové hodnocení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Kombinovaná kritéria: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přiděluje se bodové hodnocení, při nesplnění minimální hranice bodů je žádost o podporu vyloučena ze schvalovacího procesu</a:t>
            </a:r>
          </a:p>
          <a:p>
            <a:pPr algn="just">
              <a:defRPr/>
            </a:pP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/>
        </p:nvSpPr>
        <p:spPr>
          <a:xfrm>
            <a:off x="6553200" y="619196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cs-CZ" altLang="cs-CZ" dirty="0"/>
              <a:t>9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57200" y="1014607"/>
            <a:ext cx="8229600" cy="7904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Fáze schvalování projektů</a:t>
            </a:r>
          </a:p>
        </p:txBody>
      </p:sp>
    </p:spTree>
    <p:extLst>
      <p:ext uri="{BB962C8B-B14F-4D97-AF65-F5344CB8AC3E}">
        <p14:creationId xmlns:p14="http://schemas.microsoft.com/office/powerpoint/2010/main" val="366747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VVV [jen pro čtení]" id="{55DEF8B9-3EA4-4AA7-828A-8FE4F2423DC7}" vid="{5C77B7FB-FC31-4917-8A92-D3000B8830A8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0CA98376D84445B27235C23C5DAEEA" ma:contentTypeVersion="3" ma:contentTypeDescription="Vytvoří nový dokument" ma:contentTypeScope="" ma:versionID="26bec60fd599d9bf8ccd2066ea928388">
  <xsd:schema xmlns:xsd="http://www.w3.org/2001/XMLSchema" xmlns:xs="http://www.w3.org/2001/XMLSchema" xmlns:p="http://schemas.microsoft.com/office/2006/metadata/properties" xmlns:ns2="0104a4cd-1400-468e-be1b-c7aad71d7d5a" targetNamespace="http://schemas.microsoft.com/office/2006/metadata/properties" ma:root="true" ma:fieldsID="5b2268967c3d466a78734da71f64c258" ns2:_="">
    <xsd:import namespace="0104a4cd-1400-468e-be1b-c7aad71d7d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4a4cd-1400-468e-be1b-c7aad71d7d5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 ma:index="11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104a4cd-1400-468e-be1b-c7aad71d7d5a">15OPMSMT0001-28-16954</_dlc_DocId>
    <_dlc_DocIdUrl xmlns="0104a4cd-1400-468e-be1b-c7aad71d7d5a">
      <Url>https://op.msmt.cz/_layouts/15/DocIdRedir.aspx?ID=15OPMSMT0001-28-16954</Url>
      <Description>15OPMSMT0001-28-16954</Description>
    </_dlc_DocIdUrl>
  </documentManagement>
</p:properties>
</file>

<file path=customXml/itemProps1.xml><?xml version="1.0" encoding="utf-8"?>
<ds:datastoreItem xmlns:ds="http://schemas.openxmlformats.org/officeDocument/2006/customXml" ds:itemID="{43517411-E61A-4116-85E3-116CFF1339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4a4cd-1400-468e-be1b-c7aad71d7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7D9836-1CA0-4407-ABC7-093FC03A94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1FC87D-118F-4FFF-98EE-59ADE527E45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3836A6B-B9C0-4044-A2B1-4CDBD2A5CC87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0104a4cd-1400-468e-be1b-c7aad71d7d5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1497</Words>
  <Application>Microsoft Office PowerPoint</Application>
  <PresentationFormat>Předvádění na obrazovce (4:3)</PresentationFormat>
  <Paragraphs>169</Paragraphs>
  <Slides>29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Meiryo UI</vt:lpstr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MSMT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Presová Eva</dc:creator>
  <dc:description/>
  <cp:lastModifiedBy>Hořáková Helena</cp:lastModifiedBy>
  <cp:revision>95</cp:revision>
  <dcterms:created xsi:type="dcterms:W3CDTF">2015-09-11T08:58:50Z</dcterms:created>
  <dcterms:modified xsi:type="dcterms:W3CDTF">2016-02-09T16:52:51Z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0x010100810CA98376D84445B27235C23C5DAEEA</vt:lpwstr>
  </property>
  <property fmtid="{D5CDD505-2E9C-101B-9397-08002B2CF9AE}" pid="3" name="_dlc_DocIdItemGuid">
    <vt:lpwstr>5c7a3811-64a5-48a6-a973-3e6fa66e1433</vt:lpwstr>
  </property>
</Properties>
</file>