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5"/>
  </p:sldMasterIdLst>
  <p:notesMasterIdLst>
    <p:notesMasterId r:id="rId18"/>
  </p:notesMasterIdLst>
  <p:handoutMasterIdLst>
    <p:handoutMasterId r:id="rId19"/>
  </p:handoutMasterIdLst>
  <p:sldIdLst>
    <p:sldId id="339" r:id="rId6"/>
    <p:sldId id="274" r:id="rId7"/>
    <p:sldId id="343" r:id="rId8"/>
    <p:sldId id="354" r:id="rId9"/>
    <p:sldId id="355" r:id="rId10"/>
    <p:sldId id="360" r:id="rId11"/>
    <p:sldId id="344" r:id="rId12"/>
    <p:sldId id="357" r:id="rId13"/>
    <p:sldId id="358" r:id="rId14"/>
    <p:sldId id="359" r:id="rId15"/>
    <p:sldId id="291" r:id="rId16"/>
    <p:sldId id="351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rdlička Ferdinand" initials="HF" lastIdx="2" clrIdx="0">
    <p:extLst>
      <p:ext uri="{19B8F6BF-5375-455C-9EA6-DF929625EA0E}">
        <p15:presenceInfo xmlns:p15="http://schemas.microsoft.com/office/powerpoint/2012/main" userId="S-1-5-21-1024343765-948047755-1557874966-189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76168" autoAdjust="0"/>
  </p:normalViewPr>
  <p:slideViewPr>
    <p:cSldViewPr snapToGrid="0">
      <p:cViewPr varScale="1">
        <p:scale>
          <a:sx n="66" d="100"/>
          <a:sy n="66" d="100"/>
        </p:scale>
        <p:origin x="199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D5A89788-4E43-4955-A5F9-66DE5940C289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99B43265-7E39-459F-AA32-E5F8327ACD3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02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82C4E047-F0E3-4D96-9601-877D0F443167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D9F3F150-E127-4526-889F-47418C4ACA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3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B12CD7-A29B-4A3A-9913-D1B64AB49BCB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8407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Výstupem B6 - výzkumná zpráva obsahující kvantitativní výzkum efektivních forem komunikace MŠMT a přímo řízených organizací vůči zřizovatelům a školám a soubor doporučení zefektivňující přenos informací směrem k příjemcům.</a:t>
            </a:r>
          </a:p>
          <a:p>
            <a:endParaRPr lang="cs-CZ" dirty="0"/>
          </a:p>
          <a:p>
            <a:r>
              <a:rPr lang="cs-CZ" dirty="0"/>
              <a:t>Výstupem B7 -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závěrečná zpráva popisující a analyzující výzkum veřejného mínění ohledně alespoň dvou oblastí vzdělávacích politik a návrh doporučení, jak pracovat s veřejným míněním, založených na zjištěních z experimentálního testování. </a:t>
            </a:r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134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Zkoušení </a:t>
            </a:r>
            <a:r>
              <a:rPr lang="cs-CZ" dirty="0" err="1"/>
              <a:t>videohospitací</a:t>
            </a:r>
            <a:r>
              <a:rPr lang="cs-CZ" dirty="0"/>
              <a:t> lze, ne tvorba nových kurzů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154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 počtu organizací započítat i žadatele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7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50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373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47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Není povinnost zavést do ŠVP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987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705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  <a:p>
            <a:endParaRPr lang="cs-CZ" baseline="0" dirty="0"/>
          </a:p>
          <a:p>
            <a:endParaRPr lang="cs-CZ" baseline="0" dirty="0"/>
          </a:p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824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895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Výstupem B3 a B4 - závěrečná výzkumná zpráva obsahující zdůvodněná doporučení k dalším opatřením vzdělávací politiky v této oblasti.</a:t>
            </a:r>
          </a:p>
          <a:p>
            <a:endParaRPr lang="cs-CZ" dirty="0"/>
          </a:p>
          <a:p>
            <a:r>
              <a:rPr lang="cs-CZ" dirty="0"/>
              <a:t>Výstupem B5 -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závěrečná výzkumná zpráva obsahující kvantitativní i kvalitativní výzkum mapující důvody nenastoupení absolventů pedagogických fakult do profese doplněná o opatření vedoucí k zatraktivnění učitelské profese.</a:t>
            </a:r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50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7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37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37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331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222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9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29300"/>
            <a:ext cx="461327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cs-CZ" sz="2800" b="1" kern="1200" dirty="0">
                <a:solidFill>
                  <a:srgbClr val="428D96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03675"/>
          </a:xfrm>
        </p:spPr>
        <p:txBody>
          <a:bodyPr>
            <a:normAutofit/>
          </a:bodyPr>
          <a:lstStyle>
            <a:lvl1pPr marL="0" indent="0">
              <a:buNone/>
              <a:defRPr sz="2000" b="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363978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40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2pPr>
              <a:defRPr sz="2000" b="1">
                <a:latin typeface="+mn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96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cs-CZ" sz="20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9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10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60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5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69BB-AEF2-49D9-B9F8-56D03FEE3446}" type="datetimeFigureOut">
              <a:rPr lang="cs-CZ" smtClean="0"/>
              <a:pPr>
                <a:defRPr/>
              </a:pPr>
              <a:t>25.06.2020</a:t>
            </a:fld>
            <a:endParaRPr lang="cs-CZ" dirty="0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E3C9A-1EEB-4553-9041-5D46487CE90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20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23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24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792163"/>
            <a:ext cx="78867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Předepsané písmo Arial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40D3767-1083-4B93-890F-36090D7FAD7A}" type="datetimeFigureOut">
              <a:rPr lang="cs-CZ" smtClean="0"/>
              <a:t>25.06.2020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031" name="Obrázek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93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571500" indent="-5715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cs-CZ" sz="2800" b="1" kern="1200" dirty="0">
          <a:solidFill>
            <a:srgbClr val="428D96"/>
          </a:solidFill>
          <a:latin typeface="+mn-lt"/>
          <a:ea typeface="+mn-ea"/>
          <a:cs typeface="Arial" panose="020B0604020202020204" pitchFamily="34" charset="0"/>
        </a:defRPr>
      </a:lvl1pPr>
      <a:lvl2pPr marL="571500" indent="-5715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2pPr>
      <a:lvl3pPr marL="571500" indent="-5715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3pPr>
      <a:lvl4pPr marL="571500" indent="-5715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4pPr>
      <a:lvl5pPr marL="571500" indent="-5715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1028700" indent="-5715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1485900" indent="-5715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943100" indent="-5715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2400300" indent="-5715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362" name="TextovéPole 5"/>
          <p:cNvSpPr txBox="1">
            <a:spLocks noChangeArrowheads="1"/>
          </p:cNvSpPr>
          <p:nvPr/>
        </p:nvSpPr>
        <p:spPr bwMode="auto">
          <a:xfrm>
            <a:off x="752475" y="2879725"/>
            <a:ext cx="76390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cs-CZ" altLang="cs-CZ" sz="4000" b="1" dirty="0">
                <a:cs typeface="Arial" panose="020B0604020202020204" pitchFamily="34" charset="0"/>
              </a:rPr>
              <a:t>Inovace v pedagogice</a:t>
            </a:r>
          </a:p>
          <a:p>
            <a:pPr algn="ctr"/>
            <a:endParaRPr lang="cs-CZ" altLang="cs-CZ" sz="3200" b="1" dirty="0">
              <a:cs typeface="Arial" panose="020B0604020202020204" pitchFamily="34" charset="0"/>
            </a:endParaRPr>
          </a:p>
          <a:p>
            <a:pPr algn="ctr"/>
            <a:r>
              <a:rPr lang="cs-CZ" altLang="cs-CZ" sz="2800" b="1" dirty="0">
                <a:cs typeface="Arial" panose="020B0604020202020204" pitchFamily="34" charset="0"/>
              </a:rPr>
              <a:t>věcná část</a:t>
            </a:r>
          </a:p>
          <a:p>
            <a:pPr algn="ctr"/>
            <a:r>
              <a:rPr lang="cs-CZ" altLang="cs-CZ" sz="2800" dirty="0">
                <a:cs typeface="Arial" panose="020B0604020202020204" pitchFamily="34" charset="0"/>
              </a:rPr>
              <a:t>seminář pro příjemce</a:t>
            </a:r>
          </a:p>
          <a:p>
            <a:pPr algn="ctr"/>
            <a:endParaRPr lang="cs-CZ" altLang="cs-CZ" sz="3200" b="1" dirty="0">
              <a:cs typeface="Arial" panose="020B0604020202020204" pitchFamily="34" charset="0"/>
            </a:endParaRPr>
          </a:p>
        </p:txBody>
      </p:sp>
      <p:pic>
        <p:nvPicPr>
          <p:cNvPr id="15363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0"/>
            <a:ext cx="5213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Zástupný symbol pro obsah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5832475"/>
            <a:ext cx="46291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808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6894" y="643996"/>
            <a:ext cx="83807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388991"/>
                </a:solidFill>
              </a:rPr>
              <a:t>Aktivita B – Pedagogický výzkum</a:t>
            </a:r>
          </a:p>
          <a:p>
            <a:endParaRPr lang="cs-CZ" sz="2800" b="1" dirty="0">
              <a:solidFill>
                <a:srgbClr val="3889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86894" y="1319016"/>
            <a:ext cx="81724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Podaktivita</a:t>
            </a:r>
            <a:r>
              <a:rPr lang="cs-CZ" b="1" dirty="0"/>
              <a:t> B6: Efektivní formy komunikace MŠMT a přímo řízených organizací vůči zřizovatelům a školám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otestovat nové a inovativní formy komunikace MŠMT a přímo řízených organizací vůči zřizovatelům a školám, a to zejména ve vztahu k reformám zaváděným           do praxe škol a vzdělávacího systému a vyhodnotit, jak dané formy ovlivnily jejich chování a rozhodování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b="1" dirty="0" err="1"/>
              <a:t>Podaktivita</a:t>
            </a:r>
            <a:r>
              <a:rPr lang="cs-CZ" b="1" dirty="0"/>
              <a:t> B7: Zjišťování veřejného mínění a jeho vývoje ohledně vzdělávání            a vzdělávacích politik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 reprezentativním vzorku otestovat vývoj veřejného mínění ohledně nastavení vzdělávacích politik (např. hodnota vzdělání, finanční spoluúčast studentů, přerozdělování v rámci systému - podpora slabých studentů, inkluze) i názory          a očekávání ohledně aktuálních témat (např. obsah vzdělávání a s tím spojené revize RVP, postavení učitele ve třídě, alternativní metody a formy vyučování)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Sociologický ústav AV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74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3539" y="925189"/>
            <a:ext cx="817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>
                <a:solidFill>
                  <a:srgbClr val="388991"/>
                </a:solidFill>
              </a:rPr>
              <a:t>Vyloučené aktivity</a:t>
            </a:r>
            <a:endParaRPr lang="cs-CZ" sz="2800" b="1" dirty="0">
              <a:solidFill>
                <a:srgbClr val="3889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64477" y="1973344"/>
            <a:ext cx="77315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Soutěže</a:t>
            </a:r>
          </a:p>
          <a:p>
            <a:pPr lvl="0"/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Aktivity vedoucí k technickému zhodnocení budov</a:t>
            </a:r>
          </a:p>
          <a:p>
            <a:pPr lvl="0"/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Tvorba kurzů DVPP a celoživotního vzdělávání</a:t>
            </a:r>
          </a:p>
          <a:p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788038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05838" y="818546"/>
            <a:ext cx="817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3889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Indikátory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5838" y="1504911"/>
            <a:ext cx="81724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altLang="cs-CZ" i="1" dirty="0"/>
              <a:t>Výstup</a:t>
            </a:r>
          </a:p>
          <a:p>
            <a:pPr algn="just"/>
            <a:r>
              <a:rPr lang="cs-CZ" altLang="cs-CZ" dirty="0"/>
              <a:t>5 13 01 </a:t>
            </a:r>
            <a:r>
              <a:rPr lang="cs-CZ" altLang="cs-CZ" b="1" dirty="0"/>
              <a:t>Počet vzdělávacích modulů s metodikou a vzdělávacím programem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altLang="cs-CZ" u="sng" dirty="0"/>
              <a:t>pro aktivitu A </a:t>
            </a:r>
            <a:r>
              <a:rPr lang="cs-CZ" altLang="cs-CZ" dirty="0"/>
              <a:t>– metodika, vč. zprávy z pilotního ověření inovativní metody    ve výuce obsahující evaluaci a zprávu z akčního výzkumu</a:t>
            </a:r>
          </a:p>
          <a:p>
            <a:pPr lvl="1" algn="just"/>
            <a:endParaRPr lang="cs-CZ" alt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altLang="cs-CZ" u="sng" dirty="0"/>
              <a:t>pro aktivitu B </a:t>
            </a:r>
            <a:r>
              <a:rPr lang="cs-CZ" altLang="cs-CZ" dirty="0"/>
              <a:t>– závěrečná výzkumná zpráva s doporučeními pro vzdělávací politiku/MŠMT a odbornými oponentskými posudky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0" lvl="1" algn="just"/>
            <a:r>
              <a:rPr lang="cs-CZ" altLang="cs-CZ" i="1" dirty="0"/>
              <a:t>Výsledek</a:t>
            </a:r>
          </a:p>
          <a:p>
            <a:pPr marL="0" lvl="1" algn="just"/>
            <a:r>
              <a:rPr lang="cs-CZ" altLang="cs-CZ" u="sng" dirty="0"/>
              <a:t>pro aktivitu A</a:t>
            </a:r>
            <a:r>
              <a:rPr lang="cs-CZ" altLang="cs-CZ" dirty="0"/>
              <a:t>: 5 08 10 </a:t>
            </a:r>
            <a:r>
              <a:rPr lang="cs-CZ" altLang="cs-CZ" b="1" dirty="0"/>
              <a:t>Počet organizací, které byly ovlivněny systémovou intervencí</a:t>
            </a:r>
          </a:p>
          <a:p>
            <a:pPr marL="0" lvl="1" algn="just"/>
            <a:r>
              <a:rPr lang="cs-CZ" altLang="cs-CZ" dirty="0"/>
              <a:t>(školy/organizace, na nichž byla pilotně ověřena inovativní metoda/forma vzdělávání nebo jejíž pracovníci byli zapojeni do realizace aktivit projektu)</a:t>
            </a:r>
          </a:p>
          <a:p>
            <a:pPr marL="0" lvl="1" algn="just"/>
            <a:endParaRPr lang="cs-CZ" altLang="cs-CZ" dirty="0"/>
          </a:p>
          <a:p>
            <a:pPr marL="0" lvl="1" algn="just"/>
            <a:r>
              <a:rPr lang="cs-CZ" altLang="cs-CZ" u="sng" dirty="0"/>
              <a:t>pro aktivitu B</a:t>
            </a:r>
            <a:r>
              <a:rPr lang="cs-CZ" altLang="cs-CZ" dirty="0"/>
              <a:t>: 5 43 10 </a:t>
            </a:r>
            <a:r>
              <a:rPr lang="cs-CZ" altLang="cs-CZ" b="1" dirty="0"/>
              <a:t>Počet podpořených spoluprací</a:t>
            </a:r>
          </a:p>
          <a:p>
            <a:pPr marL="0" lvl="1" algn="just"/>
            <a:r>
              <a:rPr lang="cs-CZ" altLang="cs-CZ" dirty="0"/>
              <a:t>(organizace spolupracující na výzkumu/šetření a organizace v nichž byly aktivity realizovány)</a:t>
            </a:r>
          </a:p>
        </p:txBody>
      </p:sp>
    </p:spTree>
    <p:extLst>
      <p:ext uri="{BB962C8B-B14F-4D97-AF65-F5344CB8AC3E}">
        <p14:creationId xmlns:p14="http://schemas.microsoft.com/office/powerpoint/2010/main" val="176631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57200" y="847729"/>
            <a:ext cx="817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>
                <a:solidFill>
                  <a:srgbClr val="388991"/>
                </a:solidFill>
              </a:rPr>
              <a:t>Povinná aktivita </a:t>
            </a:r>
            <a:endParaRPr lang="cs-CZ" sz="2800" b="1" dirty="0">
              <a:solidFill>
                <a:srgbClr val="3889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2139" y="1370949"/>
            <a:ext cx="817245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Řízení projektu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800" b="1" dirty="0">
                <a:solidFill>
                  <a:srgbClr val="388991"/>
                </a:solidFill>
              </a:rPr>
              <a:t>Povinně volitelné aktivity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Aktivita A: Inovativní aktivity v předškolním, základním         a středním vzdělávání </a:t>
            </a:r>
            <a:r>
              <a:rPr lang="cs-CZ" sz="2400" b="1" dirty="0">
                <a:solidFill>
                  <a:srgbClr val="92D050"/>
                </a:solidFill>
              </a:rPr>
              <a:t>(9 projektů)</a:t>
            </a:r>
          </a:p>
          <a:p>
            <a:pPr lvl="1"/>
            <a:endParaRPr lang="cs-CZ" sz="2400" b="1" i="1" dirty="0"/>
          </a:p>
          <a:p>
            <a:pPr lvl="1"/>
            <a:r>
              <a:rPr lang="cs-CZ" sz="2400" b="1" i="1" dirty="0"/>
              <a:t>nebo</a:t>
            </a:r>
          </a:p>
          <a:p>
            <a:pPr lvl="1"/>
            <a:endParaRPr lang="cs-CZ" sz="2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Aktivita B: Pedagogický výzkum </a:t>
            </a:r>
            <a:r>
              <a:rPr lang="cs-CZ" sz="2400" b="1" dirty="0">
                <a:solidFill>
                  <a:srgbClr val="92D050"/>
                </a:solidFill>
              </a:rPr>
              <a:t>(7 projektů)</a:t>
            </a:r>
          </a:p>
          <a:p>
            <a:r>
              <a:rPr lang="cs-CZ" sz="2400" b="1" dirty="0"/>
              <a:t>		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39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57200" y="551396"/>
            <a:ext cx="81724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388991"/>
                </a:solidFill>
              </a:rPr>
              <a:t>Aktivita A: Inovativní aktivity v předškolním, základním </a:t>
            </a:r>
          </a:p>
          <a:p>
            <a:r>
              <a:rPr lang="cs-CZ" sz="2400" b="1" dirty="0">
                <a:solidFill>
                  <a:srgbClr val="388991"/>
                </a:solidFill>
              </a:rPr>
              <a:t>a středním vzdělávání</a:t>
            </a:r>
          </a:p>
          <a:p>
            <a:endParaRPr lang="cs-CZ" sz="2000" b="1" dirty="0">
              <a:solidFill>
                <a:srgbClr val="3889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2495" y="1472018"/>
            <a:ext cx="81724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cs-CZ" i="1" dirty="0">
                <a:solidFill>
                  <a:srgbClr val="000000"/>
                </a:solidFill>
                <a:latin typeface="Calibri" panose="020F0502020204030204" pitchFamily="34" charset="0"/>
              </a:rPr>
              <a:t>Cíle: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podpora inovativních metod a forem výuky s prvky akčního výzkumu v pedagogice za účelem podpory kvalitní výuky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ověření funkčnosti jinde praktikované metody/formy mající složku akčního výzkumu v podmínkách českého školství </a:t>
            </a:r>
          </a:p>
          <a:p>
            <a:pPr marL="1200150" lvl="3" indent="-285750" algn="just">
              <a:buFont typeface="Calibri" panose="020F0502020204030204" pitchFamily="34" charset="0"/>
              <a:buChar char="–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implementace metod praktikovaných v zahraničí do výuky ve škole</a:t>
            </a:r>
          </a:p>
          <a:p>
            <a:pPr marL="1200150" lvl="3" indent="-285750" algn="just">
              <a:buFont typeface="Calibri" panose="020F0502020204030204" pitchFamily="34" charset="0"/>
              <a:buChar char="–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implementace metod praktikovaných v neformálním a zájmovém vzdělávání do výuky ve škole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podpora stáží zahraničních odborníků v ČR s cílem přenosu inovativního přístupu </a:t>
            </a:r>
          </a:p>
          <a:p>
            <a:pPr marL="0" lvl="1" algn="just"/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     a jeho implementace v podmínkách ČR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téma inovace volil žadatel sám</a:t>
            </a:r>
          </a:p>
          <a:p>
            <a:pPr marL="0" lvl="1" algn="just"/>
            <a:endParaRPr lang="cs-CZ" b="1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 algn="just"/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Příjemce</a:t>
            </a:r>
            <a:r>
              <a:rPr lang="cs-CZ" dirty="0"/>
              <a:t> realizuje jednu či obě </a:t>
            </a:r>
            <a:r>
              <a:rPr lang="cs-CZ" dirty="0" err="1"/>
              <a:t>podaktivity</a:t>
            </a:r>
            <a:r>
              <a:rPr lang="cs-CZ" dirty="0"/>
              <a:t>:</a:t>
            </a:r>
            <a:endParaRPr lang="cs-CZ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 err="1"/>
              <a:t>Podaktivita</a:t>
            </a:r>
            <a:r>
              <a:rPr lang="cs-CZ" b="1" dirty="0"/>
              <a:t> A1: Inovace školního vzdělávacího programu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b="1" dirty="0" err="1"/>
              <a:t>Podaktivita</a:t>
            </a:r>
            <a:r>
              <a:rPr lang="cs-CZ" b="1" dirty="0"/>
              <a:t> A2: Pilotní ověření dílčích inovativních aktivit</a:t>
            </a:r>
          </a:p>
          <a:p>
            <a:pPr lvl="1"/>
            <a:endParaRPr lang="cs-CZ" b="1" i="1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b="1" i="1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70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57200" y="551396"/>
            <a:ext cx="81724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388991"/>
                </a:solidFill>
              </a:rPr>
              <a:t>Aktivita A: Inovativní aktivity v předškolním, základním a středním vzdělávání</a:t>
            </a:r>
          </a:p>
          <a:p>
            <a:endParaRPr lang="cs-CZ" sz="2800" b="1" dirty="0">
              <a:solidFill>
                <a:srgbClr val="3889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" y="1782100"/>
            <a:ext cx="80320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b="1" dirty="0" err="1"/>
              <a:t>Podaktivita</a:t>
            </a:r>
            <a:r>
              <a:rPr lang="cs-CZ" b="1" dirty="0"/>
              <a:t> A1: Inovace školního vzdělávacího programu</a:t>
            </a:r>
          </a:p>
          <a:p>
            <a:pPr lvl="1"/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Inovace ŠVP a jeho roční implementace nebo dvouletá implementace ŠVP inovovaného v období 4 let před vyhlášením této výzvy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Konzultace inovací se zástupci pedagogických fakult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Inovovaný ŠVP musí zahrnovat výrazné změny v pojetí výuky, řízení a vedení a v zaměření na zlepšení klimatu školy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88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57200" y="551396"/>
            <a:ext cx="81724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388991"/>
                </a:solidFill>
              </a:rPr>
              <a:t>Aktivita A: Inovativní aktivity v předškolním, základním a středním vzdělávání</a:t>
            </a:r>
          </a:p>
          <a:p>
            <a:endParaRPr lang="cs-CZ" sz="2800" b="1" dirty="0">
              <a:solidFill>
                <a:srgbClr val="3889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5916" y="1861123"/>
            <a:ext cx="75498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b="1" dirty="0" err="1"/>
              <a:t>Podaktivita</a:t>
            </a:r>
            <a:r>
              <a:rPr lang="cs-CZ" b="1" dirty="0"/>
              <a:t> A2: Pilotní ověření dílčích inovativních aktivit</a:t>
            </a:r>
          </a:p>
          <a:p>
            <a:pPr lvl="1"/>
            <a:endParaRPr lang="cs-CZ" b="1" i="1" dirty="0">
              <a:solidFill>
                <a:srgbClr val="38899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Inovativní změna ve výuce a zpráva o pilotním ověření dílčích inovativních aktivit</a:t>
            </a:r>
          </a:p>
          <a:p>
            <a:pPr lvl="1"/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Pilotní ověření na min. 2 spolupracujících školách (max. 6 měsíců příprav a max. 2 roky implementace, max. 6 měsíců na vyhodnocení)</a:t>
            </a:r>
          </a:p>
          <a:p>
            <a:pPr lvl="1"/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Konzultace inovací se zástupci pedagogických fakult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58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>
                <a:solidFill>
                  <a:srgbClr val="388991"/>
                </a:solidFill>
              </a:rPr>
              <a:t>Aktivita A: Inovativní aktivity v předškolním, základním a středním</a:t>
            </a:r>
            <a:br>
              <a:rPr lang="cs-CZ" sz="2000" dirty="0">
                <a:solidFill>
                  <a:srgbClr val="388991"/>
                </a:solidFill>
              </a:rPr>
            </a:br>
            <a:r>
              <a:rPr lang="cs-CZ" sz="2000" dirty="0">
                <a:solidFill>
                  <a:srgbClr val="388991"/>
                </a:solidFill>
              </a:rPr>
              <a:t>vzdělávání</a:t>
            </a:r>
            <a:br>
              <a:rPr lang="cs-CZ" sz="2000" dirty="0">
                <a:solidFill>
                  <a:srgbClr val="388991"/>
                </a:solidFill>
              </a:rPr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003675"/>
          </a:xfrm>
        </p:spPr>
        <p:txBody>
          <a:bodyPr>
            <a:noAutofit/>
          </a:bodyPr>
          <a:lstStyle/>
          <a:p>
            <a:r>
              <a:rPr lang="cs-CZ" sz="1800" b="1" i="1" dirty="0">
                <a:latin typeface="+mn-lt"/>
                <a:cs typeface="+mn-cs"/>
              </a:rPr>
              <a:t>Zaměření projektů – témata inovací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  <a:cs typeface="+mn-cs"/>
              </a:rPr>
              <a:t>zavedení zkoumavého čtení a oborového čtení na 2. st. ZŠ/víceletých gymnázií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  <a:cs typeface="+mn-cs"/>
              </a:rPr>
              <a:t>rozvoj matematicky nadaných žáků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  <a:cs typeface="+mn-cs"/>
              </a:rPr>
              <a:t>rozvoj </a:t>
            </a:r>
            <a:r>
              <a:rPr lang="cs-CZ" sz="1800" dirty="0" err="1">
                <a:latin typeface="+mn-lt"/>
                <a:cs typeface="+mn-cs"/>
              </a:rPr>
              <a:t>socio</a:t>
            </a:r>
            <a:r>
              <a:rPr lang="cs-CZ" sz="1800" dirty="0">
                <a:latin typeface="+mn-lt"/>
                <a:cs typeface="+mn-cs"/>
              </a:rPr>
              <a:t>-emočních dovedností v MŠ a ZŠ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  <a:cs typeface="+mn-cs"/>
              </a:rPr>
              <a:t>cirkusová pedagogika pro učitele tělesné výchovy na ZŠ a SŠ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  <a:cs typeface="+mn-cs"/>
              </a:rPr>
              <a:t>model TAPATE v českém prostředí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  <a:cs typeface="+mn-cs"/>
              </a:rPr>
              <a:t>rozvoj esenciálních myšlenkových dovedností v demokratické společnosti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  <a:cs typeface="+mn-cs"/>
              </a:rPr>
              <a:t>model FAST v českém prostředí – spolupráce rodiny a školy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  <a:cs typeface="+mn-cs"/>
              </a:rPr>
              <a:t>inovace ŠVP ve školních družinách a diferenciace výuky matematiky na 1. st. ZŠ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  <a:cs typeface="+mn-cs"/>
              </a:rPr>
              <a:t>rozvoj emancipačních a občanských kompetencí žáků</a:t>
            </a:r>
          </a:p>
        </p:txBody>
      </p:sp>
    </p:spTree>
    <p:extLst>
      <p:ext uri="{BB962C8B-B14F-4D97-AF65-F5344CB8AC3E}">
        <p14:creationId xmlns:p14="http://schemas.microsoft.com/office/powerpoint/2010/main" val="100192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91065" y="474664"/>
            <a:ext cx="83807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388991"/>
                </a:solidFill>
              </a:rPr>
              <a:t>Aktivita B – Pedagogický výzkum</a:t>
            </a:r>
          </a:p>
          <a:p>
            <a:endParaRPr lang="cs-CZ" sz="2800" b="1" dirty="0">
              <a:solidFill>
                <a:srgbClr val="3889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1065" y="1028147"/>
            <a:ext cx="81724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Cíle: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podpora základního pedagogického a didaktického výzkumu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získání důležitých dat v oblastech, kde jsou jen dílčí poznatky anebo data zcela chybí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sledovat dopady vybraných opatření vzdělávací politiky v oblasti předškolního, základního a středního vzdělávání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připravit podklady pro řešení problematických jevů, s nimiž dosud vzdělávací politika systematicky nepracovala, resp. díky získaným informacím umožnit adekvátní zacílení vzdělávací politiky </a:t>
            </a:r>
          </a:p>
          <a:p>
            <a:r>
              <a:rPr lang="cs-CZ" dirty="0"/>
              <a:t> </a:t>
            </a:r>
          </a:p>
          <a:p>
            <a:r>
              <a:rPr lang="cs-CZ" i="1" dirty="0"/>
              <a:t>7 definovaných oblastí </a:t>
            </a:r>
            <a:r>
              <a:rPr lang="cs-CZ" dirty="0"/>
              <a:t>pro pedagogický výzkum. V každé oblasti podpořen pouze 1 projekt.</a:t>
            </a:r>
          </a:p>
          <a:p>
            <a:endParaRPr lang="cs-CZ" dirty="0"/>
          </a:p>
          <a:p>
            <a:r>
              <a:rPr lang="cs-CZ" i="1" dirty="0"/>
              <a:t>Výstup:</a:t>
            </a:r>
            <a:r>
              <a:rPr lang="cs-CZ" dirty="0"/>
              <a:t> závěrečná výzkumná zpráva obsahující zdůvodněná doporučení k dalším opatřením vzdělávací politiky v dané oblasti.</a:t>
            </a:r>
          </a:p>
          <a:p>
            <a:endParaRPr lang="cs-CZ" dirty="0"/>
          </a:p>
          <a:p>
            <a:r>
              <a:rPr lang="cs-CZ" dirty="0"/>
              <a:t>Povinnost příjemce zúčastnit se a prezentovat zjištění z výzkumu např. na konferencích MŠMT.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8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6894" y="610130"/>
            <a:ext cx="83807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388991"/>
                </a:solidFill>
              </a:rPr>
              <a:t>Aktivita B – Pedagogický výzkum</a:t>
            </a:r>
          </a:p>
          <a:p>
            <a:endParaRPr lang="cs-CZ" sz="2800" b="1" dirty="0">
              <a:solidFill>
                <a:srgbClr val="3889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86894" y="1218438"/>
            <a:ext cx="81724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Podaktivita</a:t>
            </a:r>
            <a:r>
              <a:rPr lang="cs-CZ" b="1" dirty="0"/>
              <a:t> B1: Vztah mezi docházkou do MŠ a výsledky, postoji a chováním žáků    na 1. stupni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zjistit vybrané výsledky, postoje a chování dětí v průběhu povinného předškolního vzdělávání a dát je do souvislosti s průběhem povinného předškolního vzdělávání  a pozdějšími vzdělávacími výsledky žáků v průběhu 1. stupně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UPOL</a:t>
            </a:r>
          </a:p>
          <a:p>
            <a:endParaRPr lang="cs-CZ" dirty="0"/>
          </a:p>
          <a:p>
            <a:r>
              <a:rPr lang="cs-CZ" b="1" dirty="0" err="1"/>
              <a:t>Podaktivita</a:t>
            </a:r>
            <a:r>
              <a:rPr lang="cs-CZ" b="1" dirty="0"/>
              <a:t> B2: Rozdíly ve výsledcích a postojích žáků v rámci škol a jejich souvislost s podmínkami učení a vyučování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zjistit, jak se liší výsledky a postoje žáků ZŠ mezi jednotlivými třídami v rámci školy a jaká je jejich souvislost s podmínkami učení a vyučování v jednotlivých třídách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UK</a:t>
            </a:r>
          </a:p>
          <a:p>
            <a:endParaRPr lang="cs-CZ" dirty="0"/>
          </a:p>
          <a:p>
            <a:r>
              <a:rPr lang="cs-CZ" b="1" dirty="0" err="1"/>
              <a:t>Podaktivita</a:t>
            </a:r>
            <a:r>
              <a:rPr lang="cs-CZ" b="1" dirty="0"/>
              <a:t> B3: Příčiny školní neúspěšnosti u žáků 1. stupně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zjistit příčiny neúspěšnosti žáků na 1. stupni ZŠ se specifickým zaměřením na žáky prvního ročníku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65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3945" y="610130"/>
            <a:ext cx="83807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388991"/>
                </a:solidFill>
              </a:rPr>
              <a:t>Aktivita B – Pedagogický výzkum</a:t>
            </a:r>
          </a:p>
          <a:p>
            <a:endParaRPr lang="cs-CZ" sz="2800" b="1" dirty="0">
              <a:solidFill>
                <a:srgbClr val="3889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83945" y="1285149"/>
            <a:ext cx="83416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r>
              <a:rPr lang="cs-CZ" b="1" dirty="0" err="1"/>
              <a:t>Podaktivita</a:t>
            </a:r>
            <a:r>
              <a:rPr lang="cs-CZ" b="1" dirty="0"/>
              <a:t> B4: Životní dráha neúspěšných maturantů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popsat percepci důvodů neúspěchu u maturitní zkoušky a další životní dráhu neúspěšných maturantů formou </a:t>
            </a:r>
            <a:r>
              <a:rPr lang="cs-CZ" dirty="0" err="1"/>
              <a:t>vícepřípadové</a:t>
            </a:r>
            <a:r>
              <a:rPr lang="cs-CZ" dirty="0"/>
              <a:t> studie (min. 10 případů), zvláště        s ohledem na jejich další vzdělávací dráhu po dobu 2 let následujících po neúspěšné maturitní zkoušce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MUNI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r>
              <a:rPr lang="cs-CZ" b="1" dirty="0" err="1"/>
              <a:t>Podaktivita</a:t>
            </a:r>
            <a:r>
              <a:rPr lang="cs-CZ" b="1" dirty="0"/>
              <a:t> B5: Důvody nenastoupení absolventů pedagogických fakult do profese učitele/pedagogického pracovníka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identifikovat bariéry vedoucí k nenastoupení absolventů pedagogických fakult a studijních programů připravujících k výkonu regulované profese učitele                  do učitelské praxe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UK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2645953"/>
      </p:ext>
    </p:extLst>
  </p:cSld>
  <p:clrMapOvr>
    <a:masterClrMapping/>
  </p:clrMapOvr>
</p:sld>
</file>

<file path=ppt/theme/theme1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zor_opvvv_prezentace.pot [jen pro čtení] [režim kompatibility]" id="{8FE1F547-8C6E-4C7A-A6B2-B0B913831B5A}" vid="{668591D5-E6A9-46D3-8619-F5AFFC1F845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15OPMSMT0001-28-138663</_dlc_DocId>
    <_dlc_DocIdUrl xmlns="0104a4cd-1400-468e-be1b-c7aad71d7d5a">
      <Url>https://op.msmt.cz/_layouts/15/DocIdRedir.aspx?ID=15OPMSMT0001-28-138663</Url>
      <Description>15OPMSMT0001-28-138663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CA98376D84445B27235C23C5DAEEA" ma:contentTypeVersion="3" ma:contentTypeDescription="Vytvoří nový dokument" ma:contentTypeScope="" ma:versionID="26bec60fd599d9bf8ccd2066ea928388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5b2268967c3d466a78734da71f64c258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11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1FC87D-118F-4FFF-98EE-59ADE527E45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3836A6B-B9C0-4044-A2B1-4CDBD2A5CC87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0104a4cd-1400-468e-be1b-c7aad71d7d5a"/>
  </ds:schemaRefs>
</ds:datastoreItem>
</file>

<file path=customXml/itemProps3.xml><?xml version="1.0" encoding="utf-8"?>
<ds:datastoreItem xmlns:ds="http://schemas.openxmlformats.org/officeDocument/2006/customXml" ds:itemID="{EB7D9836-1CA0-4407-ABC7-093FC03A947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F1DD607-87E8-4181-B6F5-BAA366A61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4a4cd-1400-468e-be1b-c7aad71d7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3266</TotalTime>
  <Words>938</Words>
  <Application>Microsoft Office PowerPoint</Application>
  <PresentationFormat>Předvádění na obrazovce (4:3)</PresentationFormat>
  <Paragraphs>151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1_Vlastní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Aktivita A: Inovativní aktivity v předškolním, základním a středním vzdělávání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Presová Eva</dc:creator>
  <dc:description/>
  <cp:lastModifiedBy>Melicharová Veronika</cp:lastModifiedBy>
  <cp:revision>337</cp:revision>
  <cp:lastPrinted>2017-08-17T12:07:20Z</cp:lastPrinted>
  <dcterms:created xsi:type="dcterms:W3CDTF">2015-09-11T08:58:50Z</dcterms:created>
  <dcterms:modified xsi:type="dcterms:W3CDTF">2020-06-25T06:47:58Z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0x010100810CA98376D84445B27235C23C5DAEEA</vt:lpwstr>
  </property>
  <property fmtid="{D5CDD505-2E9C-101B-9397-08002B2CF9AE}" pid="3" name="_dlc_DocIdItemGuid">
    <vt:lpwstr>e1bbb4c1-9bfe-41db-8a41-f2517f70ccd5</vt:lpwstr>
  </property>
  <property fmtid="{D5CDD505-2E9C-101B-9397-08002B2CF9AE}" pid="4" name="Komentář">
    <vt:lpwstr/>
  </property>
</Properties>
</file>