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</p:sldMasterIdLst>
  <p:notesMasterIdLst>
    <p:notesMasterId r:id="rId28"/>
  </p:notesMasterIdLst>
  <p:handoutMasterIdLst>
    <p:handoutMasterId r:id="rId29"/>
  </p:handoutMasterIdLst>
  <p:sldIdLst>
    <p:sldId id="266" r:id="rId6"/>
    <p:sldId id="290" r:id="rId7"/>
    <p:sldId id="291" r:id="rId8"/>
    <p:sldId id="272" r:id="rId9"/>
    <p:sldId id="281" r:id="rId10"/>
    <p:sldId id="306" r:id="rId11"/>
    <p:sldId id="305" r:id="rId12"/>
    <p:sldId id="295" r:id="rId13"/>
    <p:sldId id="299" r:id="rId14"/>
    <p:sldId id="277" r:id="rId15"/>
    <p:sldId id="301" r:id="rId16"/>
    <p:sldId id="302" r:id="rId17"/>
    <p:sldId id="303" r:id="rId18"/>
    <p:sldId id="304" r:id="rId19"/>
    <p:sldId id="287" r:id="rId20"/>
    <p:sldId id="288" r:id="rId21"/>
    <p:sldId id="278" r:id="rId22"/>
    <p:sldId id="300" r:id="rId23"/>
    <p:sldId id="282" r:id="rId24"/>
    <p:sldId id="297" r:id="rId25"/>
    <p:sldId id="298" r:id="rId26"/>
    <p:sldId id="294" r:id="rId27"/>
  </p:sldIdLst>
  <p:sldSz cx="9144000" cy="6858000" type="screen4x3"/>
  <p:notesSz cx="9926638" cy="679767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991"/>
    <a:srgbClr val="428D96"/>
    <a:srgbClr val="5DBDD3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2" autoAdjust="0"/>
    <p:restoredTop sz="87849" autoAdjust="0"/>
  </p:normalViewPr>
  <p:slideViewPr>
    <p:cSldViewPr snapToGrid="0">
      <p:cViewPr varScale="1">
        <p:scale>
          <a:sx n="115" d="100"/>
          <a:sy n="115" d="100"/>
        </p:scale>
        <p:origin x="12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153A9B-17EA-4732-A8DC-6973D9F37CC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4C97C3F-A051-47C7-8838-F204CFB5A66D}">
      <dgm:prSet phldrT="[Text]"/>
      <dgm:spPr>
        <a:solidFill>
          <a:srgbClr val="388991"/>
        </a:solidFill>
      </dgm:spPr>
      <dgm:t>
        <a:bodyPr/>
        <a:lstStyle/>
        <a:p>
          <a:pPr algn="ctr"/>
          <a:r>
            <a:rPr lang="cs-CZ" dirty="0"/>
            <a:t>ŽoZ</a:t>
          </a:r>
        </a:p>
      </dgm:t>
    </dgm:pt>
    <dgm:pt modelId="{4B527E7C-B42A-44FF-99B7-6BEB9BB8AC43}" type="parTrans" cxnId="{6E734184-6C6D-454C-9624-36BDA4A5B1C8}">
      <dgm:prSet/>
      <dgm:spPr/>
      <dgm:t>
        <a:bodyPr/>
        <a:lstStyle/>
        <a:p>
          <a:pPr algn="ctr"/>
          <a:endParaRPr lang="cs-CZ"/>
        </a:p>
      </dgm:t>
    </dgm:pt>
    <dgm:pt modelId="{A13783F5-534F-456F-A8BE-416D50E3F200}" type="sibTrans" cxnId="{6E734184-6C6D-454C-9624-36BDA4A5B1C8}">
      <dgm:prSet/>
      <dgm:spPr/>
      <dgm:t>
        <a:bodyPr/>
        <a:lstStyle/>
        <a:p>
          <a:pPr algn="ctr"/>
          <a:endParaRPr lang="cs-CZ" dirty="0"/>
        </a:p>
      </dgm:t>
    </dgm:pt>
    <dgm:pt modelId="{FC9FF418-9FC3-4A05-967A-4770BF08233A}">
      <dgm:prSet phldrT="[Text]"/>
      <dgm:spPr>
        <a:solidFill>
          <a:srgbClr val="428D96"/>
        </a:solidFill>
      </dgm:spPr>
      <dgm:t>
        <a:bodyPr/>
        <a:lstStyle/>
        <a:p>
          <a:pPr algn="ctr"/>
          <a:r>
            <a:rPr lang="cs-CZ" dirty="0"/>
            <a:t>ŘO bere na vědomí</a:t>
          </a:r>
        </a:p>
      </dgm:t>
    </dgm:pt>
    <dgm:pt modelId="{A80F28AD-B516-4DBB-9423-1A85A820BAC5}" type="parTrans" cxnId="{72F0ED43-75FC-4499-B1AD-88DF89387449}">
      <dgm:prSet/>
      <dgm:spPr/>
      <dgm:t>
        <a:bodyPr/>
        <a:lstStyle/>
        <a:p>
          <a:pPr algn="ctr"/>
          <a:endParaRPr lang="cs-CZ"/>
        </a:p>
      </dgm:t>
    </dgm:pt>
    <dgm:pt modelId="{53B82824-D5AB-43DD-A759-D4202EB1DBD7}" type="sibTrans" cxnId="{72F0ED43-75FC-4499-B1AD-88DF89387449}">
      <dgm:prSet/>
      <dgm:spPr/>
      <dgm:t>
        <a:bodyPr/>
        <a:lstStyle/>
        <a:p>
          <a:pPr algn="ctr"/>
          <a:endParaRPr lang="cs-CZ" dirty="0"/>
        </a:p>
      </dgm:t>
    </dgm:pt>
    <dgm:pt modelId="{DB15B9F2-1719-455D-BED4-C7AD4814B2A9}">
      <dgm:prSet phldrT="[Text]"/>
      <dgm:spPr>
        <a:solidFill>
          <a:srgbClr val="388991"/>
        </a:solidFill>
      </dgm:spPr>
      <dgm:t>
        <a:bodyPr/>
        <a:lstStyle/>
        <a:p>
          <a:pPr algn="ctr"/>
          <a:r>
            <a:rPr lang="cs-CZ" dirty="0"/>
            <a:t>Potvrzení v IS KP14+</a:t>
          </a:r>
        </a:p>
      </dgm:t>
    </dgm:pt>
    <dgm:pt modelId="{BEED8FC4-989B-4698-A32A-3FA2FD8A43F8}" type="parTrans" cxnId="{BC6A8E19-644F-4CD5-B055-E34429FA624C}">
      <dgm:prSet/>
      <dgm:spPr/>
      <dgm:t>
        <a:bodyPr/>
        <a:lstStyle/>
        <a:p>
          <a:pPr algn="ctr"/>
          <a:endParaRPr lang="cs-CZ"/>
        </a:p>
      </dgm:t>
    </dgm:pt>
    <dgm:pt modelId="{EBB15259-A23B-4540-B3F7-56497CC0B925}" type="sibTrans" cxnId="{BC6A8E19-644F-4CD5-B055-E34429FA624C}">
      <dgm:prSet/>
      <dgm:spPr/>
      <dgm:t>
        <a:bodyPr/>
        <a:lstStyle/>
        <a:p>
          <a:pPr algn="ctr"/>
          <a:endParaRPr lang="cs-CZ"/>
        </a:p>
      </dgm:t>
    </dgm:pt>
    <dgm:pt modelId="{6FF918EE-DD95-4FA1-A569-2DF99E4524EE}">
      <dgm:prSet/>
      <dgm:spPr/>
      <dgm:t>
        <a:bodyPr/>
        <a:lstStyle/>
        <a:p>
          <a:r>
            <a:rPr lang="cs-CZ" dirty="0"/>
            <a:t>Změnové řízení IS KP14+</a:t>
          </a:r>
        </a:p>
      </dgm:t>
    </dgm:pt>
    <dgm:pt modelId="{07579E7E-E9AA-4BCE-81A4-DBDC2C93C91B}" type="parTrans" cxnId="{D376809E-503B-4830-B078-CB482A6F3F7C}">
      <dgm:prSet/>
      <dgm:spPr/>
      <dgm:t>
        <a:bodyPr/>
        <a:lstStyle/>
        <a:p>
          <a:endParaRPr lang="cs-CZ"/>
        </a:p>
      </dgm:t>
    </dgm:pt>
    <dgm:pt modelId="{87353159-7F42-4170-AF4D-309081EA3A92}" type="sibTrans" cxnId="{D376809E-503B-4830-B078-CB482A6F3F7C}">
      <dgm:prSet/>
      <dgm:spPr/>
      <dgm:t>
        <a:bodyPr/>
        <a:lstStyle/>
        <a:p>
          <a:endParaRPr lang="cs-CZ"/>
        </a:p>
      </dgm:t>
    </dgm:pt>
    <dgm:pt modelId="{A5EC9177-556A-496A-9C69-A4190944CBE7}" type="pres">
      <dgm:prSet presAssocID="{47153A9B-17EA-4732-A8DC-6973D9F37CC4}" presName="Name0" presStyleCnt="0">
        <dgm:presLayoutVars>
          <dgm:dir/>
          <dgm:resizeHandles val="exact"/>
        </dgm:presLayoutVars>
      </dgm:prSet>
      <dgm:spPr/>
    </dgm:pt>
    <dgm:pt modelId="{DA81F821-52A0-4DE7-B119-252653205AC1}" type="pres">
      <dgm:prSet presAssocID="{34C97C3F-A051-47C7-8838-F204CFB5A66D}" presName="node" presStyleLbl="node1" presStyleIdx="0" presStyleCnt="3" custLinFactNeighborX="6178" custLinFactNeighborY="-1294">
        <dgm:presLayoutVars>
          <dgm:bulletEnabled val="1"/>
        </dgm:presLayoutVars>
      </dgm:prSet>
      <dgm:spPr/>
    </dgm:pt>
    <dgm:pt modelId="{CB069137-7ED3-4F2E-A550-7573B567E171}" type="pres">
      <dgm:prSet presAssocID="{A13783F5-534F-456F-A8BE-416D50E3F200}" presName="sibTrans" presStyleLbl="sibTrans2D1" presStyleIdx="0" presStyleCnt="2"/>
      <dgm:spPr/>
    </dgm:pt>
    <dgm:pt modelId="{EF993B77-58B3-43E2-918A-ED72FA611133}" type="pres">
      <dgm:prSet presAssocID="{A13783F5-534F-456F-A8BE-416D50E3F200}" presName="connectorText" presStyleLbl="sibTrans2D1" presStyleIdx="0" presStyleCnt="2"/>
      <dgm:spPr/>
    </dgm:pt>
    <dgm:pt modelId="{E211FDAC-4770-47B5-BBAD-1FD2920ABBDC}" type="pres">
      <dgm:prSet presAssocID="{FC9FF418-9FC3-4A05-967A-4770BF08233A}" presName="node" presStyleLbl="node1" presStyleIdx="1" presStyleCnt="3">
        <dgm:presLayoutVars>
          <dgm:bulletEnabled val="1"/>
        </dgm:presLayoutVars>
      </dgm:prSet>
      <dgm:spPr/>
    </dgm:pt>
    <dgm:pt modelId="{BC2AB768-73B9-4784-9FEB-7855E8F62796}" type="pres">
      <dgm:prSet presAssocID="{53B82824-D5AB-43DD-A759-D4202EB1DBD7}" presName="sibTrans" presStyleLbl="sibTrans2D1" presStyleIdx="1" presStyleCnt="2"/>
      <dgm:spPr/>
    </dgm:pt>
    <dgm:pt modelId="{32B3B3D8-92BF-4EF7-9DF6-ED722E637EF9}" type="pres">
      <dgm:prSet presAssocID="{53B82824-D5AB-43DD-A759-D4202EB1DBD7}" presName="connectorText" presStyleLbl="sibTrans2D1" presStyleIdx="1" presStyleCnt="2"/>
      <dgm:spPr/>
    </dgm:pt>
    <dgm:pt modelId="{01DBA4EF-F0B7-4A40-AE5C-E06BEF8E1319}" type="pres">
      <dgm:prSet presAssocID="{DB15B9F2-1719-455D-BED4-C7AD4814B2A9}" presName="node" presStyleLbl="node1" presStyleIdx="2" presStyleCnt="3">
        <dgm:presLayoutVars>
          <dgm:bulletEnabled val="1"/>
        </dgm:presLayoutVars>
      </dgm:prSet>
      <dgm:spPr/>
    </dgm:pt>
  </dgm:ptLst>
  <dgm:cxnLst>
    <dgm:cxn modelId="{BC6A8E19-644F-4CD5-B055-E34429FA624C}" srcId="{47153A9B-17EA-4732-A8DC-6973D9F37CC4}" destId="{DB15B9F2-1719-455D-BED4-C7AD4814B2A9}" srcOrd="2" destOrd="0" parTransId="{BEED8FC4-989B-4698-A32A-3FA2FD8A43F8}" sibTransId="{EBB15259-A23B-4540-B3F7-56497CC0B925}"/>
    <dgm:cxn modelId="{0F519E36-C4B8-43DD-91F8-97B9AB646017}" type="presOf" srcId="{53B82824-D5AB-43DD-A759-D4202EB1DBD7}" destId="{32B3B3D8-92BF-4EF7-9DF6-ED722E637EF9}" srcOrd="1" destOrd="0" presId="urn:microsoft.com/office/officeart/2005/8/layout/process1"/>
    <dgm:cxn modelId="{72F0ED43-75FC-4499-B1AD-88DF89387449}" srcId="{47153A9B-17EA-4732-A8DC-6973D9F37CC4}" destId="{FC9FF418-9FC3-4A05-967A-4770BF08233A}" srcOrd="1" destOrd="0" parTransId="{A80F28AD-B516-4DBB-9423-1A85A820BAC5}" sibTransId="{53B82824-D5AB-43DD-A759-D4202EB1DBD7}"/>
    <dgm:cxn modelId="{132F724A-33CE-415D-92E0-D321CE33F437}" type="presOf" srcId="{6FF918EE-DD95-4FA1-A569-2DF99E4524EE}" destId="{DA81F821-52A0-4DE7-B119-252653205AC1}" srcOrd="0" destOrd="1" presId="urn:microsoft.com/office/officeart/2005/8/layout/process1"/>
    <dgm:cxn modelId="{D4F1B94D-B7B8-4A42-80A0-DF22D8E77531}" type="presOf" srcId="{47153A9B-17EA-4732-A8DC-6973D9F37CC4}" destId="{A5EC9177-556A-496A-9C69-A4190944CBE7}" srcOrd="0" destOrd="0" presId="urn:microsoft.com/office/officeart/2005/8/layout/process1"/>
    <dgm:cxn modelId="{B54BCB52-9481-4619-83E1-142D0C532DBB}" type="presOf" srcId="{DB15B9F2-1719-455D-BED4-C7AD4814B2A9}" destId="{01DBA4EF-F0B7-4A40-AE5C-E06BEF8E1319}" srcOrd="0" destOrd="0" presId="urn:microsoft.com/office/officeart/2005/8/layout/process1"/>
    <dgm:cxn modelId="{1083FD81-C3D2-40F1-85E8-CCA12F2756B3}" type="presOf" srcId="{FC9FF418-9FC3-4A05-967A-4770BF08233A}" destId="{E211FDAC-4770-47B5-BBAD-1FD2920ABBDC}" srcOrd="0" destOrd="0" presId="urn:microsoft.com/office/officeart/2005/8/layout/process1"/>
    <dgm:cxn modelId="{6E734184-6C6D-454C-9624-36BDA4A5B1C8}" srcId="{47153A9B-17EA-4732-A8DC-6973D9F37CC4}" destId="{34C97C3F-A051-47C7-8838-F204CFB5A66D}" srcOrd="0" destOrd="0" parTransId="{4B527E7C-B42A-44FF-99B7-6BEB9BB8AC43}" sibTransId="{A13783F5-534F-456F-A8BE-416D50E3F200}"/>
    <dgm:cxn modelId="{D376809E-503B-4830-B078-CB482A6F3F7C}" srcId="{34C97C3F-A051-47C7-8838-F204CFB5A66D}" destId="{6FF918EE-DD95-4FA1-A569-2DF99E4524EE}" srcOrd="0" destOrd="0" parTransId="{07579E7E-E9AA-4BCE-81A4-DBDC2C93C91B}" sibTransId="{87353159-7F42-4170-AF4D-309081EA3A92}"/>
    <dgm:cxn modelId="{FEA497AD-78DC-4575-A4AC-43C741B79466}" type="presOf" srcId="{A13783F5-534F-456F-A8BE-416D50E3F200}" destId="{EF993B77-58B3-43E2-918A-ED72FA611133}" srcOrd="1" destOrd="0" presId="urn:microsoft.com/office/officeart/2005/8/layout/process1"/>
    <dgm:cxn modelId="{E545B5B1-222A-45EC-9C68-2440CEA5C7FF}" type="presOf" srcId="{A13783F5-534F-456F-A8BE-416D50E3F200}" destId="{CB069137-7ED3-4F2E-A550-7573B567E171}" srcOrd="0" destOrd="0" presId="urn:microsoft.com/office/officeart/2005/8/layout/process1"/>
    <dgm:cxn modelId="{98629AD3-FBEA-48E5-8680-AA5AF7A3EA25}" type="presOf" srcId="{53B82824-D5AB-43DD-A759-D4202EB1DBD7}" destId="{BC2AB768-73B9-4784-9FEB-7855E8F62796}" srcOrd="0" destOrd="0" presId="urn:microsoft.com/office/officeart/2005/8/layout/process1"/>
    <dgm:cxn modelId="{ADA453DA-A0FD-4964-B432-7B53D160EA12}" type="presOf" srcId="{34C97C3F-A051-47C7-8838-F204CFB5A66D}" destId="{DA81F821-52A0-4DE7-B119-252653205AC1}" srcOrd="0" destOrd="0" presId="urn:microsoft.com/office/officeart/2005/8/layout/process1"/>
    <dgm:cxn modelId="{99EB288E-FCBC-4D5B-BE1D-0876FE725860}" type="presParOf" srcId="{A5EC9177-556A-496A-9C69-A4190944CBE7}" destId="{DA81F821-52A0-4DE7-B119-252653205AC1}" srcOrd="0" destOrd="0" presId="urn:microsoft.com/office/officeart/2005/8/layout/process1"/>
    <dgm:cxn modelId="{70072B94-9637-48E9-907E-210B1F3F4D1B}" type="presParOf" srcId="{A5EC9177-556A-496A-9C69-A4190944CBE7}" destId="{CB069137-7ED3-4F2E-A550-7573B567E171}" srcOrd="1" destOrd="0" presId="urn:microsoft.com/office/officeart/2005/8/layout/process1"/>
    <dgm:cxn modelId="{6C88C647-775F-4B82-B6DC-21ED61EADB56}" type="presParOf" srcId="{CB069137-7ED3-4F2E-A550-7573B567E171}" destId="{EF993B77-58B3-43E2-918A-ED72FA611133}" srcOrd="0" destOrd="0" presId="urn:microsoft.com/office/officeart/2005/8/layout/process1"/>
    <dgm:cxn modelId="{F0029A78-CCC5-433A-ACE2-B9E1D053603F}" type="presParOf" srcId="{A5EC9177-556A-496A-9C69-A4190944CBE7}" destId="{E211FDAC-4770-47B5-BBAD-1FD2920ABBDC}" srcOrd="2" destOrd="0" presId="urn:microsoft.com/office/officeart/2005/8/layout/process1"/>
    <dgm:cxn modelId="{0F96C39A-62DD-40E4-BD07-9B48F3D46B8D}" type="presParOf" srcId="{A5EC9177-556A-496A-9C69-A4190944CBE7}" destId="{BC2AB768-73B9-4784-9FEB-7855E8F62796}" srcOrd="3" destOrd="0" presId="urn:microsoft.com/office/officeart/2005/8/layout/process1"/>
    <dgm:cxn modelId="{CF9D9D09-27D2-4C90-A664-871877DF9479}" type="presParOf" srcId="{BC2AB768-73B9-4784-9FEB-7855E8F62796}" destId="{32B3B3D8-92BF-4EF7-9DF6-ED722E637EF9}" srcOrd="0" destOrd="0" presId="urn:microsoft.com/office/officeart/2005/8/layout/process1"/>
    <dgm:cxn modelId="{C12869A3-995F-4482-B1E5-4A3FA53B00A8}" type="presParOf" srcId="{A5EC9177-556A-496A-9C69-A4190944CBE7}" destId="{01DBA4EF-F0B7-4A40-AE5C-E06BEF8E131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98AA6E-0FB7-4507-9B57-F3739C31DE0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6645B67-5442-4588-A48E-425E059739A5}">
      <dgm:prSet phldrT="[Text]" custT="1"/>
      <dgm:spPr>
        <a:solidFill>
          <a:srgbClr val="428D96"/>
        </a:solidFill>
      </dgm:spPr>
      <dgm:t>
        <a:bodyPr/>
        <a:lstStyle/>
        <a:p>
          <a:pPr algn="ctr"/>
          <a:r>
            <a:rPr lang="cs-CZ" sz="2400" dirty="0"/>
            <a:t>ŽoZ</a:t>
          </a:r>
        </a:p>
      </dgm:t>
    </dgm:pt>
    <dgm:pt modelId="{AF03DAEE-09DF-4AD9-A43F-0FB1D4601072}" type="parTrans" cxnId="{F9ED6E42-F4C9-427C-8BC2-D230B08975E8}">
      <dgm:prSet/>
      <dgm:spPr/>
      <dgm:t>
        <a:bodyPr/>
        <a:lstStyle/>
        <a:p>
          <a:endParaRPr lang="cs-CZ"/>
        </a:p>
      </dgm:t>
    </dgm:pt>
    <dgm:pt modelId="{AC5A1438-139C-4E9C-8C41-AA87A8CF5C59}" type="sibTrans" cxnId="{F9ED6E42-F4C9-427C-8BC2-D230B08975E8}">
      <dgm:prSet/>
      <dgm:spPr/>
      <dgm:t>
        <a:bodyPr/>
        <a:lstStyle/>
        <a:p>
          <a:endParaRPr lang="cs-CZ" dirty="0"/>
        </a:p>
      </dgm:t>
    </dgm:pt>
    <dgm:pt modelId="{E055E3D3-F6F1-4749-906A-C5F3BF3AFD43}">
      <dgm:prSet phldrT="[Text]" custT="1"/>
      <dgm:spPr>
        <a:solidFill>
          <a:srgbClr val="428D96"/>
        </a:solidFill>
      </dgm:spPr>
      <dgm:t>
        <a:bodyPr/>
        <a:lstStyle/>
        <a:p>
          <a:r>
            <a:rPr lang="cs-CZ" sz="2400" dirty="0"/>
            <a:t>Posouzení změny</a:t>
          </a:r>
        </a:p>
      </dgm:t>
    </dgm:pt>
    <dgm:pt modelId="{6FDEDA23-7DC9-4481-B3B4-7D696734217C}" type="parTrans" cxnId="{65573560-13F8-4AEC-BDF9-23E63DDE7CE4}">
      <dgm:prSet/>
      <dgm:spPr/>
      <dgm:t>
        <a:bodyPr/>
        <a:lstStyle/>
        <a:p>
          <a:endParaRPr lang="cs-CZ"/>
        </a:p>
      </dgm:t>
    </dgm:pt>
    <dgm:pt modelId="{15FB0608-CDA2-45F6-A042-6E826C61FA76}" type="sibTrans" cxnId="{65573560-13F8-4AEC-BDF9-23E63DDE7CE4}">
      <dgm:prSet/>
      <dgm:spPr/>
      <dgm:t>
        <a:bodyPr/>
        <a:lstStyle/>
        <a:p>
          <a:endParaRPr lang="cs-CZ" dirty="0"/>
        </a:p>
      </dgm:t>
    </dgm:pt>
    <dgm:pt modelId="{04482310-0365-4ADB-B411-86D001618A04}">
      <dgm:prSet custT="1"/>
      <dgm:spPr>
        <a:solidFill>
          <a:srgbClr val="428D96"/>
        </a:solidFill>
      </dgm:spPr>
      <dgm:t>
        <a:bodyPr/>
        <a:lstStyle/>
        <a:p>
          <a:pPr algn="l"/>
          <a:r>
            <a:rPr lang="cs-CZ" sz="1600" dirty="0"/>
            <a:t>Změnové řízení IS KP14+</a:t>
          </a:r>
        </a:p>
      </dgm:t>
    </dgm:pt>
    <dgm:pt modelId="{6649085E-C2D6-4A09-8F63-BE1B73B8C9CC}" type="parTrans" cxnId="{7ECCCA36-2EF5-434E-A769-88974D4EECC6}">
      <dgm:prSet/>
      <dgm:spPr/>
      <dgm:t>
        <a:bodyPr/>
        <a:lstStyle/>
        <a:p>
          <a:endParaRPr lang="cs-CZ"/>
        </a:p>
      </dgm:t>
    </dgm:pt>
    <dgm:pt modelId="{55BE4BC6-BF27-4E9F-B5DF-A3C3ABF601A6}" type="sibTrans" cxnId="{7ECCCA36-2EF5-434E-A769-88974D4EECC6}">
      <dgm:prSet/>
      <dgm:spPr/>
      <dgm:t>
        <a:bodyPr/>
        <a:lstStyle/>
        <a:p>
          <a:endParaRPr lang="cs-CZ"/>
        </a:p>
      </dgm:t>
    </dgm:pt>
    <dgm:pt modelId="{6E075CAE-F82A-46A1-BCF4-7FDE0081A080}">
      <dgm:prSet custT="1"/>
      <dgm:spPr>
        <a:solidFill>
          <a:srgbClr val="428D96"/>
        </a:solidFill>
      </dgm:spPr>
      <dgm:t>
        <a:bodyPr/>
        <a:lstStyle/>
        <a:p>
          <a:r>
            <a:rPr lang="cs-CZ" sz="2300" dirty="0"/>
            <a:t>Schválení/</a:t>
          </a:r>
        </a:p>
        <a:p>
          <a:r>
            <a:rPr lang="cs-CZ" sz="2300" dirty="0"/>
            <a:t>Zamítnutí v IS KP14+</a:t>
          </a:r>
        </a:p>
      </dgm:t>
    </dgm:pt>
    <dgm:pt modelId="{88AC8C7F-7ECE-47D2-9453-9A56ED42544D}" type="parTrans" cxnId="{3E368D2C-5390-46CE-9A51-0ACD6872EE00}">
      <dgm:prSet/>
      <dgm:spPr/>
      <dgm:t>
        <a:bodyPr/>
        <a:lstStyle/>
        <a:p>
          <a:endParaRPr lang="cs-CZ"/>
        </a:p>
      </dgm:t>
    </dgm:pt>
    <dgm:pt modelId="{65E00DBB-C369-48D2-9A45-88347E17A4D1}" type="sibTrans" cxnId="{3E368D2C-5390-46CE-9A51-0ACD6872EE00}">
      <dgm:prSet/>
      <dgm:spPr/>
      <dgm:t>
        <a:bodyPr/>
        <a:lstStyle/>
        <a:p>
          <a:endParaRPr lang="cs-CZ"/>
        </a:p>
      </dgm:t>
    </dgm:pt>
    <dgm:pt modelId="{642209F0-C665-44B6-9D86-AB40FC195024}" type="pres">
      <dgm:prSet presAssocID="{E698AA6E-0FB7-4507-9B57-F3739C31DE03}" presName="Name0" presStyleCnt="0">
        <dgm:presLayoutVars>
          <dgm:dir/>
          <dgm:resizeHandles val="exact"/>
        </dgm:presLayoutVars>
      </dgm:prSet>
      <dgm:spPr/>
    </dgm:pt>
    <dgm:pt modelId="{D3788113-F1E8-4436-9545-AA7ECE7F4750}" type="pres">
      <dgm:prSet presAssocID="{C6645B67-5442-4588-A48E-425E059739A5}" presName="node" presStyleLbl="node1" presStyleIdx="0" presStyleCnt="3">
        <dgm:presLayoutVars>
          <dgm:bulletEnabled val="1"/>
        </dgm:presLayoutVars>
      </dgm:prSet>
      <dgm:spPr/>
    </dgm:pt>
    <dgm:pt modelId="{A79B14BC-7008-460D-AEE0-D09E051B1465}" type="pres">
      <dgm:prSet presAssocID="{AC5A1438-139C-4E9C-8C41-AA87A8CF5C59}" presName="sibTrans" presStyleLbl="sibTrans2D1" presStyleIdx="0" presStyleCnt="2"/>
      <dgm:spPr/>
    </dgm:pt>
    <dgm:pt modelId="{ED64D045-90EA-4B61-867D-B0CDDA5B77FD}" type="pres">
      <dgm:prSet presAssocID="{AC5A1438-139C-4E9C-8C41-AA87A8CF5C59}" presName="connectorText" presStyleLbl="sibTrans2D1" presStyleIdx="0" presStyleCnt="2"/>
      <dgm:spPr/>
    </dgm:pt>
    <dgm:pt modelId="{C39A6601-0E0E-4095-8F60-6E2890BF2B2C}" type="pres">
      <dgm:prSet presAssocID="{E055E3D3-F6F1-4749-906A-C5F3BF3AFD43}" presName="node" presStyleLbl="node1" presStyleIdx="1" presStyleCnt="3">
        <dgm:presLayoutVars>
          <dgm:bulletEnabled val="1"/>
        </dgm:presLayoutVars>
      </dgm:prSet>
      <dgm:spPr/>
    </dgm:pt>
    <dgm:pt modelId="{63F61703-E02D-410F-955B-DFBE381454FA}" type="pres">
      <dgm:prSet presAssocID="{15FB0608-CDA2-45F6-A042-6E826C61FA76}" presName="sibTrans" presStyleLbl="sibTrans2D1" presStyleIdx="1" presStyleCnt="2"/>
      <dgm:spPr/>
    </dgm:pt>
    <dgm:pt modelId="{70037F66-12BD-4C81-A9A9-A5862F1FD060}" type="pres">
      <dgm:prSet presAssocID="{15FB0608-CDA2-45F6-A042-6E826C61FA76}" presName="connectorText" presStyleLbl="sibTrans2D1" presStyleIdx="1" presStyleCnt="2"/>
      <dgm:spPr/>
    </dgm:pt>
    <dgm:pt modelId="{FB179DDF-E0E6-41CE-A126-57AA86E224B9}" type="pres">
      <dgm:prSet presAssocID="{6E075CAE-F82A-46A1-BCF4-7FDE0081A080}" presName="node" presStyleLbl="node1" presStyleIdx="2" presStyleCnt="3">
        <dgm:presLayoutVars>
          <dgm:bulletEnabled val="1"/>
        </dgm:presLayoutVars>
      </dgm:prSet>
      <dgm:spPr/>
    </dgm:pt>
  </dgm:ptLst>
  <dgm:cxnLst>
    <dgm:cxn modelId="{AF5AA826-917A-4360-BB8A-755A9D277170}" type="presOf" srcId="{6E075CAE-F82A-46A1-BCF4-7FDE0081A080}" destId="{FB179DDF-E0E6-41CE-A126-57AA86E224B9}" srcOrd="0" destOrd="0" presId="urn:microsoft.com/office/officeart/2005/8/layout/process1"/>
    <dgm:cxn modelId="{3E368D2C-5390-46CE-9A51-0ACD6872EE00}" srcId="{E698AA6E-0FB7-4507-9B57-F3739C31DE03}" destId="{6E075CAE-F82A-46A1-BCF4-7FDE0081A080}" srcOrd="2" destOrd="0" parTransId="{88AC8C7F-7ECE-47D2-9453-9A56ED42544D}" sibTransId="{65E00DBB-C369-48D2-9A45-88347E17A4D1}"/>
    <dgm:cxn modelId="{90595F35-965A-4F17-A55A-604475E4F219}" type="presOf" srcId="{AC5A1438-139C-4E9C-8C41-AA87A8CF5C59}" destId="{ED64D045-90EA-4B61-867D-B0CDDA5B77FD}" srcOrd="1" destOrd="0" presId="urn:microsoft.com/office/officeart/2005/8/layout/process1"/>
    <dgm:cxn modelId="{7ECCCA36-2EF5-434E-A769-88974D4EECC6}" srcId="{C6645B67-5442-4588-A48E-425E059739A5}" destId="{04482310-0365-4ADB-B411-86D001618A04}" srcOrd="0" destOrd="0" parTransId="{6649085E-C2D6-4A09-8F63-BE1B73B8C9CC}" sibTransId="{55BE4BC6-BF27-4E9F-B5DF-A3C3ABF601A6}"/>
    <dgm:cxn modelId="{65573560-13F8-4AEC-BDF9-23E63DDE7CE4}" srcId="{E698AA6E-0FB7-4507-9B57-F3739C31DE03}" destId="{E055E3D3-F6F1-4749-906A-C5F3BF3AFD43}" srcOrd="1" destOrd="0" parTransId="{6FDEDA23-7DC9-4481-B3B4-7D696734217C}" sibTransId="{15FB0608-CDA2-45F6-A042-6E826C61FA76}"/>
    <dgm:cxn modelId="{F9ED6E42-F4C9-427C-8BC2-D230B08975E8}" srcId="{E698AA6E-0FB7-4507-9B57-F3739C31DE03}" destId="{C6645B67-5442-4588-A48E-425E059739A5}" srcOrd="0" destOrd="0" parTransId="{AF03DAEE-09DF-4AD9-A43F-0FB1D4601072}" sibTransId="{AC5A1438-139C-4E9C-8C41-AA87A8CF5C59}"/>
    <dgm:cxn modelId="{8A10829A-6354-431F-96D7-B0EC153C5C81}" type="presOf" srcId="{E055E3D3-F6F1-4749-906A-C5F3BF3AFD43}" destId="{C39A6601-0E0E-4095-8F60-6E2890BF2B2C}" srcOrd="0" destOrd="0" presId="urn:microsoft.com/office/officeart/2005/8/layout/process1"/>
    <dgm:cxn modelId="{03BEDDA2-68DB-49C1-B5FA-D69EA39D0D26}" type="presOf" srcId="{E698AA6E-0FB7-4507-9B57-F3739C31DE03}" destId="{642209F0-C665-44B6-9D86-AB40FC195024}" srcOrd="0" destOrd="0" presId="urn:microsoft.com/office/officeart/2005/8/layout/process1"/>
    <dgm:cxn modelId="{11B850AA-4442-4074-9BEE-8DA837B9E3A4}" type="presOf" srcId="{C6645B67-5442-4588-A48E-425E059739A5}" destId="{D3788113-F1E8-4436-9545-AA7ECE7F4750}" srcOrd="0" destOrd="0" presId="urn:microsoft.com/office/officeart/2005/8/layout/process1"/>
    <dgm:cxn modelId="{F6F271B1-8C86-4254-95FD-9EE580B85A66}" type="presOf" srcId="{AC5A1438-139C-4E9C-8C41-AA87A8CF5C59}" destId="{A79B14BC-7008-460D-AEE0-D09E051B1465}" srcOrd="0" destOrd="0" presId="urn:microsoft.com/office/officeart/2005/8/layout/process1"/>
    <dgm:cxn modelId="{22286CBF-275A-4E7D-9377-5B50A0504554}" type="presOf" srcId="{04482310-0365-4ADB-B411-86D001618A04}" destId="{D3788113-F1E8-4436-9545-AA7ECE7F4750}" srcOrd="0" destOrd="1" presId="urn:microsoft.com/office/officeart/2005/8/layout/process1"/>
    <dgm:cxn modelId="{F3AAD7C7-4C48-4EB0-9DF7-F2D9E6F83944}" type="presOf" srcId="{15FB0608-CDA2-45F6-A042-6E826C61FA76}" destId="{70037F66-12BD-4C81-A9A9-A5862F1FD060}" srcOrd="1" destOrd="0" presId="urn:microsoft.com/office/officeart/2005/8/layout/process1"/>
    <dgm:cxn modelId="{1A9B0EEA-97C2-4DF0-947E-8FC26765C214}" type="presOf" srcId="{15FB0608-CDA2-45F6-A042-6E826C61FA76}" destId="{63F61703-E02D-410F-955B-DFBE381454FA}" srcOrd="0" destOrd="0" presId="urn:microsoft.com/office/officeart/2005/8/layout/process1"/>
    <dgm:cxn modelId="{479D2053-E997-4222-AF28-57EBA93AC68A}" type="presParOf" srcId="{642209F0-C665-44B6-9D86-AB40FC195024}" destId="{D3788113-F1E8-4436-9545-AA7ECE7F4750}" srcOrd="0" destOrd="0" presId="urn:microsoft.com/office/officeart/2005/8/layout/process1"/>
    <dgm:cxn modelId="{EFEBD9A0-4FD7-4F2A-86A2-FECB884DE0B6}" type="presParOf" srcId="{642209F0-C665-44B6-9D86-AB40FC195024}" destId="{A79B14BC-7008-460D-AEE0-D09E051B1465}" srcOrd="1" destOrd="0" presId="urn:microsoft.com/office/officeart/2005/8/layout/process1"/>
    <dgm:cxn modelId="{E88480B9-790D-4742-8821-BCA649823DEF}" type="presParOf" srcId="{A79B14BC-7008-460D-AEE0-D09E051B1465}" destId="{ED64D045-90EA-4B61-867D-B0CDDA5B77FD}" srcOrd="0" destOrd="0" presId="urn:microsoft.com/office/officeart/2005/8/layout/process1"/>
    <dgm:cxn modelId="{B765F66D-B654-4B77-95FB-193FCD9FE159}" type="presParOf" srcId="{642209F0-C665-44B6-9D86-AB40FC195024}" destId="{C39A6601-0E0E-4095-8F60-6E2890BF2B2C}" srcOrd="2" destOrd="0" presId="urn:microsoft.com/office/officeart/2005/8/layout/process1"/>
    <dgm:cxn modelId="{2D320EF7-DCFF-49BB-9FB0-5A06373B9064}" type="presParOf" srcId="{642209F0-C665-44B6-9D86-AB40FC195024}" destId="{63F61703-E02D-410F-955B-DFBE381454FA}" srcOrd="3" destOrd="0" presId="urn:microsoft.com/office/officeart/2005/8/layout/process1"/>
    <dgm:cxn modelId="{DA8A887D-73DE-4A0D-9363-430CC777B4BA}" type="presParOf" srcId="{63F61703-E02D-410F-955B-DFBE381454FA}" destId="{70037F66-12BD-4C81-A9A9-A5862F1FD060}" srcOrd="0" destOrd="0" presId="urn:microsoft.com/office/officeart/2005/8/layout/process1"/>
    <dgm:cxn modelId="{FE786854-99DD-4B67-A17D-0C0107892F66}" type="presParOf" srcId="{642209F0-C665-44B6-9D86-AB40FC195024}" destId="{FB179DDF-E0E6-41CE-A126-57AA86E224B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99AA71-0CF6-49DF-8490-4C462396C3E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77BBF92-8D16-40E3-B32B-93F544D373A1}">
      <dgm:prSet phldrT="[Text]" custT="1"/>
      <dgm:spPr>
        <a:solidFill>
          <a:srgbClr val="388991"/>
        </a:solidFill>
      </dgm:spPr>
      <dgm:t>
        <a:bodyPr/>
        <a:lstStyle/>
        <a:p>
          <a:pPr algn="ctr"/>
          <a:r>
            <a:rPr lang="cs-CZ" sz="2800" dirty="0"/>
            <a:t>1. ZoR</a:t>
          </a:r>
        </a:p>
      </dgm:t>
    </dgm:pt>
    <dgm:pt modelId="{291C03C4-E658-4DBD-B2C2-59DB0AAF9341}" type="parTrans" cxnId="{89DBF68F-558C-4C0B-874C-0EC7A8DB9AE0}">
      <dgm:prSet/>
      <dgm:spPr/>
      <dgm:t>
        <a:bodyPr/>
        <a:lstStyle/>
        <a:p>
          <a:endParaRPr lang="cs-CZ"/>
        </a:p>
      </dgm:t>
    </dgm:pt>
    <dgm:pt modelId="{82E69A17-FDD4-45CA-9F59-3469A55EFBB8}" type="sibTrans" cxnId="{89DBF68F-558C-4C0B-874C-0EC7A8DB9AE0}">
      <dgm:prSet/>
      <dgm:spPr/>
      <dgm:t>
        <a:bodyPr/>
        <a:lstStyle/>
        <a:p>
          <a:endParaRPr lang="cs-CZ"/>
        </a:p>
      </dgm:t>
    </dgm:pt>
    <dgm:pt modelId="{F3154457-E5F9-4A4B-80DE-C2C379489F9C}">
      <dgm:prSet phldrT="[Text]" custT="1"/>
      <dgm:spPr/>
      <dgm:t>
        <a:bodyPr/>
        <a:lstStyle/>
        <a:p>
          <a:pPr algn="l"/>
          <a:r>
            <a:rPr lang="cs-CZ" sz="1800" dirty="0"/>
            <a:t>Web</a:t>
          </a:r>
        </a:p>
      </dgm:t>
    </dgm:pt>
    <dgm:pt modelId="{F201449F-1B24-4944-87B3-640FD37ED298}" type="parTrans" cxnId="{278FE025-F2F1-484B-86FC-063F4755A3B1}">
      <dgm:prSet/>
      <dgm:spPr/>
      <dgm:t>
        <a:bodyPr/>
        <a:lstStyle/>
        <a:p>
          <a:endParaRPr lang="cs-CZ"/>
        </a:p>
      </dgm:t>
    </dgm:pt>
    <dgm:pt modelId="{B7247504-295D-4675-A1C5-5FFDD6F381D4}" type="sibTrans" cxnId="{278FE025-F2F1-484B-86FC-063F4755A3B1}">
      <dgm:prSet/>
      <dgm:spPr/>
      <dgm:t>
        <a:bodyPr/>
        <a:lstStyle/>
        <a:p>
          <a:endParaRPr lang="cs-CZ"/>
        </a:p>
      </dgm:t>
    </dgm:pt>
    <dgm:pt modelId="{62AD3594-D950-45AB-AE08-A41F4B1EA76B}">
      <dgm:prSet phldrT="[Text]" custT="1"/>
      <dgm:spPr>
        <a:solidFill>
          <a:srgbClr val="388991"/>
        </a:solidFill>
      </dgm:spPr>
      <dgm:t>
        <a:bodyPr/>
        <a:lstStyle/>
        <a:p>
          <a:pPr algn="ctr"/>
          <a:r>
            <a:rPr lang="cs-CZ" sz="2800" dirty="0"/>
            <a:t>Průběžně</a:t>
          </a:r>
        </a:p>
      </dgm:t>
    </dgm:pt>
    <dgm:pt modelId="{1B757A90-3A60-4874-A5FE-3E8110DE308E}" type="parTrans" cxnId="{99FFEE23-C6EA-4B6B-ABD9-240DA0DC9E39}">
      <dgm:prSet/>
      <dgm:spPr/>
      <dgm:t>
        <a:bodyPr/>
        <a:lstStyle/>
        <a:p>
          <a:endParaRPr lang="cs-CZ"/>
        </a:p>
      </dgm:t>
    </dgm:pt>
    <dgm:pt modelId="{CEC9C3B8-B110-4B5F-AB60-768FEAE7B934}" type="sibTrans" cxnId="{99FFEE23-C6EA-4B6B-ABD9-240DA0DC9E39}">
      <dgm:prSet/>
      <dgm:spPr/>
      <dgm:t>
        <a:bodyPr/>
        <a:lstStyle/>
        <a:p>
          <a:endParaRPr lang="cs-CZ"/>
        </a:p>
      </dgm:t>
    </dgm:pt>
    <dgm:pt modelId="{812C2F63-1FEB-4288-ADF3-74E3F94F8EC5}">
      <dgm:prSet phldrT="[Text]" custT="1"/>
      <dgm:spPr/>
      <dgm:t>
        <a:bodyPr/>
        <a:lstStyle/>
        <a:p>
          <a:pPr algn="l"/>
          <a:r>
            <a:rPr lang="pl-PL" sz="1800" dirty="0"/>
            <a:t>Znak EU, odkaz na EU, ESIF a OP VVV</a:t>
          </a:r>
          <a:endParaRPr lang="cs-CZ" sz="1800" dirty="0"/>
        </a:p>
      </dgm:t>
    </dgm:pt>
    <dgm:pt modelId="{FD6A0DCF-16F5-4ECE-9A7C-52984201AC2B}" type="parTrans" cxnId="{A0233636-1512-449E-9387-859D19957838}">
      <dgm:prSet/>
      <dgm:spPr/>
      <dgm:t>
        <a:bodyPr/>
        <a:lstStyle/>
        <a:p>
          <a:endParaRPr lang="cs-CZ"/>
        </a:p>
      </dgm:t>
    </dgm:pt>
    <dgm:pt modelId="{75A3C67D-93A0-4CE7-917A-7136D349E694}" type="sibTrans" cxnId="{A0233636-1512-449E-9387-859D19957838}">
      <dgm:prSet/>
      <dgm:spPr/>
      <dgm:t>
        <a:bodyPr/>
        <a:lstStyle/>
        <a:p>
          <a:endParaRPr lang="cs-CZ"/>
        </a:p>
      </dgm:t>
    </dgm:pt>
    <dgm:pt modelId="{9EE2BA6E-9FA8-411D-9A09-112E19F5D943}">
      <dgm:prSet phldrT="[Text]" custT="1"/>
      <dgm:spPr>
        <a:solidFill>
          <a:srgbClr val="388991"/>
        </a:solidFill>
      </dgm:spPr>
      <dgm:t>
        <a:bodyPr/>
        <a:lstStyle/>
        <a:p>
          <a:pPr algn="ctr"/>
          <a:r>
            <a:rPr lang="cs-CZ" sz="2800" dirty="0"/>
            <a:t>Generátor nástrojů</a:t>
          </a:r>
        </a:p>
      </dgm:t>
    </dgm:pt>
    <dgm:pt modelId="{6FC5546B-0605-4312-8CE2-052079B4966A}" type="parTrans" cxnId="{D5C55198-F65C-407A-821B-D340FAA65EE2}">
      <dgm:prSet/>
      <dgm:spPr/>
      <dgm:t>
        <a:bodyPr/>
        <a:lstStyle/>
        <a:p>
          <a:endParaRPr lang="cs-CZ"/>
        </a:p>
      </dgm:t>
    </dgm:pt>
    <dgm:pt modelId="{CD46AA2D-2788-4194-9BAC-91B617BEAC84}" type="sibTrans" cxnId="{D5C55198-F65C-407A-821B-D340FAA65EE2}">
      <dgm:prSet/>
      <dgm:spPr/>
      <dgm:t>
        <a:bodyPr/>
        <a:lstStyle/>
        <a:p>
          <a:endParaRPr lang="cs-CZ"/>
        </a:p>
      </dgm:t>
    </dgm:pt>
    <dgm:pt modelId="{EB8B168F-0246-4D06-A2CC-004587AC98C0}">
      <dgm:prSet phldrT="[Text]" custT="1"/>
      <dgm:spPr/>
      <dgm:t>
        <a:bodyPr/>
        <a:lstStyle/>
        <a:p>
          <a:pPr algn="l"/>
          <a:r>
            <a:rPr lang="cs-CZ" sz="1800" dirty="0"/>
            <a:t>https://publicita.dotaceeu.cz</a:t>
          </a:r>
        </a:p>
      </dgm:t>
    </dgm:pt>
    <dgm:pt modelId="{B1D43FCA-7BD5-4E65-B5D1-4A8A59D55ECD}" type="parTrans" cxnId="{6613E7A9-74ED-41B9-9CF0-706D8D70DA83}">
      <dgm:prSet/>
      <dgm:spPr/>
      <dgm:t>
        <a:bodyPr/>
        <a:lstStyle/>
        <a:p>
          <a:endParaRPr lang="cs-CZ"/>
        </a:p>
      </dgm:t>
    </dgm:pt>
    <dgm:pt modelId="{BF95C7A6-CFA6-4B8F-9605-9713E45F18EA}" type="sibTrans" cxnId="{6613E7A9-74ED-41B9-9CF0-706D8D70DA83}">
      <dgm:prSet/>
      <dgm:spPr/>
      <dgm:t>
        <a:bodyPr/>
        <a:lstStyle/>
        <a:p>
          <a:endParaRPr lang="cs-CZ"/>
        </a:p>
      </dgm:t>
    </dgm:pt>
    <dgm:pt modelId="{36AD0911-1BD0-4F39-96E0-9A795CDA3985}">
      <dgm:prSet phldrT="[Text]" custT="1"/>
      <dgm:spPr/>
      <dgm:t>
        <a:bodyPr/>
        <a:lstStyle/>
        <a:p>
          <a:pPr algn="l"/>
          <a:r>
            <a:rPr lang="cs-CZ" sz="1800" dirty="0"/>
            <a:t>Plakát A3</a:t>
          </a:r>
        </a:p>
      </dgm:t>
    </dgm:pt>
    <dgm:pt modelId="{EBB5D59C-B7B9-4468-9C45-EEEC72B9A11A}" type="parTrans" cxnId="{921FFA2F-2E00-4A31-A77E-6E889AE36275}">
      <dgm:prSet/>
      <dgm:spPr/>
      <dgm:t>
        <a:bodyPr/>
        <a:lstStyle/>
        <a:p>
          <a:endParaRPr lang="cs-CZ"/>
        </a:p>
      </dgm:t>
    </dgm:pt>
    <dgm:pt modelId="{39A5E42B-7AE6-4F68-92E3-4A35DEF18D0D}" type="sibTrans" cxnId="{921FFA2F-2E00-4A31-A77E-6E889AE36275}">
      <dgm:prSet/>
      <dgm:spPr/>
      <dgm:t>
        <a:bodyPr/>
        <a:lstStyle/>
        <a:p>
          <a:endParaRPr lang="cs-CZ"/>
        </a:p>
      </dgm:t>
    </dgm:pt>
    <dgm:pt modelId="{DFE2E21C-5345-48B7-9CEE-365CF9E14D7C}">
      <dgm:prSet phldrT="[Text]" custT="1"/>
      <dgm:spPr/>
      <dgm:t>
        <a:bodyPr/>
        <a:lstStyle/>
        <a:p>
          <a:pPr algn="l"/>
          <a:r>
            <a:rPr lang="cs-CZ" sz="1800" dirty="0"/>
            <a:t>Veřejnost, CS</a:t>
          </a:r>
        </a:p>
      </dgm:t>
    </dgm:pt>
    <dgm:pt modelId="{FD9233FA-1490-4ED1-9FC0-BDFE7CED9DDA}" type="parTrans" cxnId="{36EAF772-5761-47F7-855E-B03DA0E36DE4}">
      <dgm:prSet/>
      <dgm:spPr/>
      <dgm:t>
        <a:bodyPr/>
        <a:lstStyle/>
        <a:p>
          <a:endParaRPr lang="cs-CZ"/>
        </a:p>
      </dgm:t>
    </dgm:pt>
    <dgm:pt modelId="{DEB39D68-3AB8-472A-B044-F1379FAE23FC}" type="sibTrans" cxnId="{36EAF772-5761-47F7-855E-B03DA0E36DE4}">
      <dgm:prSet/>
      <dgm:spPr/>
      <dgm:t>
        <a:bodyPr/>
        <a:lstStyle/>
        <a:p>
          <a:endParaRPr lang="cs-CZ"/>
        </a:p>
      </dgm:t>
    </dgm:pt>
    <dgm:pt modelId="{2DEC1711-7976-4E23-83EC-A9380998E40D}" type="pres">
      <dgm:prSet presAssocID="{4E99AA71-0CF6-49DF-8490-4C462396C3ED}" presName="diagram" presStyleCnt="0">
        <dgm:presLayoutVars>
          <dgm:dir/>
          <dgm:resizeHandles val="exact"/>
        </dgm:presLayoutVars>
      </dgm:prSet>
      <dgm:spPr/>
    </dgm:pt>
    <dgm:pt modelId="{EF6234BF-A3C0-4435-B743-7DC32AA56038}" type="pres">
      <dgm:prSet presAssocID="{477BBF92-8D16-40E3-B32B-93F544D373A1}" presName="node" presStyleLbl="node1" presStyleIdx="0" presStyleCnt="3">
        <dgm:presLayoutVars>
          <dgm:bulletEnabled val="1"/>
        </dgm:presLayoutVars>
      </dgm:prSet>
      <dgm:spPr/>
    </dgm:pt>
    <dgm:pt modelId="{9F58FDD8-727B-4ED0-8EA6-9B759E2137D6}" type="pres">
      <dgm:prSet presAssocID="{82E69A17-FDD4-45CA-9F59-3469A55EFBB8}" presName="sibTrans" presStyleCnt="0"/>
      <dgm:spPr/>
    </dgm:pt>
    <dgm:pt modelId="{1B17FDB0-8AA4-4B37-9D99-402B009913FB}" type="pres">
      <dgm:prSet presAssocID="{62AD3594-D950-45AB-AE08-A41F4B1EA76B}" presName="node" presStyleLbl="node1" presStyleIdx="1" presStyleCnt="3">
        <dgm:presLayoutVars>
          <dgm:bulletEnabled val="1"/>
        </dgm:presLayoutVars>
      </dgm:prSet>
      <dgm:spPr/>
    </dgm:pt>
    <dgm:pt modelId="{AB051424-E6EB-4DC4-9BE7-529C9019A7CD}" type="pres">
      <dgm:prSet presAssocID="{CEC9C3B8-B110-4B5F-AB60-768FEAE7B934}" presName="sibTrans" presStyleCnt="0"/>
      <dgm:spPr/>
    </dgm:pt>
    <dgm:pt modelId="{DC97DF15-D425-41F4-B623-40B39DA3F9D2}" type="pres">
      <dgm:prSet presAssocID="{9EE2BA6E-9FA8-411D-9A09-112E19F5D943}" presName="node" presStyleLbl="node1" presStyleIdx="2" presStyleCnt="3" custScaleX="114373">
        <dgm:presLayoutVars>
          <dgm:bulletEnabled val="1"/>
        </dgm:presLayoutVars>
      </dgm:prSet>
      <dgm:spPr/>
    </dgm:pt>
  </dgm:ptLst>
  <dgm:cxnLst>
    <dgm:cxn modelId="{20A9C01D-D07D-46A2-ADD8-76208FC27807}" type="presOf" srcId="{36AD0911-1BD0-4F39-96E0-9A795CDA3985}" destId="{EF6234BF-A3C0-4435-B743-7DC32AA56038}" srcOrd="0" destOrd="2" presId="urn:microsoft.com/office/officeart/2005/8/layout/default"/>
    <dgm:cxn modelId="{99FFEE23-C6EA-4B6B-ABD9-240DA0DC9E39}" srcId="{4E99AA71-0CF6-49DF-8490-4C462396C3ED}" destId="{62AD3594-D950-45AB-AE08-A41F4B1EA76B}" srcOrd="1" destOrd="0" parTransId="{1B757A90-3A60-4874-A5FE-3E8110DE308E}" sibTransId="{CEC9C3B8-B110-4B5F-AB60-768FEAE7B934}"/>
    <dgm:cxn modelId="{278FE025-F2F1-484B-86FC-063F4755A3B1}" srcId="{477BBF92-8D16-40E3-B32B-93F544D373A1}" destId="{F3154457-E5F9-4A4B-80DE-C2C379489F9C}" srcOrd="0" destOrd="0" parTransId="{F201449F-1B24-4944-87B3-640FD37ED298}" sibTransId="{B7247504-295D-4675-A1C5-5FFDD6F381D4}"/>
    <dgm:cxn modelId="{921FFA2F-2E00-4A31-A77E-6E889AE36275}" srcId="{477BBF92-8D16-40E3-B32B-93F544D373A1}" destId="{36AD0911-1BD0-4F39-96E0-9A795CDA3985}" srcOrd="1" destOrd="0" parTransId="{EBB5D59C-B7B9-4468-9C45-EEEC72B9A11A}" sibTransId="{39A5E42B-7AE6-4F68-92E3-4A35DEF18D0D}"/>
    <dgm:cxn modelId="{A0233636-1512-449E-9387-859D19957838}" srcId="{62AD3594-D950-45AB-AE08-A41F4B1EA76B}" destId="{812C2F63-1FEB-4288-ADF3-74E3F94F8EC5}" srcOrd="1" destOrd="0" parTransId="{FD6A0DCF-16F5-4ECE-9A7C-52984201AC2B}" sibTransId="{75A3C67D-93A0-4CE7-917A-7136D349E694}"/>
    <dgm:cxn modelId="{EDF2B838-324D-4763-A13A-F7B72C4066F9}" type="presOf" srcId="{F3154457-E5F9-4A4B-80DE-C2C379489F9C}" destId="{EF6234BF-A3C0-4435-B743-7DC32AA56038}" srcOrd="0" destOrd="1" presId="urn:microsoft.com/office/officeart/2005/8/layout/default"/>
    <dgm:cxn modelId="{C996E052-5F11-42A2-A5B1-6ACB1E138F69}" type="presOf" srcId="{DFE2E21C-5345-48B7-9CEE-365CF9E14D7C}" destId="{1B17FDB0-8AA4-4B37-9D99-402B009913FB}" srcOrd="0" destOrd="1" presId="urn:microsoft.com/office/officeart/2005/8/layout/default"/>
    <dgm:cxn modelId="{36EAF772-5761-47F7-855E-B03DA0E36DE4}" srcId="{62AD3594-D950-45AB-AE08-A41F4B1EA76B}" destId="{DFE2E21C-5345-48B7-9CEE-365CF9E14D7C}" srcOrd="0" destOrd="0" parTransId="{FD9233FA-1490-4ED1-9FC0-BDFE7CED9DDA}" sibTransId="{DEB39D68-3AB8-472A-B044-F1379FAE23FC}"/>
    <dgm:cxn modelId="{0AC7608E-B900-431E-8AC2-C6F2157D4460}" type="presOf" srcId="{477BBF92-8D16-40E3-B32B-93F544D373A1}" destId="{EF6234BF-A3C0-4435-B743-7DC32AA56038}" srcOrd="0" destOrd="0" presId="urn:microsoft.com/office/officeart/2005/8/layout/default"/>
    <dgm:cxn modelId="{89DBF68F-558C-4C0B-874C-0EC7A8DB9AE0}" srcId="{4E99AA71-0CF6-49DF-8490-4C462396C3ED}" destId="{477BBF92-8D16-40E3-B32B-93F544D373A1}" srcOrd="0" destOrd="0" parTransId="{291C03C4-E658-4DBD-B2C2-59DB0AAF9341}" sibTransId="{82E69A17-FDD4-45CA-9F59-3469A55EFBB8}"/>
    <dgm:cxn modelId="{D5C55198-F65C-407A-821B-D340FAA65EE2}" srcId="{4E99AA71-0CF6-49DF-8490-4C462396C3ED}" destId="{9EE2BA6E-9FA8-411D-9A09-112E19F5D943}" srcOrd="2" destOrd="0" parTransId="{6FC5546B-0605-4312-8CE2-052079B4966A}" sibTransId="{CD46AA2D-2788-4194-9BAC-91B617BEAC84}"/>
    <dgm:cxn modelId="{6613E7A9-74ED-41B9-9CF0-706D8D70DA83}" srcId="{9EE2BA6E-9FA8-411D-9A09-112E19F5D943}" destId="{EB8B168F-0246-4D06-A2CC-004587AC98C0}" srcOrd="0" destOrd="0" parTransId="{B1D43FCA-7BD5-4E65-B5D1-4A8A59D55ECD}" sibTransId="{BF95C7A6-CFA6-4B8F-9605-9713E45F18EA}"/>
    <dgm:cxn modelId="{E857A1CB-5582-43FD-A0E0-F31B863B1622}" type="presOf" srcId="{EB8B168F-0246-4D06-A2CC-004587AC98C0}" destId="{DC97DF15-D425-41F4-B623-40B39DA3F9D2}" srcOrd="0" destOrd="1" presId="urn:microsoft.com/office/officeart/2005/8/layout/default"/>
    <dgm:cxn modelId="{96F2EFCE-9D3C-47AD-BD0D-9D38D6FE940A}" type="presOf" srcId="{9EE2BA6E-9FA8-411D-9A09-112E19F5D943}" destId="{DC97DF15-D425-41F4-B623-40B39DA3F9D2}" srcOrd="0" destOrd="0" presId="urn:microsoft.com/office/officeart/2005/8/layout/default"/>
    <dgm:cxn modelId="{2B73E9D6-8D10-4A42-99BC-E5303F5DF7DE}" type="presOf" srcId="{812C2F63-1FEB-4288-ADF3-74E3F94F8EC5}" destId="{1B17FDB0-8AA4-4B37-9D99-402B009913FB}" srcOrd="0" destOrd="2" presId="urn:microsoft.com/office/officeart/2005/8/layout/default"/>
    <dgm:cxn modelId="{A8E3B3F7-3493-4DBF-B57D-9A19BC9DF8F1}" type="presOf" srcId="{4E99AA71-0CF6-49DF-8490-4C462396C3ED}" destId="{2DEC1711-7976-4E23-83EC-A9380998E40D}" srcOrd="0" destOrd="0" presId="urn:microsoft.com/office/officeart/2005/8/layout/default"/>
    <dgm:cxn modelId="{31C66EFE-2CA7-4462-8443-B758D0722660}" type="presOf" srcId="{62AD3594-D950-45AB-AE08-A41F4B1EA76B}" destId="{1B17FDB0-8AA4-4B37-9D99-402B009913FB}" srcOrd="0" destOrd="0" presId="urn:microsoft.com/office/officeart/2005/8/layout/default"/>
    <dgm:cxn modelId="{5DC3A8AF-B208-41C6-9D3E-33381721108D}" type="presParOf" srcId="{2DEC1711-7976-4E23-83EC-A9380998E40D}" destId="{EF6234BF-A3C0-4435-B743-7DC32AA56038}" srcOrd="0" destOrd="0" presId="urn:microsoft.com/office/officeart/2005/8/layout/default"/>
    <dgm:cxn modelId="{43DEEB01-CF5C-458E-A843-49CC51020C88}" type="presParOf" srcId="{2DEC1711-7976-4E23-83EC-A9380998E40D}" destId="{9F58FDD8-727B-4ED0-8EA6-9B759E2137D6}" srcOrd="1" destOrd="0" presId="urn:microsoft.com/office/officeart/2005/8/layout/default"/>
    <dgm:cxn modelId="{C861DF18-A7A4-4502-8EFD-B1F4F1443853}" type="presParOf" srcId="{2DEC1711-7976-4E23-83EC-A9380998E40D}" destId="{1B17FDB0-8AA4-4B37-9D99-402B009913FB}" srcOrd="2" destOrd="0" presId="urn:microsoft.com/office/officeart/2005/8/layout/default"/>
    <dgm:cxn modelId="{273A4FAA-C2E7-45F0-81B6-89F6FDF6A30B}" type="presParOf" srcId="{2DEC1711-7976-4E23-83EC-A9380998E40D}" destId="{AB051424-E6EB-4DC4-9BE7-529C9019A7CD}" srcOrd="3" destOrd="0" presId="urn:microsoft.com/office/officeart/2005/8/layout/default"/>
    <dgm:cxn modelId="{3B0B366E-D29B-4053-BAFE-4A5B0D26AD2C}" type="presParOf" srcId="{2DEC1711-7976-4E23-83EC-A9380998E40D}" destId="{DC97DF15-D425-41F4-B623-40B39DA3F9D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1F821-52A0-4DE7-B119-252653205AC1}">
      <dsp:nvSpPr>
        <dsp:cNvPr id="0" name=""/>
        <dsp:cNvSpPr/>
      </dsp:nvSpPr>
      <dsp:spPr>
        <a:xfrm>
          <a:off x="53258" y="699212"/>
          <a:ext cx="1898162" cy="1138897"/>
        </a:xfrm>
        <a:prstGeom prst="roundRect">
          <a:avLst>
            <a:gd name="adj" fmla="val 10000"/>
          </a:avLst>
        </a:prstGeom>
        <a:solidFill>
          <a:srgbClr val="3889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ŽoZ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Změnové řízení IS KP14+</a:t>
          </a:r>
        </a:p>
      </dsp:txBody>
      <dsp:txXfrm>
        <a:off x="86615" y="732569"/>
        <a:ext cx="1831448" cy="1072183"/>
      </dsp:txXfrm>
    </dsp:sp>
    <dsp:sp modelId="{CB069137-7ED3-4F2E-A550-7573B567E171}">
      <dsp:nvSpPr>
        <dsp:cNvPr id="0" name=""/>
        <dsp:cNvSpPr/>
      </dsp:nvSpPr>
      <dsp:spPr>
        <a:xfrm rot="19407">
          <a:off x="2129507" y="1040718"/>
          <a:ext cx="377555" cy="4707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 dirty="0"/>
        </a:p>
      </dsp:txBody>
      <dsp:txXfrm>
        <a:off x="2129508" y="1134547"/>
        <a:ext cx="264289" cy="282446"/>
      </dsp:txXfrm>
    </dsp:sp>
    <dsp:sp modelId="{E211FDAC-4770-47B5-BBAD-1FD2920ABBDC}">
      <dsp:nvSpPr>
        <dsp:cNvPr id="0" name=""/>
        <dsp:cNvSpPr/>
      </dsp:nvSpPr>
      <dsp:spPr>
        <a:xfrm>
          <a:off x="2663778" y="713950"/>
          <a:ext cx="1898162" cy="1138897"/>
        </a:xfrm>
        <a:prstGeom prst="roundRect">
          <a:avLst>
            <a:gd name="adj" fmla="val 10000"/>
          </a:avLst>
        </a:prstGeom>
        <a:solidFill>
          <a:srgbClr val="428D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ŘO bere na vědomí</a:t>
          </a:r>
        </a:p>
      </dsp:txBody>
      <dsp:txXfrm>
        <a:off x="2697135" y="747307"/>
        <a:ext cx="1831448" cy="1072183"/>
      </dsp:txXfrm>
    </dsp:sp>
    <dsp:sp modelId="{BC2AB768-73B9-4784-9FEB-7855E8F62796}">
      <dsp:nvSpPr>
        <dsp:cNvPr id="0" name=""/>
        <dsp:cNvSpPr/>
      </dsp:nvSpPr>
      <dsp:spPr>
        <a:xfrm>
          <a:off x="4751757" y="1048026"/>
          <a:ext cx="402410" cy="4707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 dirty="0"/>
        </a:p>
      </dsp:txBody>
      <dsp:txXfrm>
        <a:off x="4751757" y="1142175"/>
        <a:ext cx="281687" cy="282446"/>
      </dsp:txXfrm>
    </dsp:sp>
    <dsp:sp modelId="{01DBA4EF-F0B7-4A40-AE5C-E06BEF8E1319}">
      <dsp:nvSpPr>
        <dsp:cNvPr id="0" name=""/>
        <dsp:cNvSpPr/>
      </dsp:nvSpPr>
      <dsp:spPr>
        <a:xfrm>
          <a:off x="5321205" y="713950"/>
          <a:ext cx="1898162" cy="1138897"/>
        </a:xfrm>
        <a:prstGeom prst="roundRect">
          <a:avLst>
            <a:gd name="adj" fmla="val 10000"/>
          </a:avLst>
        </a:prstGeom>
        <a:solidFill>
          <a:srgbClr val="3889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Potvrzení v IS KP14+</a:t>
          </a:r>
        </a:p>
      </dsp:txBody>
      <dsp:txXfrm>
        <a:off x="5354562" y="747307"/>
        <a:ext cx="1831448" cy="10721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88113-F1E8-4436-9545-AA7ECE7F4750}">
      <dsp:nvSpPr>
        <dsp:cNvPr id="0" name=""/>
        <dsp:cNvSpPr/>
      </dsp:nvSpPr>
      <dsp:spPr>
        <a:xfrm>
          <a:off x="6727" y="276621"/>
          <a:ext cx="2010920" cy="1376223"/>
        </a:xfrm>
        <a:prstGeom prst="roundRect">
          <a:avLst>
            <a:gd name="adj" fmla="val 10000"/>
          </a:avLst>
        </a:prstGeom>
        <a:solidFill>
          <a:srgbClr val="428D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ŽoZ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Změnové řízení IS KP14+</a:t>
          </a:r>
        </a:p>
      </dsp:txBody>
      <dsp:txXfrm>
        <a:off x="47035" y="316929"/>
        <a:ext cx="1930304" cy="1295607"/>
      </dsp:txXfrm>
    </dsp:sp>
    <dsp:sp modelId="{A79B14BC-7008-460D-AEE0-D09E051B1465}">
      <dsp:nvSpPr>
        <dsp:cNvPr id="0" name=""/>
        <dsp:cNvSpPr/>
      </dsp:nvSpPr>
      <dsp:spPr>
        <a:xfrm>
          <a:off x="2218740" y="715379"/>
          <a:ext cx="426315" cy="4987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 dirty="0"/>
        </a:p>
      </dsp:txBody>
      <dsp:txXfrm>
        <a:off x="2218740" y="815121"/>
        <a:ext cx="298421" cy="299224"/>
      </dsp:txXfrm>
    </dsp:sp>
    <dsp:sp modelId="{C39A6601-0E0E-4095-8F60-6E2890BF2B2C}">
      <dsp:nvSpPr>
        <dsp:cNvPr id="0" name=""/>
        <dsp:cNvSpPr/>
      </dsp:nvSpPr>
      <dsp:spPr>
        <a:xfrm>
          <a:off x="2822016" y="276621"/>
          <a:ext cx="2010920" cy="1376223"/>
        </a:xfrm>
        <a:prstGeom prst="roundRect">
          <a:avLst>
            <a:gd name="adj" fmla="val 10000"/>
          </a:avLst>
        </a:prstGeom>
        <a:solidFill>
          <a:srgbClr val="428D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Posouzení změny</a:t>
          </a:r>
        </a:p>
      </dsp:txBody>
      <dsp:txXfrm>
        <a:off x="2862324" y="316929"/>
        <a:ext cx="1930304" cy="1295607"/>
      </dsp:txXfrm>
    </dsp:sp>
    <dsp:sp modelId="{63F61703-E02D-410F-955B-DFBE381454FA}">
      <dsp:nvSpPr>
        <dsp:cNvPr id="0" name=""/>
        <dsp:cNvSpPr/>
      </dsp:nvSpPr>
      <dsp:spPr>
        <a:xfrm>
          <a:off x="5034029" y="715379"/>
          <a:ext cx="426315" cy="4987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 dirty="0"/>
        </a:p>
      </dsp:txBody>
      <dsp:txXfrm>
        <a:off x="5034029" y="815121"/>
        <a:ext cx="298421" cy="299224"/>
      </dsp:txXfrm>
    </dsp:sp>
    <dsp:sp modelId="{FB179DDF-E0E6-41CE-A126-57AA86E224B9}">
      <dsp:nvSpPr>
        <dsp:cNvPr id="0" name=""/>
        <dsp:cNvSpPr/>
      </dsp:nvSpPr>
      <dsp:spPr>
        <a:xfrm>
          <a:off x="5637305" y="276621"/>
          <a:ext cx="2010920" cy="1376223"/>
        </a:xfrm>
        <a:prstGeom prst="roundRect">
          <a:avLst>
            <a:gd name="adj" fmla="val 10000"/>
          </a:avLst>
        </a:prstGeom>
        <a:solidFill>
          <a:srgbClr val="428D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Schválení/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Zamítnutí v IS KP14+</a:t>
          </a:r>
        </a:p>
      </dsp:txBody>
      <dsp:txXfrm>
        <a:off x="5677613" y="316929"/>
        <a:ext cx="1930304" cy="12956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234BF-A3C0-4435-B743-7DC32AA56038}">
      <dsp:nvSpPr>
        <dsp:cNvPr id="0" name=""/>
        <dsp:cNvSpPr/>
      </dsp:nvSpPr>
      <dsp:spPr>
        <a:xfrm>
          <a:off x="1149434" y="127"/>
          <a:ext cx="2728533" cy="1637120"/>
        </a:xfrm>
        <a:prstGeom prst="rect">
          <a:avLst/>
        </a:prstGeom>
        <a:solidFill>
          <a:srgbClr val="3889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1. ZoR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Web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Plakát A3</a:t>
          </a:r>
        </a:p>
      </dsp:txBody>
      <dsp:txXfrm>
        <a:off x="1149434" y="127"/>
        <a:ext cx="2728533" cy="1637120"/>
      </dsp:txXfrm>
    </dsp:sp>
    <dsp:sp modelId="{1B17FDB0-8AA4-4B37-9D99-402B009913FB}">
      <dsp:nvSpPr>
        <dsp:cNvPr id="0" name=""/>
        <dsp:cNvSpPr/>
      </dsp:nvSpPr>
      <dsp:spPr>
        <a:xfrm>
          <a:off x="4150821" y="127"/>
          <a:ext cx="2728533" cy="1637120"/>
        </a:xfrm>
        <a:prstGeom prst="rect">
          <a:avLst/>
        </a:prstGeom>
        <a:solidFill>
          <a:srgbClr val="3889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Průběžně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Veřejnost, CS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/>
            <a:t>Znak EU, odkaz na EU, ESIF a OP VVV</a:t>
          </a:r>
          <a:endParaRPr lang="cs-CZ" sz="1800" kern="1200" dirty="0"/>
        </a:p>
      </dsp:txBody>
      <dsp:txXfrm>
        <a:off x="4150821" y="127"/>
        <a:ext cx="2728533" cy="1637120"/>
      </dsp:txXfrm>
    </dsp:sp>
    <dsp:sp modelId="{DC97DF15-D425-41F4-B623-40B39DA3F9D2}">
      <dsp:nvSpPr>
        <dsp:cNvPr id="0" name=""/>
        <dsp:cNvSpPr/>
      </dsp:nvSpPr>
      <dsp:spPr>
        <a:xfrm>
          <a:off x="2454041" y="1910100"/>
          <a:ext cx="3120705" cy="1637120"/>
        </a:xfrm>
        <a:prstGeom prst="rect">
          <a:avLst/>
        </a:prstGeom>
        <a:solidFill>
          <a:srgbClr val="3889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Generátor nástrojů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https://publicita.dotaceeu.cz</a:t>
          </a:r>
        </a:p>
      </dsp:txBody>
      <dsp:txXfrm>
        <a:off x="2454041" y="1910100"/>
        <a:ext cx="3120705" cy="1637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8703C-0673-4461-84BE-E01A9C753606}" type="datetimeFigureOut">
              <a:rPr lang="cs-CZ" smtClean="0"/>
              <a:t>09.07.2020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19311-53DA-4ABA-9E39-E0A6BBEDE4D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7247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DC3D1D-177B-4B6B-9FAA-0600B8A96816}" type="datetimeFigureOut">
              <a:rPr lang="cs-CZ"/>
              <a:pPr>
                <a:defRPr/>
              </a:pPr>
              <a:t>09.07.2020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913F1C-2C60-4CB4-BB06-17989953134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169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13F1C-2C60-4CB4-BB06-179899531341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4194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13F1C-2C60-4CB4-BB06-179899531341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3671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13F1C-2C60-4CB4-BB06-179899531341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0827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4C36B-9621-4C57-9ADF-53DC1C994837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9227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4C36B-9621-4C57-9ADF-53DC1C994837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4099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13F1C-2C60-4CB4-BB06-179899531341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5228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13F1C-2C60-4CB4-BB06-179899531341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7327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13F1C-2C60-4CB4-BB06-179899531341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3067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13F1C-2C60-4CB4-BB06-179899531341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4574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13F1C-2C60-4CB4-BB06-179899531341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7247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13F1C-2C60-4CB4-BB06-179899531341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8400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13F1C-2C60-4CB4-BB06-179899531341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3426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13F1C-2C60-4CB4-BB06-179899531341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2131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13F1C-2C60-4CB4-BB06-179899531341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0302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38329-C0EB-47C2-9C22-40187597E1DA}" type="datetimeFigureOut">
              <a:rPr lang="cs-CZ"/>
              <a:pPr>
                <a:defRPr/>
              </a:pPr>
              <a:t>09.07.2020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26EF6-5E27-4704-83D6-B61C611BB6A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1255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B5862-9A10-4CFF-AF04-7E1367350B32}" type="datetimeFigureOut">
              <a:rPr lang="cs-CZ"/>
              <a:pPr>
                <a:defRPr/>
              </a:pPr>
              <a:t>09.07.2020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ADF90-1B12-4D5E-ADB3-2E138FF643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178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2061A-A6DE-41CB-9ED5-505A8555A5BD}" type="datetimeFigureOut">
              <a:rPr lang="cs-CZ"/>
              <a:pPr>
                <a:defRPr/>
              </a:pPr>
              <a:t>09.07.2020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1DA9F-C631-470E-95D0-0C6771D1164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5347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20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29300"/>
            <a:ext cx="46132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95911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9C0D4-8E8A-4153-A715-BE2D5F8CF9E7}" type="datetimeFigureOut">
              <a:rPr lang="cs-CZ"/>
              <a:pPr>
                <a:defRPr/>
              </a:pPr>
              <a:t>09.07.2020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9A38E-65F9-4D64-BEF9-8891062B918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8560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EB2C-1317-4034-9B46-9BCADA4C76B0}" type="datetimeFigureOut">
              <a:rPr lang="cs-CZ"/>
              <a:pPr>
                <a:defRPr/>
              </a:pPr>
              <a:t>09.07.2020</a:t>
            </a:fld>
            <a:endParaRPr lang="cs-CZ" dirty="0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B8F56-E775-4638-BE2A-11250B433A5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714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618B2-A61A-49F0-89C7-B8A36F67C69C}" type="datetimeFigureOut">
              <a:rPr lang="cs-CZ"/>
              <a:pPr>
                <a:defRPr/>
              </a:pPr>
              <a:t>09.07.2020</a:t>
            </a:fld>
            <a:endParaRPr lang="cs-CZ" dirty="0"/>
          </a:p>
        </p:txBody>
      </p:sp>
      <p:sp>
        <p:nvSpPr>
          <p:cNvPr id="9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E931C-20D3-4300-81EA-60FEEFDB22F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094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D136C-EB6F-4727-BE3D-EEBA54B3A187}" type="datetimeFigureOut">
              <a:rPr lang="cs-CZ"/>
              <a:pPr>
                <a:defRPr/>
              </a:pPr>
              <a:t>09.07.2020</a:t>
            </a:fld>
            <a:endParaRPr 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11FD8-B544-4CAE-B984-3E42700D6D3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892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5489F-A7A0-4D3A-A3FF-E734511017E7}" type="datetimeFigureOut">
              <a:rPr lang="cs-CZ"/>
              <a:pPr>
                <a:defRPr/>
              </a:pPr>
              <a:t>09.07.2020</a:t>
            </a:fld>
            <a:endParaRPr lang="cs-CZ" dirty="0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596B0-38D7-4E24-B333-C27378FC12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840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46652-0B5C-440E-AB93-828C4CFDF0E8}" type="datetimeFigureOut">
              <a:rPr lang="cs-CZ"/>
              <a:pPr>
                <a:defRPr/>
              </a:pPr>
              <a:t>09.07.2020</a:t>
            </a:fld>
            <a:endParaRPr lang="cs-CZ" dirty="0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B6740-A805-48CE-9C11-531CECCA5B5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1887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25BE-AD23-4EA0-9CE2-8C0CA8853E8D}" type="datetimeFigureOut">
              <a:rPr lang="cs-CZ"/>
              <a:pPr>
                <a:defRPr/>
              </a:pPr>
              <a:t>09.07.2020</a:t>
            </a:fld>
            <a:endParaRPr lang="cs-CZ" dirty="0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963ED-A193-4912-A1D4-93F6D262F90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823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28650" y="792163"/>
            <a:ext cx="78867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Předepsané písmo Arial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70D653-7851-4C74-9FEC-39414D744391}" type="datetimeFigureOut">
              <a:rPr lang="cs-CZ"/>
              <a:pPr>
                <a:defRPr/>
              </a:pPr>
              <a:t>09.07.2020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A51AF6-06B5-4BB5-84AF-CA0B03AC28B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pic>
        <p:nvPicPr>
          <p:cNvPr id="1031" name="Obrázek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Obrázek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07" r:id="rId11"/>
    <p:sldLayoutId id="2147483719" r:id="rId12"/>
  </p:sldLayoutIdLst>
  <p:txStyles>
    <p:titleStyle>
      <a:lvl1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  <a:lvl2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2pPr>
      <a:lvl3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3pPr>
      <a:lvl4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4pPr>
      <a:lvl5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10287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14859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9431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24003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pvvv.msmt.cz/clanek/pravidla-pro-publicit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korupce@msmt.cz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mt.cz/ministerstvo/boj-proti-korupci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vvv.msmt.c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41QfUt_9C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3" y="0"/>
            <a:ext cx="9144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ovéPole 2"/>
          <p:cNvSpPr txBox="1">
            <a:spLocks noChangeArrowheads="1"/>
          </p:cNvSpPr>
          <p:nvPr/>
        </p:nvSpPr>
        <p:spPr bwMode="auto">
          <a:xfrm>
            <a:off x="781050" y="1730036"/>
            <a:ext cx="75819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rgbClr val="428D96"/>
                </a:solidFill>
                <a:latin typeface="Calibri" panose="020F0502020204030204" pitchFamily="34" charset="0"/>
              </a:rPr>
              <a:t>Administrace výzvy 02_19_076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rgbClr val="428D96"/>
                </a:solidFill>
                <a:latin typeface="Calibri" panose="020F0502020204030204" pitchFamily="34" charset="0"/>
              </a:rPr>
              <a:t>Inovace v pedagogice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rgbClr val="428D96"/>
                </a:solidFill>
                <a:latin typeface="Calibri" panose="020F0502020204030204" pitchFamily="34" charset="0"/>
              </a:rPr>
              <a:t>VĚCNÁ ČÁST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b="1" dirty="0">
                <a:solidFill>
                  <a:srgbClr val="428D96"/>
                </a:solidFill>
                <a:latin typeface="Calibri" panose="020F0502020204030204" pitchFamily="34" charset="0"/>
              </a:rPr>
              <a:t>30. 6. 2020 a 1. 7. 2020</a:t>
            </a:r>
          </a:p>
        </p:txBody>
      </p:sp>
      <p:pic>
        <p:nvPicPr>
          <p:cNvPr id="17412" name="Zástupný symbol pro obsa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5832475"/>
            <a:ext cx="46291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altLang="cs-CZ" dirty="0"/>
              <a:t>3. Změny projektu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342900" lvl="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Žadatel/příjemce informuje poskytovatele dotace o změnách    od podání žádosti o podporu až po ukončení fyz. realizace projektu.</a:t>
            </a:r>
          </a:p>
          <a:p>
            <a:pPr marL="342900" lvl="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Každá změna musí respektovat stanovené podmínky pro realizaci projektu dané výzvou, navazující dokumentací k výzvě, projektovou žádostí a PA o poskytnutí podpory.</a:t>
            </a:r>
          </a:p>
          <a:p>
            <a:pPr marL="342900" lvl="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Typy změn (kap. 7.2 PpŽP - obecná část + specifická část):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457200" lvl="0" indent="-457200" algn="just" fontAlgn="auto">
              <a:spcAft>
                <a:spcPts val="0"/>
              </a:spcAft>
              <a:buFont typeface="+mj-lt"/>
              <a:buAutoNum type="arabicPeriod"/>
            </a:pPr>
            <a:r>
              <a:rPr lang="cs-CZ" sz="2400" u="sng" dirty="0">
                <a:latin typeface="+mn-lt"/>
              </a:rPr>
              <a:t>Nepodstatné změny </a:t>
            </a:r>
          </a:p>
          <a:p>
            <a:pPr marL="457200" lvl="0" indent="-457200" algn="just" fontAlgn="auto">
              <a:spcAft>
                <a:spcPts val="0"/>
              </a:spcAft>
              <a:buFont typeface="+mj-lt"/>
              <a:buAutoNum type="arabicPeriod"/>
            </a:pPr>
            <a:r>
              <a:rPr lang="cs-CZ" sz="2400" u="sng" dirty="0">
                <a:latin typeface="+mn-lt"/>
              </a:rPr>
              <a:t>Podstatné změny – významné X zakládající změnu PA</a:t>
            </a:r>
          </a:p>
          <a:p>
            <a:pPr marL="342900" lvl="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Typ závažnosti určuje ŘO, příjemce jej nevyplňuje v systému,</a:t>
            </a:r>
          </a:p>
          <a:p>
            <a:pPr marL="342900" lvl="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 případě pochybnosti, o jaký typ změny se jedná, se má za to, že jde o změnu podstatnou.</a:t>
            </a:r>
          </a:p>
        </p:txBody>
      </p:sp>
    </p:spTree>
    <p:extLst>
      <p:ext uri="{BB962C8B-B14F-4D97-AF65-F5344CB8AC3E}">
        <p14:creationId xmlns:p14="http://schemas.microsoft.com/office/powerpoint/2010/main" val="1355998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FA0C6A-0132-4BB6-82E5-C6ACD5F64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Obecná pravidla pro provádění změn: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F37A0C8-6A89-4DD5-A83C-B976EBB6C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dirty="0">
                <a:latin typeface="+mn-lt"/>
              </a:rPr>
              <a:t>Prováděné změny nesmí vést ke změně účelu dotace.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dirty="0">
                <a:latin typeface="+mn-lt"/>
              </a:rPr>
              <a:t>Změny mohou být prováděny jen s ohledem na pravidla definovaná    ve výzvě/navazující dokumentaci k výzvě a české legislativě.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dirty="0">
                <a:latin typeface="+mn-lt"/>
              </a:rPr>
              <a:t>U změn musí být respektovány zásadní podmínky stanovené v právním aktu o poskytnutí/převodu podpory.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dirty="0">
                <a:latin typeface="+mn-lt"/>
              </a:rPr>
              <a:t>Kapitolou rozpočtu se rozumí souhrnná část rozpočtu (např. osobní výdaje), položkou rozpočtu se rozumí její část (např. projektový manažer).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dirty="0">
                <a:latin typeface="+mn-lt"/>
              </a:rPr>
              <a:t>Nelze provádět přesuny prostředků mezi přímými náklady                        a nepřímými/paušálními náklady.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dirty="0">
                <a:latin typeface="+mn-lt"/>
              </a:rPr>
              <a:t>Nelze navýšit celkové způsobilé výdaje projektu. </a:t>
            </a:r>
          </a:p>
        </p:txBody>
      </p:sp>
    </p:spTree>
    <p:extLst>
      <p:ext uri="{BB962C8B-B14F-4D97-AF65-F5344CB8AC3E}">
        <p14:creationId xmlns:p14="http://schemas.microsoft.com/office/powerpoint/2010/main" val="2409322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69A910-5EE3-48EA-92BE-3975A9C41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Obecná pravidla pro provádění změn – pokračování: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7A838F-E838-446A-BC0F-406D0E902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sz="2200" dirty="0">
                <a:latin typeface="+mn-lt"/>
              </a:rPr>
              <a:t>Nelze navyšovat výdaje v kapitole přímých osobních výdajů, ze které se pomocí paušální sazby stanoví částka nepřímých/paušálních nákladů.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sz="2200" dirty="0">
                <a:latin typeface="+mn-lt"/>
              </a:rPr>
              <a:t>Konkrétní položky, které byly v rozpočtu kráceny/zrušeny na základě hodnocení hodnoticí komise, již příjemce nemůže při realizaci projektu navýšit/obnovit formou nepodstatné/podstatné změny (netýká se položek sociálního a zdravotního pojištění, zákonného pojištění zaměstnanců a FKSP, které byly kráceny v souvislosti s krácením jiné mzdové položky).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sz="2200" dirty="0">
                <a:latin typeface="+mn-lt"/>
              </a:rPr>
              <a:t>Nelze provádět změny závazku, který navrhla a schválila hodnoticí komise na základě hodnocení projektu.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sz="2200" dirty="0">
                <a:latin typeface="+mn-lt"/>
              </a:rPr>
              <a:t>Nelze provádět změny,             u kterých dojde ke změně místa dopadu   z území méně rozvinutého regionu na území více rozvinutého regionu   a naopak. </a:t>
            </a:r>
          </a:p>
        </p:txBody>
      </p:sp>
    </p:spTree>
    <p:extLst>
      <p:ext uri="{BB962C8B-B14F-4D97-AF65-F5344CB8AC3E}">
        <p14:creationId xmlns:p14="http://schemas.microsoft.com/office/powerpoint/2010/main" val="2923668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7EDFD7-B0B2-49F5-94B9-35E26C57C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Obecná pravidla pro provádění změn – pokračování: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742119-7D2F-47EC-BB34-8F05A547F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dirty="0">
                <a:latin typeface="+mn-lt"/>
              </a:rPr>
              <a:t>Nelze akceptovat smluvní převod práv a povinností vyplývající                 z právního aktu o poskytnutí/převodu podpory (vyjma přechodu práv    a povinností dle §14a-§14d rozpočtových pravidel). Pokud příjemce není schopen naplnit účel dotace včetně stanovených podmínek, je povinen v řízení o odnětí dotace podle § 15 rozpočtových pravidel poskytnuté prostředky vrátit, pokud již předtím neporušil rozpočtovou kázeň. 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dirty="0">
                <a:latin typeface="+mn-lt"/>
              </a:rPr>
              <a:t>Při změně v osobě žadatele/příjemce musí nástupnický subjekt vstoupit do všech práv a závazků původního subjektu, které se týkaly poskytnuté dotace. Změna může být schválena až poté, kdy je doloženo, že nástupnický subjekt splňuje veškeré podmínky a vstupuje do všech práv a závazků původního subjektu.</a:t>
            </a:r>
          </a:p>
        </p:txBody>
      </p:sp>
    </p:spTree>
    <p:extLst>
      <p:ext uri="{BB962C8B-B14F-4D97-AF65-F5344CB8AC3E}">
        <p14:creationId xmlns:p14="http://schemas.microsoft.com/office/powerpoint/2010/main" val="1635983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E09536-D897-4DD9-AEE2-35E897F09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Doporučení: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F5D4F7-45D2-4B27-BD63-AECF5C1D2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75148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dirty="0">
                <a:latin typeface="+mn-lt"/>
              </a:rPr>
              <a:t>ŘO doporučuje příjemcům, aby charakter i obsah změn, které nejsou explicitně uvedeny v kapitole 7.2, konzultovali s ŘO v dostatečném časovém předstihu. O určení, zda se jedná o změnu nepodstatnou nebo podstatnou, případně zda se jedná o informaci  k projektu, rozhoduje ŘO.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dirty="0">
                <a:latin typeface="+mn-lt"/>
              </a:rPr>
              <a:t>V případě pochybností, o jaký typ změny se jedná, se má za to, že jde          o změnu podstatnou. Potvrzení či schválení žádosti o změnu ze strany ŘO automaticky nezakládá způsobilost výdaje realizovaného na základě provedené změny. Způsobilost bude posouzena ŘO až na základě předložení relevantních dokumentů v rámci příslušné ZoR/ZZoR/ŽoP projektu. 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sz="2100" dirty="0">
                <a:latin typeface="+mn-lt"/>
              </a:rPr>
              <a:t>V případě, že změny spadají do monitorovacího období dané ZoR/ŽoP projektu, ŘO doporučuje příjemci oznámit tyto změny v dostatečném časovém předstihu, a to tak, aby byly potvrzeny ŘO ještě před založením ZoR/ŽoP projektu v IS KP14+. V opačném případě se příjemce vystavuje riziku, že změna nebude uvedena v ZoR/ŽoP projektu a výdaje, které jsou    s touto změnou spojeny, nebude možné předložit v rámci aktuálně předkládané ZoR/ŽoP projektu. </a:t>
            </a:r>
          </a:p>
        </p:txBody>
      </p:sp>
    </p:spTree>
    <p:extLst>
      <p:ext uri="{BB962C8B-B14F-4D97-AF65-F5344CB8AC3E}">
        <p14:creationId xmlns:p14="http://schemas.microsoft.com/office/powerpoint/2010/main" val="1316843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3. Nepodstatné změny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0" indent="-2286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Nevyžadují předchozí souhlas ŘO.</a:t>
            </a:r>
          </a:p>
          <a:p>
            <a:pPr marL="228600" lvl="0" indent="-2286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kap. 7.2.1 Pravidel pro žadatele a příjemce – obecná část</a:t>
            </a:r>
          </a:p>
          <a:p>
            <a:pPr marL="228600" lvl="0" indent="-2286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kap. 7.2.1 Pravidel pro žadatele a příjemce – specifická část</a:t>
            </a:r>
          </a:p>
          <a:p>
            <a:pPr marL="228600" lvl="0" indent="-2286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Pravidla definují změny věcného a finančního charakteru</a:t>
            </a:r>
          </a:p>
          <a:p>
            <a:pPr marL="228600" lvl="0" indent="-2286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Lze provádět se zpětnou účinností</a:t>
            </a:r>
          </a:p>
          <a:p>
            <a:pPr marL="228600" lvl="0" indent="-2286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dirty="0">
              <a:latin typeface="+mn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44801799"/>
              </p:ext>
            </p:extLst>
          </p:nvPr>
        </p:nvGraphicFramePr>
        <p:xfrm>
          <a:off x="1171661" y="3397439"/>
          <a:ext cx="7225719" cy="2566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899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3. Podstatné změny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84464"/>
            <a:ext cx="7886700" cy="4003675"/>
          </a:xfrm>
        </p:spPr>
        <p:txBody>
          <a:bodyPr>
            <a:normAutofit/>
          </a:bodyPr>
          <a:lstStyle/>
          <a:p>
            <a:pPr marL="342900" lvl="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Jedná se o změny, které zásadním způsobem mění parametry a obsah projektu.</a:t>
            </a:r>
          </a:p>
          <a:p>
            <a:pPr marL="342900" lvl="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Vyžadují předchozí souhlas ŘO.</a:t>
            </a:r>
          </a:p>
          <a:p>
            <a:pPr marL="342900" lvl="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kap. 7.2.2 Pravidel pro žadatele a příjemce – obecná část</a:t>
            </a:r>
          </a:p>
          <a:p>
            <a:pPr marL="342900" lvl="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kap. 7.2.1 Pravidel pro žadatele a příjemce – specifická část</a:t>
            </a:r>
          </a:p>
          <a:p>
            <a:pPr marL="342900" lvl="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u="sng" dirty="0">
                <a:latin typeface="+mn-lt"/>
              </a:rPr>
              <a:t>Nelze provádět se zpětnou účinností!</a:t>
            </a:r>
          </a:p>
          <a:p>
            <a:pPr lvl="0" algn="just" fontAlgn="auto">
              <a:spcAft>
                <a:spcPts val="0"/>
              </a:spcAft>
            </a:pPr>
            <a:endParaRPr lang="cs-CZ" sz="2400" dirty="0">
              <a:latin typeface="+mn-lt"/>
            </a:endParaRPr>
          </a:p>
          <a:p>
            <a:pPr marL="342900" lvl="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marL="342900" lvl="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algn="just"/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64414358"/>
              </p:ext>
            </p:extLst>
          </p:nvPr>
        </p:nvGraphicFramePr>
        <p:xfrm>
          <a:off x="742426" y="4043494"/>
          <a:ext cx="7654954" cy="1929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2082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altLang="cs-CZ" dirty="0"/>
              <a:t>4. Publicita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648747" y="1674899"/>
            <a:ext cx="7886700" cy="4003675"/>
          </a:xfrm>
        </p:spPr>
        <p:txBody>
          <a:bodyPr rtlCol="0">
            <a:noAutofit/>
          </a:bodyPr>
          <a:lstStyle/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latin typeface="+mn-lt"/>
              </a:rPr>
              <a:t>Povinnost informovat veřejnost o podpoře z ESIF</a:t>
            </a:r>
          </a:p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latin typeface="+mn-lt"/>
              </a:rPr>
              <a:t>Kap. 17 Pravidel pro žadatele a příjemce – obecná část</a:t>
            </a:r>
          </a:p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latin typeface="+mn-lt"/>
                <a:hlinkClick r:id="rId3"/>
              </a:rPr>
              <a:t>https://opvvv.msmt.cz/clanek/pravidla-pro-publicitu</a:t>
            </a:r>
            <a:endParaRPr lang="cs-CZ" sz="2800" dirty="0">
              <a:latin typeface="+mn-lt"/>
            </a:endParaRPr>
          </a:p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latin typeface="+mn-lt"/>
              </a:rPr>
              <a:t>Manuál Jednotného vizuálního stylu ESI fondů         v programovém období 2014-2020</a:t>
            </a:r>
          </a:p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latin typeface="+mn-lt"/>
              </a:rPr>
              <a:t>Manuál vizuální identity MŠMT</a:t>
            </a:r>
          </a:p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b="1" dirty="0">
                <a:latin typeface="+mn-lt"/>
              </a:rPr>
              <a:t>Sankce</a:t>
            </a:r>
            <a:endParaRPr lang="cs-CZ" sz="2800" dirty="0">
              <a:latin typeface="+mn-lt"/>
            </a:endParaRPr>
          </a:p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6892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4. Publicita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4692164"/>
              </p:ext>
            </p:extLst>
          </p:nvPr>
        </p:nvGraphicFramePr>
        <p:xfrm>
          <a:off x="557605" y="1937857"/>
          <a:ext cx="8028789" cy="3547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5556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Uchovávání dokumentů</a:t>
            </a:r>
            <a:endParaRPr alt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2900" lvl="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Příjemce je povinen uchovávat dokumenty, doklady spojené s realizací projektu do 31. 12. 2033, pokud legislativa nestanovuje pro některé typy dokumentů dobu delší (je vhodné implementovat do vnitřních směrnic příjemce a také partnerů, bývá předmětem kontrol             na místě či auditů).</a:t>
            </a:r>
          </a:p>
        </p:txBody>
      </p:sp>
    </p:spTree>
    <p:extLst>
      <p:ext uri="{BB962C8B-B14F-4D97-AF65-F5344CB8AC3E}">
        <p14:creationId xmlns:p14="http://schemas.microsoft.com/office/powerpoint/2010/main" val="2734653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/>
              <a:t>Věcná část administrace projektů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cs-CZ" sz="2400" dirty="0">
                <a:latin typeface="+mn-lt"/>
              </a:rPr>
              <a:t>Obsah: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400" dirty="0">
                <a:latin typeface="+mn-lt"/>
              </a:rPr>
              <a:t>Stručný přehled základní dokumentace pro žadatele </a:t>
            </a:r>
            <a:br>
              <a:rPr lang="cs-CZ" sz="2400" dirty="0">
                <a:latin typeface="+mn-lt"/>
              </a:rPr>
            </a:br>
            <a:r>
              <a:rPr lang="cs-CZ" sz="2400" dirty="0">
                <a:latin typeface="+mn-lt"/>
              </a:rPr>
              <a:t>a příjemce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400" dirty="0">
                <a:latin typeface="+mn-lt"/>
              </a:rPr>
              <a:t>Monitorování projektu – Zpráva o realizaci (ZoR)</a:t>
            </a:r>
          </a:p>
          <a:p>
            <a:pPr marL="457200" indent="-457200" algn="just" fontAlgn="auto">
              <a:spcAft>
                <a:spcPts val="0"/>
              </a:spcAft>
              <a:buAutoNum type="arabicPeriod" startAt="3"/>
              <a:defRPr/>
            </a:pPr>
            <a:r>
              <a:rPr lang="cs-CZ" sz="2400" dirty="0">
                <a:latin typeface="+mn-lt"/>
              </a:rPr>
              <a:t>Změny projektu – podstatné/nepodstatné</a:t>
            </a:r>
          </a:p>
          <a:p>
            <a:pPr marL="457200" indent="-457200" algn="just" fontAlgn="auto">
              <a:spcAft>
                <a:spcPts val="0"/>
              </a:spcAft>
              <a:buAutoNum type="arabicPeriod" startAt="3"/>
              <a:defRPr/>
            </a:pPr>
            <a:r>
              <a:rPr lang="cs-CZ" sz="2400" dirty="0">
                <a:latin typeface="+mn-lt"/>
              </a:rPr>
              <a:t>Publicita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0644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Boj proti korupci</a:t>
            </a:r>
            <a:endParaRPr alt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138612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cs-CZ" dirty="0">
                <a:latin typeface="+mn-lt"/>
              </a:rPr>
              <a:t>Podezření na korupční jednání je možné písemně oznámit na adresu MŠMT nebo E-mailovou adresu </a:t>
            </a:r>
            <a:r>
              <a:rPr lang="cs-CZ" dirty="0">
                <a:latin typeface="+mn-lt"/>
                <a:hlinkClick r:id="rId3"/>
              </a:rPr>
              <a:t>korupce@msmt.cz</a:t>
            </a:r>
            <a:r>
              <a:rPr lang="cs-CZ" dirty="0">
                <a:latin typeface="+mn-lt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dirty="0">
                <a:latin typeface="+mn-lt"/>
              </a:rPr>
              <a:t>Oznámení by mělo obsahovat následující informace:</a:t>
            </a:r>
          </a:p>
          <a:p>
            <a:pPr lvl="1" algn="just" fontAlgn="auto">
              <a:spcAft>
                <a:spcPts val="0"/>
              </a:spcAft>
              <a:defRPr/>
            </a:pPr>
            <a:r>
              <a:rPr lang="cs-CZ" sz="2000" dirty="0">
                <a:latin typeface="+mn-lt"/>
              </a:rPr>
              <a:t>identifikaci osob podezřelých ze spáchání nepřípustného jednání       a všech zúčastněných osob, případně osob profitujících z nepřípustného jednání,</a:t>
            </a:r>
          </a:p>
          <a:p>
            <a:pPr lvl="1" algn="just" fontAlgn="auto">
              <a:spcAft>
                <a:spcPts val="0"/>
              </a:spcAft>
              <a:defRPr/>
            </a:pPr>
            <a:r>
              <a:rPr lang="cs-CZ" sz="2000" dirty="0">
                <a:latin typeface="+mn-lt"/>
              </a:rPr>
              <a:t>podrobný a souvislý popis nepřípustného jednání a jeho časový sled,</a:t>
            </a:r>
          </a:p>
          <a:p>
            <a:pPr lvl="1" algn="just" fontAlgn="auto">
              <a:spcAft>
                <a:spcPts val="0"/>
              </a:spcAft>
              <a:defRPr/>
            </a:pPr>
            <a:r>
              <a:rPr lang="cs-CZ" sz="2000" dirty="0">
                <a:latin typeface="+mn-lt"/>
              </a:rPr>
              <a:t>konkrétní důkazy o nepřípustném jednání nebo jiné konkrétní poznatky podporující podezření ze spáchání nepřípustného jednání.</a:t>
            </a:r>
          </a:p>
          <a:p>
            <a:pPr indent="-228600" fontAlgn="auto">
              <a:spcAft>
                <a:spcPts val="0"/>
              </a:spcAft>
              <a:defRPr/>
            </a:pPr>
            <a:r>
              <a:rPr lang="cs-CZ" b="1" dirty="0">
                <a:latin typeface="+mn-lt"/>
              </a:rPr>
              <a:t>Více informací na webových stránkách MŠMT:</a:t>
            </a:r>
          </a:p>
          <a:p>
            <a:pPr indent="-228600" fontAlgn="auto">
              <a:spcAft>
                <a:spcPts val="0"/>
              </a:spcAft>
              <a:defRPr/>
            </a:pPr>
            <a:r>
              <a:rPr lang="cs-CZ" b="1" dirty="0">
                <a:latin typeface="+mn-lt"/>
                <a:hlinkClick r:id="rId4"/>
              </a:rPr>
              <a:t>http://www.msmt.cz/ministerstvo/boj-proti-korupci</a:t>
            </a:r>
            <a:endParaRPr lang="cs-CZ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5365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Pravidla etiky zaměstnanců MŠMT – DARY</a:t>
            </a:r>
            <a:endParaRPr alt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628650" y="1609725"/>
            <a:ext cx="7886700" cy="4219575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cs-CZ" sz="1600" dirty="0">
                <a:latin typeface="+mn-lt"/>
              </a:rPr>
              <a:t>Zaměstnanec předchází vzniku vztahů/situací, ve kterých by byl/cítil se zavázán oplatit poskytnuté dary/výhody/plnění.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cs-CZ" sz="1600" dirty="0">
                <a:latin typeface="+mn-lt"/>
              </a:rPr>
              <a:t>Zaměstnanec nesmí v souvislosti s výkonem služby/práce:</a:t>
            </a:r>
          </a:p>
          <a:p>
            <a:pPr marL="374650" indent="-285750"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1600" dirty="0">
                <a:latin typeface="+mn-lt"/>
              </a:rPr>
              <a:t>vyžadovat dary pro sebe nebo jiného,</a:t>
            </a:r>
          </a:p>
          <a:p>
            <a:pPr marL="374650" indent="-285750"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1600" dirty="0">
                <a:latin typeface="+mn-lt"/>
              </a:rPr>
              <a:t>přijímat dary přesahující hodnotu 300 Kč (i drobné opakované).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cs-CZ" sz="1600" dirty="0">
                <a:latin typeface="+mn-lt"/>
              </a:rPr>
              <a:t>Zaměstnanec vyhotoví záznam o nabídce (nad 300 Kč) / přijetí (do 300 Kč) daru</a:t>
            </a:r>
          </a:p>
          <a:p>
            <a:pPr marL="374650" lvl="1" indent="-285750"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1600" dirty="0">
                <a:latin typeface="+mn-lt"/>
              </a:rPr>
              <a:t>jméno a příjmení dárce, popis, proč byl nabídnut a proč jej nepřijal/proč jej obdržel.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cs-CZ" sz="1600" dirty="0">
                <a:latin typeface="+mn-lt"/>
              </a:rPr>
              <a:t>Darem nejsou:</a:t>
            </a:r>
          </a:p>
          <a:p>
            <a:pPr marL="374650" indent="-285750"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1600" dirty="0">
                <a:latin typeface="+mn-lt"/>
              </a:rPr>
              <a:t>plnění z pouhé společenské úsluhy,</a:t>
            </a:r>
          </a:p>
          <a:p>
            <a:pPr marL="374650" indent="-285750"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1600" dirty="0">
                <a:latin typeface="+mn-lt"/>
              </a:rPr>
              <a:t>plnění poskytovaná při společenských či protokolárních příležitostech (úměrná účelem i hodnotou),</a:t>
            </a:r>
          </a:p>
          <a:p>
            <a:pPr marL="374650" indent="-285750"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1600" dirty="0">
                <a:latin typeface="+mn-lt"/>
              </a:rPr>
              <a:t>drobné reklamní a propagační předměty.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cs-CZ" sz="1600" dirty="0">
                <a:latin typeface="+mn-lt"/>
              </a:rPr>
              <a:t>Porušení pravidel etiky je porušením služební kázně / povinností.</a:t>
            </a:r>
          </a:p>
        </p:txBody>
      </p:sp>
    </p:spTree>
    <p:extLst>
      <p:ext uri="{BB962C8B-B14F-4D97-AF65-F5344CB8AC3E}">
        <p14:creationId xmlns:p14="http://schemas.microsoft.com/office/powerpoint/2010/main" val="2148174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638"/>
            <a:ext cx="9144000" cy="551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524001"/>
            <a:ext cx="9144000" cy="178117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       </a:t>
            </a:r>
            <a:br>
              <a:rPr lang="cs-CZ" dirty="0"/>
            </a:br>
            <a:r>
              <a:rPr lang="cs-CZ" sz="2200" dirty="0"/>
              <a:t>Děkuji za pozornost</a:t>
            </a:r>
            <a:br>
              <a:rPr lang="cs-CZ" sz="2200" dirty="0"/>
            </a:br>
            <a:r>
              <a:rPr lang="cs-CZ" sz="2200" dirty="0"/>
              <a:t>Ing. Mgr. Šárka Kudrnová Schelongová</a:t>
            </a:r>
            <a:br>
              <a:rPr lang="cs-CZ" sz="2200" dirty="0"/>
            </a:br>
            <a:r>
              <a:rPr lang="cs-CZ" sz="2200" dirty="0"/>
              <a:t>kontakt</a:t>
            </a:r>
            <a:br>
              <a:rPr lang="cs-CZ" sz="2200" dirty="0"/>
            </a:br>
            <a:r>
              <a:rPr lang="cs-CZ" sz="2200" dirty="0"/>
              <a:t>tel. </a:t>
            </a:r>
            <a:r>
              <a:rPr lang="cs-CZ" sz="2200"/>
              <a:t>Kancelář  </a:t>
            </a:r>
            <a:r>
              <a:rPr lang="cs-CZ" sz="2200" dirty="0"/>
              <a:t>234 814 160 , mobil +420 778 429 974</a:t>
            </a:r>
            <a:br>
              <a:rPr lang="cs-CZ" sz="2200" dirty="0"/>
            </a:br>
            <a:r>
              <a:rPr lang="cs-CZ" sz="2200" dirty="0"/>
              <a:t>e-mail: sarka.kudrnova@msmt.cz</a:t>
            </a:r>
            <a:br>
              <a:rPr lang="cs-CZ" sz="2200" dirty="0"/>
            </a:br>
            <a:br>
              <a:rPr lang="cs-CZ" sz="2200" dirty="0"/>
            </a:b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230460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1. Stručný přehled základní dokumentace </a:t>
            </a:r>
            <a:br>
              <a:rPr lang="cs-CZ" dirty="0"/>
            </a:br>
            <a:r>
              <a:rPr lang="cs-CZ" dirty="0"/>
              <a:t>pro žadatele a příjemce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240212"/>
          </a:xfrm>
        </p:spPr>
        <p:txBody>
          <a:bodyPr>
            <a:normAutofit fontScale="85000" lnSpcReduction="20000"/>
          </a:bodyPr>
          <a:lstStyle/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900" dirty="0">
                <a:latin typeface="+mn-lt"/>
                <a:hlinkClick r:id="rId3"/>
              </a:rPr>
              <a:t>https://opvvv.msmt.cz/</a:t>
            </a:r>
            <a:endParaRPr lang="cs-CZ" sz="1900" dirty="0">
              <a:latin typeface="+mn-lt"/>
            </a:endParaRPr>
          </a:p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900" dirty="0">
                <a:latin typeface="+mn-lt"/>
              </a:rPr>
              <a:t>Výzva č. 02_19_076 – Inovace v pedagogice, verze 2, účinná od 21. června 2019</a:t>
            </a:r>
          </a:p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900" dirty="0">
                <a:latin typeface="+mn-lt"/>
              </a:rPr>
              <a:t>Pravidla pro žadatele a příjemce – obecná část, verze 5, účinná od 9. listopadu 2017</a:t>
            </a:r>
          </a:p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900" dirty="0">
                <a:latin typeface="+mn-lt"/>
              </a:rPr>
              <a:t>Pravidla pro žadatele a příjemce – specifická část, verze 2, účinná od 1. února 2020</a:t>
            </a:r>
          </a:p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900" dirty="0">
                <a:latin typeface="+mn-lt"/>
              </a:rPr>
              <a:t>Metodický dopis č. 1 k Pravidlům pro žadatele a příjemce, obecná část, verze 5 – účinný od 14. února 2018</a:t>
            </a:r>
          </a:p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900" dirty="0">
                <a:latin typeface="+mn-lt"/>
              </a:rPr>
              <a:t>Metodický dopis č. 2 k Pravidlům pro žadatele a příjemce, obecná část, verze 5 – účinný od 1. června 2019</a:t>
            </a:r>
          </a:p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900" dirty="0">
                <a:latin typeface="+mn-lt"/>
              </a:rPr>
              <a:t>Metodický dopis č. 3 k Pravidlům pro žadatele a příjemce, obecná část, verze 5 – účinný od 1. listopadu 2019</a:t>
            </a:r>
          </a:p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900" dirty="0">
                <a:latin typeface="+mn-lt"/>
              </a:rPr>
              <a:t> Metodický dopis  k Pravidlům pro žadatele a příjemce  – obecná část/specifická část/zjednodušené projekty, všechny verze, verze 1 – účinný od 8. dubna 2020                (</a:t>
            </a:r>
            <a:r>
              <a:rPr lang="cs-CZ" sz="1900" dirty="0">
                <a:solidFill>
                  <a:srgbClr val="0070C0"/>
                </a:solidFill>
                <a:latin typeface="+mn-lt"/>
              </a:rPr>
              <a:t>na vyžádání příjemce</a:t>
            </a:r>
            <a:r>
              <a:rPr lang="cs-CZ" sz="1900" dirty="0">
                <a:latin typeface="+mn-lt"/>
              </a:rPr>
              <a:t>)</a:t>
            </a:r>
            <a:endParaRPr lang="cs-CZ" sz="1900" dirty="0">
              <a:solidFill>
                <a:srgbClr val="FF0000"/>
              </a:solidFill>
              <a:latin typeface="+mn-lt"/>
            </a:endParaRPr>
          </a:p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900" dirty="0">
                <a:latin typeface="+mn-lt"/>
              </a:rPr>
              <a:t>Metodický výklad k provádění změn v přílohách „Přehled klíčových výstupů </a:t>
            </a:r>
            <a:br>
              <a:rPr lang="cs-CZ" sz="1900" dirty="0">
                <a:latin typeface="+mn-lt"/>
              </a:rPr>
            </a:br>
            <a:r>
              <a:rPr lang="cs-CZ" sz="1900" dirty="0">
                <a:latin typeface="+mn-lt"/>
              </a:rPr>
              <a:t>k naplnění indikátorů projektu ESF/EFRR“</a:t>
            </a:r>
          </a:p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900" dirty="0">
                <a:latin typeface="+mn-lt"/>
              </a:rPr>
              <a:t>Uživatelské příručky pro práci příjemce v IS KP14+</a:t>
            </a:r>
          </a:p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1700" b="1" dirty="0"/>
          </a:p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b="1" dirty="0">
              <a:latin typeface="+mn-lt"/>
            </a:endParaRP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endParaRPr lang="cs-CZ" dirty="0">
              <a:latin typeface="+mn-lt"/>
            </a:endParaRP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7497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altLang="cs-CZ" dirty="0"/>
              <a:t>2. Monitorování</a:t>
            </a:r>
            <a:br>
              <a:rPr altLang="cs-CZ" dirty="0"/>
            </a:br>
            <a:r>
              <a:rPr lang="cs-CZ" altLang="cs-CZ" dirty="0"/>
              <a:t>Zpráva o realizaci (ZoR)</a:t>
            </a:r>
            <a:endParaRPr alt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821156" y="1902627"/>
            <a:ext cx="7886700" cy="4003675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sz="2400" dirty="0"/>
              <a:t>= </a:t>
            </a:r>
            <a:r>
              <a:rPr lang="cs-CZ" sz="2400" dirty="0">
                <a:latin typeface="+mn-lt"/>
              </a:rPr>
              <a:t>cílem je informovat o stavu realizace projektu, průběžném naplňování stanovených cílů a vytváření plánovaných výstupů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sz="2400" dirty="0">
                <a:latin typeface="+mn-lt"/>
              </a:rPr>
              <a:t> </a:t>
            </a:r>
            <a:r>
              <a:rPr lang="cs-CZ" sz="2400" u="sng" dirty="0">
                <a:latin typeface="+mn-lt"/>
              </a:rPr>
              <a:t>Typy monitorovacích zpráv</a:t>
            </a:r>
            <a:r>
              <a:rPr lang="cs-CZ" sz="2400" dirty="0">
                <a:latin typeface="+mn-lt"/>
              </a:rPr>
              <a:t>: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cs-CZ" sz="2400" dirty="0">
                <a:latin typeface="+mn-lt"/>
              </a:rPr>
              <a:t>Průběžná zpráva o realizaci projektu (ZoR)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cs-CZ" sz="2400" dirty="0">
                <a:latin typeface="+mn-lt"/>
              </a:rPr>
              <a:t>Závěrečná zpráva o realizaci projektu (ZZoR)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sz="800" dirty="0">
              <a:latin typeface="+mn-lt"/>
            </a:endParaRPr>
          </a:p>
          <a:p>
            <a:pPr lvl="0" algn="just" fontAlgn="auto">
              <a:spcAft>
                <a:spcPts val="0"/>
              </a:spcAft>
            </a:pPr>
            <a:r>
              <a:rPr lang="cs-CZ" sz="2400" dirty="0">
                <a:latin typeface="+mn-lt"/>
              </a:rPr>
              <a:t>Monitorovací zprávy příjemce předkládá prostřednictvím </a:t>
            </a:r>
            <a:br>
              <a:rPr lang="cs-CZ" sz="2400" dirty="0">
                <a:latin typeface="+mn-lt"/>
              </a:rPr>
            </a:br>
            <a:r>
              <a:rPr lang="cs-CZ" sz="2400" dirty="0">
                <a:latin typeface="+mn-lt"/>
              </a:rPr>
              <a:t>IS KP14+.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0573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altLang="cs-CZ" dirty="0"/>
              <a:t>2. </a:t>
            </a:r>
            <a:r>
              <a:rPr lang="cs-CZ" altLang="cs-CZ" dirty="0"/>
              <a:t>Monitorování</a:t>
            </a:r>
            <a:br>
              <a:rPr lang="cs-CZ" altLang="cs-CZ" dirty="0"/>
            </a:br>
            <a:r>
              <a:rPr lang="cs-CZ" dirty="0"/>
              <a:t>Termíny pro předkládání monitorovacích zpráv</a:t>
            </a:r>
            <a:br>
              <a:rPr lang="cs-CZ" dirty="0"/>
            </a:br>
            <a:endParaRPr alt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790575" y="1550778"/>
            <a:ext cx="7886700" cy="4515059"/>
          </a:xfrm>
        </p:spPr>
        <p:txBody>
          <a:bodyPr rtlCol="0">
            <a:normAutofit fontScale="25000" lnSpcReduction="20000"/>
          </a:bodyPr>
          <a:lstStyle/>
          <a:p>
            <a:pPr lvl="0" algn="just" fontAlgn="auto">
              <a:lnSpc>
                <a:spcPct val="100000"/>
              </a:lnSpc>
              <a:spcAft>
                <a:spcPts val="0"/>
              </a:spcAft>
            </a:pPr>
            <a:r>
              <a:rPr lang="cs-CZ" sz="7200" b="1" dirty="0">
                <a:latin typeface="+mn-lt"/>
              </a:rPr>
              <a:t>Průběžná ZoR (spolu s Žádostí o platbu): </a:t>
            </a:r>
          </a:p>
          <a:p>
            <a:pPr lvl="0" algn="just" fontAlgn="auto">
              <a:lnSpc>
                <a:spcPct val="100000"/>
              </a:lnSpc>
              <a:spcAft>
                <a:spcPts val="0"/>
              </a:spcAft>
            </a:pPr>
            <a:r>
              <a:rPr lang="cs-CZ" sz="6400" dirty="0">
                <a:latin typeface="+mn-lt"/>
              </a:rPr>
              <a:t>Upraveno v Pravidlech pro žadatele a příjemce – obecná část. Dále pro projekty této výzvy platí:  </a:t>
            </a:r>
          </a:p>
          <a:p>
            <a:pPr marL="571500" lvl="0" indent="-571500" algn="just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6400" dirty="0">
                <a:latin typeface="+mn-lt"/>
              </a:rPr>
              <a:t>Příjemce je povinen do </a:t>
            </a:r>
            <a:r>
              <a:rPr lang="cs-CZ" sz="6400" b="1" dirty="0">
                <a:latin typeface="+mn-lt"/>
              </a:rPr>
              <a:t>6 měsíců </a:t>
            </a:r>
            <a:r>
              <a:rPr lang="cs-CZ" sz="6400" dirty="0">
                <a:latin typeface="+mn-lt"/>
              </a:rPr>
              <a:t>od vydání právního aktu o poskytnutí/převodu podpory zahájit povinně volitelnou aktivitu projektu, tj. zahájit fyzickou realizaci projektu. Za zahájení fyzické realizace projektu se nepovažuje pouhé zahájení aktivity č. 1 Řízení projektu. </a:t>
            </a:r>
          </a:p>
          <a:p>
            <a:pPr lvl="0" algn="just" fontAlgn="auto">
              <a:lnSpc>
                <a:spcPct val="100000"/>
              </a:lnSpc>
              <a:spcAft>
                <a:spcPts val="0"/>
              </a:spcAft>
            </a:pPr>
            <a:r>
              <a:rPr lang="cs-CZ" sz="6400" b="1" dirty="0">
                <a:solidFill>
                  <a:srgbClr val="FF0000"/>
                </a:solidFill>
                <a:latin typeface="+mn-lt"/>
              </a:rPr>
              <a:t>Pozor</a:t>
            </a:r>
            <a:r>
              <a:rPr lang="cs-CZ" sz="6400" b="1" dirty="0">
                <a:latin typeface="+mn-lt"/>
              </a:rPr>
              <a:t> </a:t>
            </a:r>
            <a:r>
              <a:rPr lang="cs-CZ" sz="6400" dirty="0">
                <a:latin typeface="+mn-lt"/>
              </a:rPr>
              <a:t>- Za porušení povinnosti zahájení fyzické realizace projektu do </a:t>
            </a:r>
            <a:r>
              <a:rPr lang="cs-CZ" sz="6400" b="1" dirty="0">
                <a:latin typeface="+mn-lt"/>
              </a:rPr>
              <a:t>6 měsíců</a:t>
            </a:r>
            <a:r>
              <a:rPr lang="cs-CZ" sz="6400" dirty="0">
                <a:latin typeface="+mn-lt"/>
              </a:rPr>
              <a:t> od data podpisu právního aktu, bude příjemci stanoven odvod ve výši 83 333 Kč za každý započatý měsíc prodlení se zahájením realizace. </a:t>
            </a:r>
          </a:p>
          <a:p>
            <a:pPr lvl="0" algn="just" fontAlgn="auto">
              <a:lnSpc>
                <a:spcPct val="100000"/>
              </a:lnSpc>
              <a:spcAft>
                <a:spcPts val="0"/>
              </a:spcAft>
            </a:pPr>
            <a:r>
              <a:rPr lang="cs-CZ" sz="6400" b="1" dirty="0">
                <a:latin typeface="+mn-lt"/>
              </a:rPr>
              <a:t>1. ZoR dle zahájení fyzické realizace:</a:t>
            </a:r>
          </a:p>
          <a:p>
            <a:pPr lvl="0" algn="just" fontAlgn="auto">
              <a:lnSpc>
                <a:spcPct val="100000"/>
              </a:lnSpc>
              <a:spcAft>
                <a:spcPts val="0"/>
              </a:spcAft>
            </a:pPr>
            <a:r>
              <a:rPr lang="cs-CZ" sz="6400" dirty="0">
                <a:latin typeface="+mn-lt"/>
              </a:rPr>
              <a:t>Termín pro předložení první průběžné ZoR projektu/ŽoP (tj. interval pro určení prvního sledovaného období), je: </a:t>
            </a:r>
          </a:p>
          <a:p>
            <a:pPr marL="857250" lvl="0" indent="-857250" algn="just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6400" dirty="0">
                <a:latin typeface="+mn-lt"/>
              </a:rPr>
              <a:t>pro projekty se zvolenou aktivitou A, jejichž fyzická realizace je zahájena             před datem vydání právního aktu o poskytnutí/převodu podpory, období                 od skutečného data zahájení fyzické realizace projektu po dobu </a:t>
            </a:r>
            <a:r>
              <a:rPr lang="cs-CZ" sz="6400" b="1" dirty="0">
                <a:latin typeface="+mn-lt"/>
              </a:rPr>
              <a:t>3 měsíců </a:t>
            </a:r>
            <a:r>
              <a:rPr lang="cs-CZ" sz="6400" dirty="0">
                <a:latin typeface="+mn-lt"/>
              </a:rPr>
              <a:t>od data vydání právního aktu o poskytnutí/převodu podpory plus 20 pracovních dní; </a:t>
            </a:r>
          </a:p>
          <a:p>
            <a:pPr lvl="0" algn="just" fontAlgn="auto">
              <a:lnSpc>
                <a:spcPct val="100000"/>
              </a:lnSpc>
              <a:spcAft>
                <a:spcPts val="0"/>
              </a:spcAft>
            </a:pPr>
            <a:endParaRPr lang="cs-CZ" sz="4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5492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B168B8-EC7B-4471-92A4-7FCE3F488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Termíny pro předkládání monitorovacích zpráv</a:t>
            </a:r>
            <a:br>
              <a:rPr lang="cs-CZ" dirty="0"/>
            </a:br>
            <a:r>
              <a:rPr lang="cs-CZ" dirty="0"/>
              <a:t>pokračování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ECCF11-ADD9-424F-8A10-46D841B9B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algn="just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600" dirty="0">
                <a:latin typeface="+mn-lt"/>
              </a:rPr>
              <a:t>pro projekty, jejichž fyzická realizace je zahájena po datu vydání právního aktu                 o poskytnutí/převodu podpory (včetně tohoto data), období </a:t>
            </a:r>
            <a:r>
              <a:rPr lang="cs-CZ" sz="1600" b="1" dirty="0">
                <a:latin typeface="+mn-lt"/>
              </a:rPr>
              <a:t>3 měsíců</a:t>
            </a:r>
            <a:r>
              <a:rPr lang="cs-CZ" sz="1600" dirty="0">
                <a:latin typeface="+mn-lt"/>
              </a:rPr>
              <a:t>                              od předpokládaného data zahájení fyzické realizace projektu plus 20 pracovních dní. </a:t>
            </a:r>
          </a:p>
          <a:p>
            <a:pPr marL="457200" lvl="0" indent="-457200" algn="just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600" dirty="0">
                <a:latin typeface="+mn-lt"/>
              </a:rPr>
              <a:t>Druhou a další průběžnou ZoR projektu/ŽoP je příjemce povinen předložit                       do 20 pracovních dnů po uplynutí </a:t>
            </a:r>
            <a:r>
              <a:rPr lang="cs-CZ" sz="1600" b="1" dirty="0">
                <a:latin typeface="+mn-lt"/>
              </a:rPr>
              <a:t>6 měsíců </a:t>
            </a:r>
            <a:r>
              <a:rPr lang="cs-CZ" sz="1600" dirty="0">
                <a:latin typeface="+mn-lt"/>
              </a:rPr>
              <a:t>od ukončení předchozího sledovaného (monitorovacího) období.  Před datem vydání právního aktu, období od skutečného data zahájení fyzické realizace projektu po dobu </a:t>
            </a:r>
            <a:r>
              <a:rPr lang="cs-CZ" sz="1600" b="1" dirty="0">
                <a:latin typeface="+mn-lt"/>
              </a:rPr>
              <a:t>3 měsíců</a:t>
            </a:r>
            <a:r>
              <a:rPr lang="cs-CZ" sz="1600" dirty="0">
                <a:latin typeface="+mn-lt"/>
              </a:rPr>
              <a:t> od data vydání právního aktu          o poskytnutí/převodu podpory plus 20 pracovních dní</a:t>
            </a:r>
          </a:p>
          <a:p>
            <a:pPr marL="457200" lvl="0" indent="-457200" algn="just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600" dirty="0">
                <a:latin typeface="+mn-lt"/>
              </a:rPr>
              <a:t>po datu vydání právního aktu (včetně tohoto data), období </a:t>
            </a:r>
            <a:r>
              <a:rPr lang="cs-CZ" sz="1600" b="1" dirty="0">
                <a:latin typeface="+mn-lt"/>
              </a:rPr>
              <a:t>3 měsíců</a:t>
            </a:r>
            <a:r>
              <a:rPr lang="cs-CZ" sz="1600" dirty="0">
                <a:latin typeface="+mn-lt"/>
              </a:rPr>
              <a:t>                                 od předpokládaného data zahájení fyzické realizace projektu plus 20 pracovních dní</a:t>
            </a:r>
          </a:p>
          <a:p>
            <a:pPr marL="457200" lvl="0" indent="-457200" algn="just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600" dirty="0">
                <a:latin typeface="+mn-lt"/>
              </a:rPr>
              <a:t>Další průběžné ZoR – do 20 pracovních dnů po uplynutí </a:t>
            </a:r>
            <a:r>
              <a:rPr lang="cs-CZ" sz="1600" b="1" dirty="0">
                <a:latin typeface="+mn-lt"/>
              </a:rPr>
              <a:t>6 měsíců </a:t>
            </a:r>
            <a:r>
              <a:rPr lang="cs-CZ" sz="1600" dirty="0">
                <a:latin typeface="+mn-lt"/>
              </a:rPr>
              <a:t>od ukončení předchozího monitorovacího období (MO).</a:t>
            </a:r>
          </a:p>
          <a:p>
            <a:pPr lvl="0" algn="just" fontAlgn="auto">
              <a:lnSpc>
                <a:spcPct val="100000"/>
              </a:lnSpc>
              <a:spcAft>
                <a:spcPts val="0"/>
              </a:spcAft>
            </a:pPr>
            <a:r>
              <a:rPr lang="cs-CZ" sz="1600" b="1" dirty="0">
                <a:latin typeface="+mn-lt"/>
              </a:rPr>
              <a:t>Důležité</a:t>
            </a:r>
            <a:r>
              <a:rPr lang="cs-CZ" sz="1600" dirty="0">
                <a:latin typeface="+mn-lt"/>
              </a:rPr>
              <a:t> - na projektech máte nastaveny předpokládané termíny pro předložení ZoR/ZZoR   dle platného finančního plánu projektu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8543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E80408-889E-4AB4-A8F4-031FF6F71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Termíny pro předkládání monitorovacích zpráv</a:t>
            </a:r>
            <a:br>
              <a:rPr lang="cs-CZ" dirty="0"/>
            </a:br>
            <a:r>
              <a:rPr lang="cs-CZ" dirty="0"/>
              <a:t>pokračování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7DFBD8-D008-4B30-80D1-79392DBB8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fontAlgn="auto">
              <a:lnSpc>
                <a:spcPct val="100000"/>
              </a:lnSpc>
              <a:spcAft>
                <a:spcPts val="0"/>
              </a:spcAft>
            </a:pPr>
            <a:r>
              <a:rPr lang="cs-CZ" sz="1600" b="1" dirty="0">
                <a:latin typeface="+mn-lt"/>
              </a:rPr>
              <a:t>ZZoR (Závěrečná zpráva o realizaci):</a:t>
            </a:r>
          </a:p>
          <a:p>
            <a:pPr marL="228600" lvl="0" indent="-2286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Předložení do 40 pracovních dnů od ukončení fyzické realizace projektu.</a:t>
            </a:r>
          </a:p>
          <a:p>
            <a:pPr marL="228600" lvl="0" indent="-2286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další informace budou poskytnuty v průběhu realizace (na setkáních s ŘO)</a:t>
            </a:r>
          </a:p>
          <a:p>
            <a:pPr lvl="0" algn="just" fontAlgn="auto">
              <a:lnSpc>
                <a:spcPct val="100000"/>
              </a:lnSpc>
              <a:spcAft>
                <a:spcPts val="0"/>
              </a:spcAft>
            </a:pPr>
            <a:r>
              <a:rPr lang="cs-CZ" sz="1600" b="1" dirty="0">
                <a:latin typeface="+mn-lt"/>
              </a:rPr>
              <a:t>Informace o pokroku v realizaci projektu</a:t>
            </a:r>
          </a:p>
          <a:p>
            <a:pPr marL="285750" lvl="0" indent="-285750" algn="just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+mn-lt"/>
              </a:rPr>
              <a:t>blíže upraveno v Pravidlech pro žadatele a příjemce – obecná část</a:t>
            </a:r>
          </a:p>
          <a:p>
            <a:pPr algn="just" fontAlgn="auto">
              <a:lnSpc>
                <a:spcPct val="100000"/>
              </a:lnSpc>
              <a:spcAft>
                <a:spcPts val="0"/>
              </a:spcAft>
            </a:pPr>
            <a:r>
              <a:rPr lang="cs-CZ" sz="1600" b="1" dirty="0">
                <a:solidFill>
                  <a:srgbClr val="FF0000"/>
                </a:solidFill>
                <a:latin typeface="+mn-lt"/>
              </a:rPr>
              <a:t>Pozor -</a:t>
            </a:r>
            <a:r>
              <a:rPr lang="cs-CZ" sz="1600" dirty="0">
                <a:latin typeface="+mn-lt"/>
              </a:rPr>
              <a:t> Dřívější předložení ZoR a ŽoP se váže na podstatnou změnu harmonogramu                   a finančního plánu    (může dojít k ovlivnění nastavených milníků)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1159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      2. Monitorování </a:t>
            </a:r>
            <a:br>
              <a:rPr lang="cs-CZ" dirty="0"/>
            </a:br>
            <a:r>
              <a:rPr lang="cs-CZ" dirty="0"/>
              <a:t>Příklad předložení ZoR a ŽoP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28317"/>
            <a:ext cx="7886700" cy="4350936"/>
          </a:xfrm>
        </p:spPr>
        <p:txBody>
          <a:bodyPr>
            <a:normAutofit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sz="1900" b="1" dirty="0">
                <a:latin typeface="+mn-lt"/>
              </a:rPr>
              <a:t>1. ZoR a 2. ŽoP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sz="1900" dirty="0">
                <a:latin typeface="+mn-lt"/>
              </a:rPr>
              <a:t>Skutečná fyzická realizace projektu – 1. 1. 2020 – 31. 12. 2022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sz="1900" dirty="0">
                <a:latin typeface="+mn-lt"/>
              </a:rPr>
              <a:t>Vydání Právního aktu – 15. 2. 2020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sz="1900" dirty="0">
                <a:latin typeface="+mn-lt"/>
              </a:rPr>
              <a:t>1. Monitorovací období – 1. 1. 2020 – 31. 5. 2020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sz="1900" dirty="0"/>
              <a:t>→ předložení ZoR a ŽoP: 26. 6. 2020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sz="1900" dirty="0">
                <a:latin typeface="+mn-lt"/>
              </a:rPr>
              <a:t>2. Monitorovací období – 1. 6. 2020 – 30. 11. 2020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sz="1900" dirty="0"/>
              <a:t>→ předložení ZoR a ŽoP: 30. 12. 2020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cs-CZ" sz="19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57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92163"/>
            <a:ext cx="7886700" cy="751411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     2. Monitorování</a:t>
            </a:r>
            <a:br>
              <a:rPr lang="cs-CZ" dirty="0"/>
            </a:br>
            <a:r>
              <a:rPr lang="cs-CZ" dirty="0"/>
              <a:t>Předložení ZoR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24025"/>
            <a:ext cx="7886700" cy="410527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cs-CZ" b="1" dirty="0">
                <a:latin typeface="+mn-lt"/>
              </a:rPr>
              <a:t>Obsah ZoR – vyplnění příslušných obrazovek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Popis realizace klíčových aktivit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Dokumenty zprávy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Indikátory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Publicita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Identifikace problémů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Horizontální principy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Čestná prohlášení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Veřejné zakázky – nejsou obsahem tohoto školení</a:t>
            </a:r>
          </a:p>
          <a:p>
            <a:pPr marL="1028700" lvl="1" indent="-342900"/>
            <a:r>
              <a:rPr lang="cs-CZ" sz="1900" dirty="0">
                <a:latin typeface="+mn-lt"/>
              </a:rPr>
              <a:t>Veřejné zakázky jsou zakládány samostatně na projektové žádosti</a:t>
            </a:r>
          </a:p>
          <a:p>
            <a:pPr marL="1028700" lvl="1" indent="-342900"/>
            <a:r>
              <a:rPr lang="cs-CZ" sz="1900" dirty="0">
                <a:latin typeface="+mn-lt"/>
              </a:rPr>
              <a:t>Předkládat včas ke kontrole</a:t>
            </a:r>
          </a:p>
          <a:p>
            <a:pPr marL="1028700" lvl="1" indent="-342900"/>
            <a:r>
              <a:rPr lang="cs-CZ" sz="1900" dirty="0">
                <a:latin typeface="+mn-lt"/>
                <a:hlinkClick r:id="rId2"/>
              </a:rPr>
              <a:t>https://www.youtube.com/watch?v=k41QfUt_9CY</a:t>
            </a:r>
            <a:r>
              <a:rPr lang="cs-CZ" sz="1900" dirty="0">
                <a:latin typeface="+mn-lt"/>
              </a:rPr>
              <a:t> (pro zájemce videotutoriál)</a:t>
            </a:r>
          </a:p>
          <a:p>
            <a:pPr algn="just"/>
            <a:r>
              <a:rPr lang="cs-CZ" dirty="0">
                <a:latin typeface="+mn-lt"/>
              </a:rPr>
              <a:t>Vše je uvedeno v Uživatelské příručce IS KP14+ Zpráva o realizaci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8394183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opvvv_prezentace [jen pro čtení] [režim kompatibility]" id="{D0607689-0444-4A64-8CFB-EDB5759492B9}" vid="{5D43F2F5-B28F-436E-B5FB-A9CBCB8696E3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DCA75A58C97E438F3C819E8D8D88E5" ma:contentTypeVersion="5" ma:contentTypeDescription="Vytvoří nový dokument" ma:contentTypeScope="" ma:versionID="65bad2ce7ad43b578ba6f17a3b5d2fcb">
  <xsd:schema xmlns:xsd="http://www.w3.org/2001/XMLSchema" xmlns:xs="http://www.w3.org/2001/XMLSchema" xmlns:p="http://schemas.microsoft.com/office/2006/metadata/properties" xmlns:ns1="http://schemas.microsoft.com/sharepoint/v3" xmlns:ns2="0104a4cd-1400-468e-be1b-c7aad71d7d5a" targetNamespace="http://schemas.microsoft.com/office/2006/metadata/properties" ma:root="true" ma:fieldsID="7b796d3f5dbe204093f5eaef157c0cde" ns1:_="" ns2:_="">
    <xsd:import namespace="http://schemas.microsoft.com/sharepoint/v3"/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um zahájení plánování" ma:hidden="true" ma:internalName="PublishingStartDate" ma:readOnly="false">
      <xsd:simpleType>
        <xsd:restriction base="dms:Unknown"/>
      </xsd:simpleType>
    </xsd:element>
    <xsd:element name="PublishingExpirationDate" ma:index="9" nillable="true" ma:displayName="Datum ukončení plánování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11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3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5CB8E2C8-BA47-4C96-A9E5-B8DD7E652342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7C30667A-6CB7-40CA-969A-AB3BD1F7EB5A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0104a4cd-1400-468e-be1b-c7aad71d7d5a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1EBB236-3794-4199-9852-A6BC4F0336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81EB1A4-4A50-425C-A788-3E0DA2990E03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Vzor_opvvv_prezentace</Template>
  <TotalTime>2846</TotalTime>
  <Words>1889</Words>
  <Application>Microsoft Office PowerPoint</Application>
  <PresentationFormat>Předvádění na obrazovce (4:3)</PresentationFormat>
  <Paragraphs>176</Paragraphs>
  <Slides>22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Vlastní návrh</vt:lpstr>
      <vt:lpstr>Prezentace aplikace PowerPoint</vt:lpstr>
      <vt:lpstr>Věcná část administrace projektů</vt:lpstr>
      <vt:lpstr>1. Stručný přehled základní dokumentace  pro žadatele a příjemce</vt:lpstr>
      <vt:lpstr>2. Monitorování Zpráva o realizaci (ZoR)</vt:lpstr>
      <vt:lpstr>2. Monitorování Termíny pro předkládání monitorovacích zpráv </vt:lpstr>
      <vt:lpstr>Termíny pro předkládání monitorovacích zpráv pokračování</vt:lpstr>
      <vt:lpstr>Termíny pro předkládání monitorovacích zpráv pokračování</vt:lpstr>
      <vt:lpstr>      2. Monitorování  Příklad předložení ZoR a ŽoP </vt:lpstr>
      <vt:lpstr>     2. Monitorování Předložení ZoR  </vt:lpstr>
      <vt:lpstr>3. Změny projektu</vt:lpstr>
      <vt:lpstr>Obecná pravidla pro provádění změn:</vt:lpstr>
      <vt:lpstr>Obecná pravidla pro provádění změn – pokračování:</vt:lpstr>
      <vt:lpstr>Obecná pravidla pro provádění změn – pokračování:</vt:lpstr>
      <vt:lpstr>Doporučení:</vt:lpstr>
      <vt:lpstr>3. Nepodstatné změny</vt:lpstr>
      <vt:lpstr>3. Podstatné změny</vt:lpstr>
      <vt:lpstr>4. Publicita</vt:lpstr>
      <vt:lpstr>4. Publicita</vt:lpstr>
      <vt:lpstr>Uchovávání dokumentů</vt:lpstr>
      <vt:lpstr>Boj proti korupci</vt:lpstr>
      <vt:lpstr>Pravidla etiky zaměstnanců MŠMT – DARY</vt:lpstr>
      <vt:lpstr>        Děkuji za pozornost Ing. Mgr. Šárka Kudrnová Schelongová kontakt tel. Kancelář  234 814 160 , mobil +420 778 429 974 e-mail: sarka.kudrnova@msmt.cz  </vt:lpstr>
    </vt:vector>
  </TitlesOfParts>
  <Company>MSMT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Gablová Hana</dc:creator>
  <cp:lastModifiedBy>Melicharová Veronika</cp:lastModifiedBy>
  <cp:revision>239</cp:revision>
  <cp:lastPrinted>2018-11-26T16:23:06Z</cp:lastPrinted>
  <dcterms:created xsi:type="dcterms:W3CDTF">2017-01-02T14:45:39Z</dcterms:created>
  <dcterms:modified xsi:type="dcterms:W3CDTF">2020-07-09T13:54:33Z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0x0101005BDCA75A58C97E438F3C819E8D8D88E5</vt:lpwstr>
  </property>
  <property fmtid="{D5CDD505-2E9C-101B-9397-08002B2CF9AE}" pid="3" name="_dlc_DocIdItemGuid">
    <vt:lpwstr>de197c94-d562-4c93-a17c-6233561b67ba</vt:lpwstr>
  </property>
  <property fmtid="{D5CDD505-2E9C-101B-9397-08002B2CF9AE}" pid="4" name="Komentář">
    <vt:lpwstr>předepsané písmo Calibri, daná velikost a barva písma</vt:lpwstr>
  </property>
  <property fmtid="{D5CDD505-2E9C-101B-9397-08002B2CF9AE}" pid="5" name="PublishingExpirationDate">
    <vt:lpwstr/>
  </property>
  <property fmtid="{D5CDD505-2E9C-101B-9397-08002B2CF9AE}" pid="6" name="PublishingStartDate">
    <vt:lpwstr/>
  </property>
  <property fmtid="{D5CDD505-2E9C-101B-9397-08002B2CF9AE}" pid="7" name="_dlc_DocId">
    <vt:lpwstr>15OPMSMT0001-3-2874</vt:lpwstr>
  </property>
  <property fmtid="{D5CDD505-2E9C-101B-9397-08002B2CF9AE}" pid="8" name="_dlc_DocIdUrl">
    <vt:lpwstr>http://op.msmt.cz/_layouts/15/DocIdRedir.aspx?ID=15OPMSMT0001-3-2874, 15OPMSMT0001-3-2874</vt:lpwstr>
  </property>
</Properties>
</file>