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2"/>
  </p:notesMasterIdLst>
  <p:handoutMasterIdLst>
    <p:handoutMasterId r:id="rId23"/>
  </p:handoutMasterIdLst>
  <p:sldIdLst>
    <p:sldId id="266" r:id="rId6"/>
    <p:sldId id="270" r:id="rId7"/>
    <p:sldId id="271" r:id="rId8"/>
    <p:sldId id="272" r:id="rId9"/>
    <p:sldId id="286" r:id="rId10"/>
    <p:sldId id="281" r:id="rId11"/>
    <p:sldId id="290" r:id="rId12"/>
    <p:sldId id="282" r:id="rId13"/>
    <p:sldId id="287" r:id="rId14"/>
    <p:sldId id="288" r:id="rId15"/>
    <p:sldId id="293" r:id="rId16"/>
    <p:sldId id="294" r:id="rId17"/>
    <p:sldId id="280" r:id="rId18"/>
    <p:sldId id="295" r:id="rId19"/>
    <p:sldId id="283" r:id="rId20"/>
    <p:sldId id="292" r:id="rId2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baníková Šárka" initials="UŠ" lastIdx="1" clrIdx="0">
    <p:extLst>
      <p:ext uri="{19B8F6BF-5375-455C-9EA6-DF929625EA0E}">
        <p15:presenceInfo xmlns:p15="http://schemas.microsoft.com/office/powerpoint/2012/main" userId="S-1-5-21-1024343765-948047755-1557874966-27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7849" autoAdjust="0"/>
  </p:normalViewPr>
  <p:slideViewPr>
    <p:cSldViewPr snapToGrid="0">
      <p:cViewPr varScale="1">
        <p:scale>
          <a:sx n="76" d="100"/>
          <a:sy n="76" d="100"/>
        </p:scale>
        <p:origin x="15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0C0E-BE27-45C6-A491-DCD84239F1C8}" type="datetimeFigureOut">
              <a:rPr lang="cs-CZ" smtClean="0"/>
              <a:t>25.06.2020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D9665-7D85-4E66-98E8-4A6B205C1E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6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1C95DA-C25D-4CD6-B85E-A13E1DFB2A3F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6DA6D-188E-430E-AB7E-444515185E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328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Včetně</a:t>
            </a:r>
            <a:r>
              <a:rPr lang="cs-CZ" baseline="0" dirty="0"/>
              <a:t> MD 1 – 3. Metodický výklad.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6DA6D-188E-430E-AB7E-444515185E9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4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99C2-BFF2-4311-A7F7-B4C73DE27234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157A-A02B-427C-A88B-C5DF5A1A2F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00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444A-89FC-4ADD-ABA1-E1E4D5F39358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F7A2-42E0-49C8-B66D-B5C9DC348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8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F10-037D-41A4-88C3-FA96B0C137FA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8C94-125E-40FA-9582-81B2A9642D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37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3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77834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30C4-2B69-4E7D-9A1A-8BB66A906FFF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190-C8BF-402D-9CC3-0C490BBDBD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9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3311-A7DD-4174-A6A6-8E095052499D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7467-159E-489A-996D-521F5D9E22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143-314E-4F65-9E5E-F1B2EB4C8B4E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91E9-EFEE-45C8-BE6F-2546EF55D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6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9AD5-259B-4380-8711-9A9AB4455D49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8FB-6026-455B-8D97-CDE3CEB51C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85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37F4-870F-4AFD-B48C-EF1623B3B6A6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1546-2BF4-4D9A-BD0B-4ADA4AC53A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673F-29BB-4287-8332-77F310EE36ED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B501-16BE-4783-B86A-85B7DFCF5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4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20EE-B493-445A-B7A7-FDAF4CC77913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9C07-7E9B-4793-BA3C-DF5FFB909F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29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1A5F1-72C1-4479-BB80-087B63366C25}" type="datetimeFigureOut">
              <a:rPr lang="cs-CZ"/>
              <a:pPr>
                <a:defRPr/>
              </a:pPr>
              <a:t>25.06.2020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FB5D6-76BE-4BFD-ABB4-B4AB8AA0EB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07" r:id="rId11"/>
    <p:sldLayoutId id="2147483719" r:id="rId12"/>
  </p:sldLayoutIdLst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847726" y="1504951"/>
            <a:ext cx="767134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Administrace výzvy 02_19_76</a:t>
            </a:r>
            <a:b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 Inovace v pedagogice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FINANČNÍ ČÁST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b="1" dirty="0">
                <a:solidFill>
                  <a:srgbClr val="428D96"/>
                </a:solidFill>
                <a:latin typeface="Calibri" panose="020F0502020204030204" pitchFamily="34" charset="0"/>
              </a:rPr>
              <a:t>30. června a 1. července 2020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Mzdové výdaje (hrubá mzda, plat, odměny z dohod), odvody SP a ZP, nemocenská hrazená zaměstnavatelem, zákonné pojištění odpovědnosti, ostatní obligatorní výdaje (např. FKSP, sociální fond)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Dokládání: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pracovní smlouvy nebo dohody vč. pracovní náplně, mzdové/platové výměry, výše úvazku (jen při prvním uplatnění výdaje) – s vazbou na projekt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sjetina ze mzdového systému za sledované období (mzdové listy, výplatní pásky)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doklady o úhradě 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výkazy práce (v relevantních případech, v aktuální podobě)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povinná příloha Realizační tým (v aktuální podobě)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Max. úvazek 1,0 u všech subjektů (příjemce a partneři) zapojených do realizace projektu, ve výjimečných případech 1,2. </a:t>
            </a:r>
            <a:r>
              <a:rPr lang="cs-CZ" dirty="0"/>
              <a:t>Výjimka platí pro členy odborného týmu, kterými jsou pedagogičtí pracovníci škol vymezených § 7, odst. 3 školského zákona, akademičtí pracovníci vymezení § 70 zákona o vysokých školách.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342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Výkazy práce (PV)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Existují 3 možnosti. Pracovník PV: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vede a předkládá,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vede a nepředkládá,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nevede.</a:t>
            </a:r>
          </a:p>
          <a:p>
            <a:r>
              <a:rPr lang="cs-CZ" dirty="0"/>
              <a:t>Měsíční (MD č. 2 k </a:t>
            </a:r>
            <a:r>
              <a:rPr lang="cs-CZ" dirty="0" err="1"/>
              <a:t>PpŽP</a:t>
            </a:r>
            <a:r>
              <a:rPr lang="cs-CZ" dirty="0"/>
              <a:t> v. 5) pracovní výkaz vede pracovník, který: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vykonává činnosti pro projekt i mimo projekt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pracuje na základě DPP nebo DPČ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vykonává současně činnosti vykazované v přímých nákladech a činnosti hrazené z nepřímých nákladů (riziko dvojího financování).</a:t>
            </a:r>
          </a:p>
          <a:p>
            <a:r>
              <a:rPr lang="cs-CZ" dirty="0"/>
              <a:t>Povinnost uchovávat kopie PV pro účely kontroly.</a:t>
            </a:r>
          </a:p>
          <a:p>
            <a:r>
              <a:rPr lang="cs-CZ" dirty="0"/>
              <a:t>„Výkaz práce měsíční hrazen“ je k dispozici na webu MŠMT.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86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ve výzvě 76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727450"/>
          </a:xfrm>
        </p:spPr>
        <p:txBody>
          <a:bodyPr/>
          <a:lstStyle/>
          <a:p>
            <a:r>
              <a:rPr lang="cs-CZ" dirty="0"/>
              <a:t>Jsou upraveny pouze Pravidly pro žadatele a příjemce - specifická část.</a:t>
            </a:r>
          </a:p>
          <a:p>
            <a:endParaRPr lang="cs-CZ" dirty="0"/>
          </a:p>
          <a:p>
            <a:r>
              <a:rPr lang="cs-CZ" dirty="0"/>
              <a:t>Obecná pravidla - omezení: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nelze přesouvat mezi přímými náklady a paušálem,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nelze navýšit celkové způsobilé výdaje projektu,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nelze navyšovat výdaje v kapitole přímých osobních výdajů, ze které se pomocí paušální sazby stanoví částka paušálních nákladů,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položky, které byly v rozpočtu kráceny/zrušeny na základě hodnocení hodnotící komise, již není možné navýšit/obnovit (netýká se SP, ZP a zákonného pojištění a FKSP).</a:t>
            </a:r>
          </a:p>
        </p:txBody>
      </p:sp>
    </p:spTree>
    <p:extLst>
      <p:ext uri="{BB962C8B-B14F-4D97-AF65-F5344CB8AC3E}">
        <p14:creationId xmlns:p14="http://schemas.microsoft.com/office/powerpoint/2010/main" val="341672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změny (významné) finanční povahy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795712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Podstatné změny jsou platné (způsobilé) od data schválení. Má-li daná změna dopad do způsobilosti výdajů, je možné akceptovat zpětnou způsobilost výdajů, nejdříve však ke dni podání žádosti o změnu. Jedná se např. 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Navýšení jednotkové sazby v kapitole rozpočtu Osobní výdaje (Seznam mezd/platů a možné postupy stanovení mezd/platů pro zaměstnance/pracovníky podílející se na realizaci projektů OP VVV, verze 4, str. 16 – nezapomínejte uvádět kód ISPV nebo příslušné nařízení vlády)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Navýšení úvazku nad rámec 1,0 u člena odborného týmu (netýká se pedagogických pracovníků škol a školských zařízení  a akademických pracovníků, kteří mají limit zvýšen na 1,2 násobek fondu pracovní doby daného měsíce).</a:t>
            </a:r>
          </a:p>
          <a:p>
            <a:r>
              <a:rPr lang="cs-CZ" sz="2400" dirty="0"/>
              <a:t>Samozřejmostí je řádné odůvodnění změny.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bez dopadu do rozpočtu předávané v </a:t>
            </a:r>
            <a:r>
              <a:rPr lang="cs-CZ" dirty="0" err="1"/>
              <a:t>ZoR</a:t>
            </a: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Změnové řízením v MS2014+ není třeba řešit: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změnu pracovněprávního vztahu, pokud není spojena se změnou rozpočtu či zvýšením jednotkové sazby,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rozdělení či sloučení již schválených úvazků (např. úvazek 1 pracovníka 1,0 budou nadále vykonávat 2 pracovníci každý na 0,5; sloučení 2 či více úvazků za předpokladu, že sloučený úvazek respektuje nejnižší schválenou jednotkovou sazbu ze slučovaných úvazků),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změna úvazků (navýšení či snížení úvazku stávající pozice, kdy nedojde k překročení schválené jednotkové ceny),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případně snížení jednotkové sazby (pravidla sice tuto možnost uvádějí, nicméně ji příliš nedoporučuji a navíc bývá spojena se změnou položky rozpočtu).</a:t>
            </a:r>
          </a:p>
        </p:txBody>
      </p:sp>
    </p:spTree>
    <p:extLst>
      <p:ext uri="{BB962C8B-B14F-4D97-AF65-F5344CB8AC3E}">
        <p14:creationId xmlns:p14="http://schemas.microsoft.com/office/powerpoint/2010/main" val="344549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výdaje dle </a:t>
            </a:r>
            <a:r>
              <a:rPr lang="cs-CZ" dirty="0" err="1"/>
              <a:t>PpŽP</a:t>
            </a:r>
            <a:r>
              <a:rPr lang="cs-CZ" dirty="0"/>
              <a:t> obecná část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5997"/>
            <a:ext cx="7886700" cy="4421170"/>
          </a:xfrm>
        </p:spPr>
        <p:txBody>
          <a:bodyPr>
            <a:normAutofit/>
          </a:bodyPr>
          <a:lstStyle/>
          <a:p>
            <a:r>
              <a:rPr lang="cs-CZ" dirty="0"/>
              <a:t>Dle kapitoly 8.8 se jedná o výdaje, které: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obsaženy v platném rozpočtu, nelze je hradit z dotačních prostředků či byly již jednou podpořeny z veřejných prostředků,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v souladu s cíli projektu,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hospodárné, účelné, efektivní,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nejsou v souladu s platnou legislativou.</a:t>
            </a:r>
          </a:p>
          <a:p>
            <a:r>
              <a:rPr lang="cs-CZ" dirty="0"/>
              <a:t>V osobních nákladech jde zejména o: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náhradu nevyčerpané dovolené při ukončení pracovního poměru,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odstupné,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příspěvky na penzijní připojištění či dary.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000" dirty="0">
                <a:latin typeface="+mj-lt"/>
              </a:rPr>
              <a:t>Příjemce o nich účtuje odděleně od způsobilých výdajů.</a:t>
            </a:r>
          </a:p>
          <a:p>
            <a:pPr marL="1028700" lvl="1" indent="-342900"/>
            <a:endParaRPr lang="cs-CZ" sz="2000" dirty="0">
              <a:latin typeface="+mj-lt"/>
            </a:endParaRPr>
          </a:p>
          <a:p>
            <a:pPr lvl="1" indent="0"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80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výdaje dle </a:t>
            </a:r>
            <a:r>
              <a:rPr lang="cs-CZ" dirty="0" err="1"/>
              <a:t>PpŽP</a:t>
            </a:r>
            <a:r>
              <a:rPr lang="cs-CZ" dirty="0"/>
              <a:t> specifická část a výzvy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052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související s vyloučenými aktivitami (bod 5.2.4.4.), tj. výdaje na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soutěže,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technické zhodnocení budov,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tvorbu kurzů DVPP a CŽV  </a:t>
            </a:r>
          </a:p>
          <a:p>
            <a:pPr marL="342900" lvl="1" indent="-342900">
              <a:spcBef>
                <a:spcPts val="1000"/>
              </a:spcBef>
            </a:pPr>
            <a:r>
              <a:rPr lang="cs-CZ" sz="2000" dirty="0">
                <a:latin typeface="+mj-lt"/>
              </a:rPr>
              <a:t>investiční výdaje (výzva 76)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 projektů se zvolenou aktivitou B výdaje přede dnem nabytí právní moci právního aktu (bod 8.7.1)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r>
              <a:rPr lang="cs-CZ" dirty="0"/>
              <a:t>Děkuji za pozornost. 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Ing. Milan Karmazín</a:t>
            </a:r>
          </a:p>
          <a:p>
            <a:pPr algn="ctr"/>
            <a:r>
              <a:rPr lang="cs-CZ" dirty="0">
                <a:sym typeface="Wingdings" panose="05000000000000000000" pitchFamily="2" charset="2"/>
              </a:rPr>
              <a:t>Email: milan.karmazin@msmt.cz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3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dirty="0"/>
              <a:t>Finanční část </a:t>
            </a:r>
            <a:r>
              <a:rPr lang="cs-CZ" dirty="0"/>
              <a:t>–</a:t>
            </a:r>
            <a:r>
              <a:rPr dirty="0"/>
              <a:t> Pravidla pro žadatele a příjemce, </a:t>
            </a:r>
            <a:br>
              <a:rPr dirty="0"/>
            </a:br>
            <a:r>
              <a:rPr dirty="0"/>
              <a:t>obecná část, verze 5 a specifická část verze 2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8650" y="2222233"/>
            <a:ext cx="7886700" cy="3588017"/>
          </a:xfrm>
        </p:spPr>
        <p:txBody>
          <a:bodyPr rtlCol="0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Zálohová platba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Předkládání </a:t>
            </a:r>
            <a:r>
              <a:rPr lang="cs-CZ" dirty="0" err="1"/>
              <a:t>ŽoP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Finanční milníky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Dokladování výdajů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Osobní výdaje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Výkazy práce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Změny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Nezpůsobilé výdaje</a:t>
            </a:r>
            <a:endParaRPr lang="cs-CZ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Zálohová platba (ex-ante)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Její výše stanovena ve výzvě a příslušných specifických pravidlech pro žadatele a příjemce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Ukotvena v Rozhodnutí o poskytnutí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První zálohová platba ve výši částky, která se vypočte součtem plánovaných výdajů za první dvě sledovaná období uvedená ve finančním plánu, maximálně však do 40 % předpokládaných celkových způsobilých výdajů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Proplacena zpravidla do 30 kalendářních dnů  od vydání právního aktu (rozhodnutí), nejdříve však 60 kalendářních dnů před zahájením fyzické realizace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5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Předkládání Žádostí o platbu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198827" cy="400367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Žádost o platbu - vždy součástí Zprávy o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1. průběžná </a:t>
            </a:r>
            <a:r>
              <a:rPr lang="cs-CZ" dirty="0" err="1"/>
              <a:t>ŽoP</a:t>
            </a:r>
            <a:r>
              <a:rPr lang="cs-CZ" dirty="0"/>
              <a:t> – podání se liší v závislosti na datu zahájení fyzické realizace projektu (před x po vydání </a:t>
            </a:r>
            <a:r>
              <a:rPr lang="cs-CZ" dirty="0" err="1"/>
              <a:t>RoPD</a:t>
            </a:r>
            <a:r>
              <a:rPr lang="cs-CZ" dirty="0"/>
              <a:t>)</a:t>
            </a:r>
          </a:p>
          <a:p>
            <a:r>
              <a:rPr lang="cs-CZ" dirty="0"/>
              <a:t>	pro projekty, jejichž fyzická realizace je zahájena před datem vydání právního 	aktu, období od vydání právního aktu po dobu 3 měsíců plus 20 pracovních dní; </a:t>
            </a:r>
          </a:p>
          <a:p>
            <a:r>
              <a:rPr lang="cs-CZ" dirty="0"/>
              <a:t>	pro projekty, jejichž fyzická realizace je zahájena po datu vydání právního aktu 	(včetně tohoto data), období 3 měsíců od předpokládaného data zahájení 	fyzické realizace projektu plus 20 pracovních dní;</a:t>
            </a:r>
          </a:p>
          <a:p>
            <a:r>
              <a:rPr lang="cs-CZ" dirty="0"/>
              <a:t>	3 měsíce se počítají od data, které nastane později.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Další průběžné </a:t>
            </a:r>
            <a:r>
              <a:rPr lang="cs-CZ" dirty="0" err="1"/>
              <a:t>ŽoP</a:t>
            </a:r>
            <a:r>
              <a:rPr lang="cs-CZ" dirty="0"/>
              <a:t> - do 20 pracovních dnů po uplynutí 6 měsíců od ukončení předchozího sledovaného (monitorovacího) období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Možnost posunutí termínu předložení </a:t>
            </a:r>
            <a:r>
              <a:rPr lang="cs-CZ" dirty="0" err="1"/>
              <a:t>ŽoP</a:t>
            </a:r>
            <a:r>
              <a:rPr lang="cs-CZ" dirty="0"/>
              <a:t> o 10 pracovních dnů, maximálně 1x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Dřívější předložení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– podstatná změna harmonogramu a finančního plánu (pozor – může ovlivnit milníky)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Schválení a proplacení </a:t>
            </a:r>
            <a:r>
              <a:rPr lang="cs-CZ" dirty="0" err="1"/>
              <a:t>ŽoP</a:t>
            </a:r>
            <a:r>
              <a:rPr lang="cs-CZ" dirty="0"/>
              <a:t> do 90 kalendářních dnů od podání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Obsahuje předfinancování (požadovanou zálohu) a refundaci (vyúčtování výdajů)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Součástí </a:t>
            </a:r>
            <a:r>
              <a:rPr lang="cs-CZ"/>
              <a:t>vyúčtování jsou:</a:t>
            </a:r>
            <a:endParaRPr lang="cs-CZ" dirty="0"/>
          </a:p>
          <a:p>
            <a:pPr marL="1028700" lvl="1" indent="-342900"/>
            <a:r>
              <a:rPr lang="cs-CZ" sz="2000" dirty="0">
                <a:latin typeface="+mj-lt"/>
              </a:rPr>
              <a:t>Přímé osobní výdaje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Paušál </a:t>
            </a:r>
          </a:p>
          <a:p>
            <a:pPr marL="1028700" lvl="1" indent="-342900">
              <a:buFontTx/>
              <a:buChar char="-"/>
            </a:pPr>
            <a:r>
              <a:rPr lang="cs-CZ" sz="2000" dirty="0">
                <a:latin typeface="+mj-lt"/>
              </a:rPr>
              <a:t>stanovený v Rozhodnutí procentní sazbou – 40% přímých způsobilých nákladů na zaměstnance</a:t>
            </a:r>
          </a:p>
          <a:p>
            <a:pPr marL="1028700" lvl="1" indent="-342900">
              <a:buFontTx/>
              <a:buChar char="-"/>
            </a:pPr>
            <a:r>
              <a:rPr lang="cs-CZ" sz="2000" dirty="0">
                <a:latin typeface="+mj-lt"/>
              </a:rPr>
              <a:t>nedokládá se, nezbytný pro zajištění chodu projektu, ale nelze jej přiřadit ke konkrétní aktivitě</a:t>
            </a:r>
          </a:p>
          <a:p>
            <a:pPr marL="1028700" lvl="1" indent="-342900">
              <a:buFontTx/>
              <a:buChar char="-"/>
            </a:pPr>
            <a:r>
              <a:rPr lang="cs-CZ" sz="2000" dirty="0">
                <a:latin typeface="+mj-lt"/>
              </a:rPr>
              <a:t>v systému MS2014+ se zaokrouhluje na dvě desetinná místa dolů</a:t>
            </a:r>
          </a:p>
          <a:p>
            <a:pPr marL="1028700" lvl="1" indent="-342900">
              <a:buFontTx/>
              <a:buChar char="-"/>
            </a:pPr>
            <a:r>
              <a:rPr lang="cs-CZ" sz="2000" dirty="0">
                <a:latin typeface="+mj-lt"/>
              </a:rPr>
              <a:t>je třeba jej v plné výši využít ve prospěch projektu (nevrací se!)</a:t>
            </a:r>
          </a:p>
          <a:p>
            <a:endParaRPr lang="cs-CZ" dirty="0"/>
          </a:p>
          <a:p>
            <a:pPr marL="1028700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55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milníky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Minimální výše výdajů, kterou je příjemce povinen v úhrnu předložit ŘO OP VVV za sledovaná období, pro která je finanční milník stanoven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Finanční milníky jsou uvedeny v právním aktu o poskytnutí/převodu podpory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Průběžný finanční milník </a:t>
            </a:r>
            <a:r>
              <a:rPr lang="cs-CZ" dirty="0"/>
              <a:t>– 80 % celkové plánované částky vyúčtování za každá dvě po sobě jdoucí sledovaná období (zpravidla 12 měsíců)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Průběžné finanční milníky budou sledovány pouze u projektů, jejichž doba trvání od data zahájení fyzické realizace do předpokládaného data ukončení realizace je delší než 30 měsíců včetně</a:t>
            </a:r>
          </a:p>
        </p:txBody>
      </p:sp>
    </p:spTree>
    <p:extLst>
      <p:ext uri="{BB962C8B-B14F-4D97-AF65-F5344CB8AC3E}">
        <p14:creationId xmlns:p14="http://schemas.microsoft.com/office/powerpoint/2010/main" val="254308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milníky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Hraniční finanční milník </a:t>
            </a:r>
            <a:r>
              <a:rPr lang="cs-CZ" dirty="0"/>
              <a:t>– 60 % celkové plánované částky vyúčtování v 60 % doby realizace projektu (pro dané období již není stanoven průběžný finanční milník)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Hraniční finanční milník je stanoven u všech projektů, není-li výzvou stanoveno jinak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Výši hraničního finančního milníku a dobu, pro kterou je stanoven standardně není možné v době realizace projektu prostřednictvím změnového řízení změnit, kromě následujících případů: dřívější předložení </a:t>
            </a:r>
            <a:r>
              <a:rPr lang="cs-CZ" dirty="0" err="1"/>
              <a:t>ZoR</a:t>
            </a:r>
            <a:r>
              <a:rPr lang="cs-CZ" dirty="0"/>
              <a:t> projektu, změna doby realizace projektu, snížení celkových způsobilých výdajů v rozpočtu projektu a připojení Metodického dopisu „</a:t>
            </a:r>
            <a:r>
              <a:rPr lang="cs-CZ" dirty="0" err="1"/>
              <a:t>koronavirus</a:t>
            </a:r>
            <a:r>
              <a:rPr lang="cs-CZ"/>
              <a:t>“ z 8.4.2020 k </a:t>
            </a:r>
            <a:r>
              <a:rPr lang="cs-CZ" dirty="0" err="1"/>
              <a:t>PpŽP</a:t>
            </a:r>
            <a:r>
              <a:rPr lang="cs-CZ" dirty="0"/>
              <a:t> (dodatek k </a:t>
            </a:r>
            <a:r>
              <a:rPr lang="cs-CZ" dirty="0" err="1"/>
              <a:t>RoPD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1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milníky - příklad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93025"/>
            <a:ext cx="7886700" cy="42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Dokladování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289" y="1690689"/>
            <a:ext cx="7886700" cy="37576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 soupisky dokladů zařazeny všechny přímé výdaje, ale dokládány pouze výdaje nad 10 000 Kč (součet za dodavatele a účetní doklad, hrubá mzda u PS a DPČ 7 462 Kč, součet za zaměstnance)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Účetní doklady, doklady o úhradě a další dokumentace dle kapitoly 8.7.2 obecných pravidel (uzavřené PS, DPČ, DPP u 1. </a:t>
            </a:r>
            <a:r>
              <a:rPr lang="cs-CZ" dirty="0" err="1"/>
              <a:t>ZoR</a:t>
            </a:r>
            <a:r>
              <a:rPr lang="cs-CZ" dirty="0"/>
              <a:t> předkládat všechny u dalších </a:t>
            </a:r>
            <a:r>
              <a:rPr lang="cs-CZ" dirty="0" err="1"/>
              <a:t>ZoR</a:t>
            </a:r>
            <a:r>
              <a:rPr lang="cs-CZ" dirty="0"/>
              <a:t> za nové zaměstnance, tj. i pod 10 tis.)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ŘO si může vyžádat doložení výdajů i do 10 000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Obecné podmínky způsobilosti – věcná, přiměřenost (3 E – hospodárnost, efektivnost, účelnost), časová, místní (výdaj projektu je způsobilý, pokud je projekt realizován na území, na které se vztahuje program, v jehož rámci je podporován), prokazatelnost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75054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FFDDE6B0-EEC2-4BB5-8A18-92F895E1F177}" vid="{5A0BC182-02C9-4A36-823D-B869CAD7BBB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977BD-16EF-4156-8562-3C8B34556621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0104a4cd-1400-468e-be1b-c7aad71d7d5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479246-A622-4E25-8E24-8ED0367A863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66CA40DB-BDAF-4F55-8218-966A1B623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Vzor_opvvv_prezentace</Template>
  <TotalTime>2205</TotalTime>
  <Words>1277</Words>
  <Application>Microsoft Office PowerPoint</Application>
  <PresentationFormat>Předvádění na obrazovce (4:3)</PresentationFormat>
  <Paragraphs>118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Finanční část – Pravidla pro žadatele a příjemce,  obecná část, verze 5 a specifická část verze 2</vt:lpstr>
      <vt:lpstr>Zálohová platba (ex-ante)</vt:lpstr>
      <vt:lpstr>Předkládání Žádostí o platbu</vt:lpstr>
      <vt:lpstr>Žádost o platbu</vt:lpstr>
      <vt:lpstr>Finanční milníky</vt:lpstr>
      <vt:lpstr>Finanční milníky</vt:lpstr>
      <vt:lpstr>Finanční milníky - příklad</vt:lpstr>
      <vt:lpstr>Dokladování výdajů</vt:lpstr>
      <vt:lpstr>Osobní výdaje</vt:lpstr>
      <vt:lpstr>Výkazy práce (PV)</vt:lpstr>
      <vt:lpstr>Změny ve výzvě 76</vt:lpstr>
      <vt:lpstr>Podstatné změny (významné) finanční povahy</vt:lpstr>
      <vt:lpstr>Změny bez dopadu do rozpočtu předávané v ZoR  </vt:lpstr>
      <vt:lpstr>Nezpůsobilé výdaje dle PpŽP obecná část </vt:lpstr>
      <vt:lpstr>Nezpůsobilé výdaje dle PpŽP specifická část a výzvy 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Havlíčková Veronika</dc:creator>
  <cp:lastModifiedBy>Melicharová Veronika</cp:lastModifiedBy>
  <cp:revision>181</cp:revision>
  <cp:lastPrinted>2020-06-24T12:53:19Z</cp:lastPrinted>
  <dcterms:created xsi:type="dcterms:W3CDTF">2017-01-03T07:04:46Z</dcterms:created>
  <dcterms:modified xsi:type="dcterms:W3CDTF">2020-06-25T06:43:29Z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de197c94-d562-4c93-a17c-6233561b67ba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