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6" r:id="rId6"/>
    <p:sldMasterId id="2147483739" r:id="rId7"/>
    <p:sldMasterId id="2147483753" r:id="rId8"/>
    <p:sldMasterId id="2147483768" r:id="rId9"/>
    <p:sldMasterId id="2147483782" r:id="rId10"/>
  </p:sldMasterIdLst>
  <p:notesMasterIdLst>
    <p:notesMasterId r:id="rId58"/>
  </p:notesMasterIdLst>
  <p:handoutMasterIdLst>
    <p:handoutMasterId r:id="rId59"/>
  </p:handoutMasterIdLst>
  <p:sldIdLst>
    <p:sldId id="373" r:id="rId11"/>
    <p:sldId id="380" r:id="rId12"/>
    <p:sldId id="375" r:id="rId13"/>
    <p:sldId id="382" r:id="rId14"/>
    <p:sldId id="383" r:id="rId15"/>
    <p:sldId id="385" r:id="rId16"/>
    <p:sldId id="386" r:id="rId17"/>
    <p:sldId id="388" r:id="rId18"/>
    <p:sldId id="391" r:id="rId19"/>
    <p:sldId id="392" r:id="rId20"/>
    <p:sldId id="389" r:id="rId21"/>
    <p:sldId id="390" r:id="rId22"/>
    <p:sldId id="393" r:id="rId23"/>
    <p:sldId id="384" r:id="rId24"/>
    <p:sldId id="394" r:id="rId25"/>
    <p:sldId id="377" r:id="rId26"/>
    <p:sldId id="354" r:id="rId27"/>
    <p:sldId id="421" r:id="rId28"/>
    <p:sldId id="418" r:id="rId29"/>
    <p:sldId id="414" r:id="rId30"/>
    <p:sldId id="419" r:id="rId31"/>
    <p:sldId id="369" r:id="rId32"/>
    <p:sldId id="370" r:id="rId33"/>
    <p:sldId id="415" r:id="rId34"/>
    <p:sldId id="417" r:id="rId35"/>
    <p:sldId id="395" r:id="rId36"/>
    <p:sldId id="371" r:id="rId37"/>
    <p:sldId id="396" r:id="rId38"/>
    <p:sldId id="356" r:id="rId39"/>
    <p:sldId id="35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379" r:id="rId5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sz Filip" initials="GF" lastIdx="1" clrIdx="0">
    <p:extLst>
      <p:ext uri="{19B8F6BF-5375-455C-9EA6-DF929625EA0E}">
        <p15:presenceInfo xmlns:p15="http://schemas.microsoft.com/office/powerpoint/2012/main" userId="S-1-5-21-1024343765-948047755-1557874966-16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501" autoAdjust="0"/>
  </p:normalViewPr>
  <p:slideViewPr>
    <p:cSldViewPr snapToGrid="0">
      <p:cViewPr varScale="1">
        <p:scale>
          <a:sx n="64" d="100"/>
          <a:sy n="64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614A2-D53F-4E56-8108-8801C4D3CC4F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06D24-8DF4-4CB9-ADD9-FA26A33DC7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75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B52A0-6E33-4BDB-90ED-73A74EF87255}" type="datetimeFigureOut">
              <a:rPr lang="cs-CZ" smtClean="0"/>
              <a:t>30.6.2016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7613-301E-49B1-9373-624EDAFB24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21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app/RDM/Porta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38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16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75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>
                <a:solidFill>
                  <a:prstClr val="black"/>
                </a:solidFill>
              </a:rPr>
              <a:pPr/>
              <a:t>31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4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52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33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110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484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081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>
                <a:solidFill>
                  <a:prstClr val="black"/>
                </a:solidFill>
              </a:rPr>
              <a:pPr/>
              <a:t>37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0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632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>
                <a:solidFill>
                  <a:prstClr val="black"/>
                </a:solidFill>
              </a:rPr>
              <a:pPr/>
              <a:t>38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8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>
                <a:solidFill>
                  <a:prstClr val="black"/>
                </a:solidFill>
              </a:rPr>
              <a:pPr/>
              <a:t>39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37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8 hodin návštěvy, 8 hodin příprava a reflexe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915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Možno zakoupit knihy, kusový koberec, sedací vaky a kostky atd.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551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39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51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34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38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03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celková výše podpory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kterou poskytne jednomu podniku členský stát, nesmí v rozhodném období přesáhnout částku 200 000 EUR. Disponibilní částku pro čerpání podpory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žadatel může ověřit v Centrálním registru podpor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stránkách Ministerstva zemědělství (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http://eagri.cz/public/</a:t>
            </a: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app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/RDM/</a:t>
            </a: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Portal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Doporučujeme všem žadatelům, aby si před podáním žádosti o podporu, která má být poskytnuta v režimu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vždy ověřili svůj „disponibilní limit“ pro čerpání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přizpůsobili rozpočet svého projektu tak, aby poskytnutím podpory nedošlo k překročení tohoto limitu.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Období tří let by mělo být posuzováno průběžně tak, že při novém přidělení podpory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třeba vzít v úvahu celkovou výši poskytnuté podpory 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dotčeném jednoletém období a během dvou předchozích jednoletých účetních období. Doba tří jednoletých období bude stanovena podle účetního období používaného podnikem. 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je povinen v rámci čestného prohlášení informovat poskytovatele podpory, jaké účetní období používá, a v případě, že aplikuje hospodářský rok, je nutné, aby zároveň vymezil začátek a konec svého hospodářského roku.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7613-301E-49B1-9373-624EDAFB24C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18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3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82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8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88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859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63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4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6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9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2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6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81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00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9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300"/>
            </a:lvl1pPr>
          </a:lstStyle>
          <a:p>
            <a:r>
              <a:rPr lang="cs-CZ" sz="27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7"/>
            <a:ext cx="78867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47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1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16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9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6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7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20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83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0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849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7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4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31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9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0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799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0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59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95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60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90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831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89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05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82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4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5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5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9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02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99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0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66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410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713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86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098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59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67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39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0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6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065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30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256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92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19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979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6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4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3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7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3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41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3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30.6.2016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>
          <a:xfrm>
            <a:off x="0" y="0"/>
            <a:ext cx="9144000" cy="613064"/>
          </a:xfrm>
          <a:prstGeom prst="rect">
            <a:avLst/>
          </a:prstGeom>
        </p:spPr>
      </p:pic>
      <p:pic>
        <p:nvPicPr>
          <p:cNvPr id="8" name="Obrázek 7"/>
          <p:cNvPicPr/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2369127" y="5961239"/>
            <a:ext cx="4610100" cy="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berdat.uiv.cz/logi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8"/>
          <a:stretch/>
        </p:blipFill>
        <p:spPr>
          <a:xfrm>
            <a:off x="-16171" y="0"/>
            <a:ext cx="9144003" cy="2258459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69631" y="2258459"/>
            <a:ext cx="7772400" cy="41522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3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ŽADATELE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3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VÝZEV </a:t>
            </a:r>
            <a:r>
              <a:rPr lang="cs-CZ" sz="33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</a:t>
            </a:r>
            <a:r>
              <a:rPr lang="cs-CZ" sz="3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02_16_023 a 02_16_023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cs-CZ" sz="37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 formou projektů zjednodušeného vykazování</a:t>
            </a:r>
            <a:br>
              <a:rPr lang="cs-CZ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cs-CZ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Šablony pro MŠ a ZŠ I</a:t>
            </a:r>
            <a:endParaRPr lang="cs-CZ" sz="2400" dirty="0">
              <a:solidFill>
                <a:sysClr val="windowText" lastClr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cs-CZ" sz="29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poskytnutí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977887"/>
            <a:ext cx="8020675" cy="38514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Dotace bude poskytnuta prostřednictvím zřizovatele dle zákona č.218/2000 Sb., o rozpočtových pravidlech a bude označena účelovým </a:t>
            </a:r>
            <a:r>
              <a:rPr lang="cs-CZ" dirty="0" smtClean="0"/>
              <a:t>znakem </a:t>
            </a:r>
            <a:r>
              <a:rPr lang="cs-CZ" b="1" dirty="0" smtClean="0"/>
              <a:t>33063</a:t>
            </a:r>
            <a:endParaRPr lang="cs-CZ" b="1" dirty="0"/>
          </a:p>
          <a:p>
            <a:pPr>
              <a:buNone/>
              <a:defRPr/>
            </a:pPr>
            <a:endParaRPr lang="cs-CZ" dirty="0"/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MŠMT→ </a:t>
            </a:r>
            <a:r>
              <a:rPr lang="cs-CZ" dirty="0" smtClean="0"/>
              <a:t>kraj → obec → škola  nebo </a:t>
            </a:r>
          </a:p>
          <a:p>
            <a:pPr marL="0" indent="0">
              <a:buNone/>
              <a:defRPr/>
            </a:pPr>
            <a:r>
              <a:rPr lang="cs-CZ" dirty="0" smtClean="0"/>
              <a:t>      MŠMT→ magistrát →městská část Prahy→ škola</a:t>
            </a:r>
            <a:endParaRPr lang="cs-CZ" dirty="0"/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 smtClean="0"/>
              <a:t>MŠMT</a:t>
            </a:r>
            <a:r>
              <a:rPr lang="cs-CZ" dirty="0" smtClean="0"/>
              <a:t>→ soukromá </a:t>
            </a:r>
            <a:r>
              <a:rPr lang="cs-CZ" dirty="0"/>
              <a:t>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dirty="0"/>
              <a:t>MŠMT</a:t>
            </a:r>
            <a:r>
              <a:rPr lang="cs-CZ" dirty="0" smtClean="0"/>
              <a:t>→ školy </a:t>
            </a:r>
            <a:r>
              <a:rPr lang="cs-CZ" dirty="0"/>
              <a:t>zřizované MŠMT</a:t>
            </a:r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628650" y="792452"/>
            <a:ext cx="7886700" cy="89823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Poskytnutí dotace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82512"/>
            <a:ext cx="7886700" cy="898237"/>
          </a:xfrm>
        </p:spPr>
        <p:txBody>
          <a:bodyPr/>
          <a:lstStyle/>
          <a:p>
            <a:r>
              <a:rPr lang="cs-CZ" dirty="0"/>
              <a:t>Sestavení projektu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67339"/>
            <a:ext cx="7886700" cy="376196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Projekt se sestavuje výběrem jednotlivých šablon</a:t>
            </a:r>
            <a:r>
              <a:rPr lang="cs-CZ" dirty="0" smtClean="0"/>
              <a:t> 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Ž</a:t>
            </a:r>
            <a:r>
              <a:rPr lang="cs-CZ" dirty="0" smtClean="0"/>
              <a:t>adatel šablony nevytváří/ jsou předem definované  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Šablony se volí do výše maximální částky na projekt</a:t>
            </a:r>
          </a:p>
          <a:p>
            <a:pPr>
              <a:buFontTx/>
              <a:buChar char="-"/>
            </a:pPr>
            <a:r>
              <a:rPr lang="cs-CZ" dirty="0" smtClean="0"/>
              <a:t>Nutno zohlednit časové i administrativní kapacity </a:t>
            </a:r>
            <a:endParaRPr lang="cs-CZ" dirty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628650" y="792452"/>
            <a:ext cx="7886700" cy="89823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Sestavení projektu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Sestavení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37522"/>
            <a:ext cx="7886700" cy="3791778"/>
          </a:xfrm>
        </p:spPr>
        <p:txBody>
          <a:bodyPr/>
          <a:lstStyle/>
          <a:p>
            <a:r>
              <a:rPr lang="cs-CZ" dirty="0" smtClean="0"/>
              <a:t>Žadatel </a:t>
            </a:r>
            <a:r>
              <a:rPr lang="cs-CZ" dirty="0"/>
              <a:t>nevytváří položky rozpočtu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Rozpočet </a:t>
            </a:r>
            <a:r>
              <a:rPr lang="cs-CZ" dirty="0"/>
              <a:t>se sestavuje automaticky volbou </a:t>
            </a:r>
            <a:r>
              <a:rPr lang="cs-CZ" dirty="0" smtClean="0"/>
              <a:t>šablon</a:t>
            </a:r>
          </a:p>
          <a:p>
            <a:endParaRPr lang="cs-CZ" dirty="0"/>
          </a:p>
          <a:p>
            <a:r>
              <a:rPr lang="cs-CZ" dirty="0" smtClean="0"/>
              <a:t>Nutné </a:t>
            </a:r>
            <a:r>
              <a:rPr lang="cs-CZ" dirty="0"/>
              <a:t>hlídat minimální a maximální částku pro školu</a:t>
            </a:r>
          </a:p>
          <a:p>
            <a:endParaRPr lang="cs-CZ" dirty="0"/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28650" y="792452"/>
            <a:ext cx="7886700" cy="89823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Sestavení rozpočtu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28191"/>
            <a:ext cx="7886700" cy="3901109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Na </a:t>
            </a:r>
            <a:r>
              <a:rPr lang="cs-CZ" dirty="0"/>
              <a:t>dodávky (</a:t>
            </a:r>
            <a:r>
              <a:rPr lang="cs-CZ" dirty="0" smtClean="0"/>
              <a:t>zboží) a služby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Posouzení </a:t>
            </a:r>
            <a:r>
              <a:rPr lang="cs-CZ" dirty="0"/>
              <a:t>souvislosti věcné, časové a místní za </a:t>
            </a:r>
            <a:r>
              <a:rPr lang="cs-CZ" dirty="0" smtClean="0"/>
              <a:t>IČ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r>
              <a:rPr lang="cs-CZ" b="1" dirty="0"/>
              <a:t>VZ </a:t>
            </a:r>
            <a:r>
              <a:rPr lang="cs-CZ" b="1" dirty="0" smtClean="0"/>
              <a:t>malé hodnoty</a:t>
            </a:r>
            <a:r>
              <a:rPr lang="cs-CZ" dirty="0" smtClean="0"/>
              <a:t>: 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od předpokládané hodnoty 400.000Kč bez DPH do výše min. hodnoty dle ZVZ </a:t>
            </a:r>
          </a:p>
          <a:p>
            <a:pPr>
              <a:buFontTx/>
              <a:buChar char="-"/>
            </a:pPr>
            <a:r>
              <a:rPr lang="cs-CZ" dirty="0"/>
              <a:t>pravidla OP VVV</a:t>
            </a:r>
          </a:p>
          <a:p>
            <a:r>
              <a:rPr lang="cs-CZ" b="1" dirty="0"/>
              <a:t>VZ dle zákona č. 137/2006 Sb.</a:t>
            </a:r>
            <a:r>
              <a:rPr lang="cs-CZ" dirty="0"/>
              <a:t> (ZVZ):</a:t>
            </a:r>
          </a:p>
          <a:p>
            <a:pPr>
              <a:buFontTx/>
              <a:buChar char="-"/>
            </a:pPr>
            <a:r>
              <a:rPr lang="cs-CZ" dirty="0"/>
              <a:t>od 2.000.000 Kč bez DPH </a:t>
            </a:r>
          </a:p>
          <a:p>
            <a:pPr>
              <a:buFontTx/>
              <a:buChar char="-"/>
            </a:pPr>
            <a:r>
              <a:rPr lang="cs-CZ" dirty="0"/>
              <a:t>pravidlo pro VZ s uzavřenou smlouvou od 500.000Kč – zveřejnění na profilu zadavatele </a:t>
            </a:r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628650" y="792452"/>
            <a:ext cx="7886700" cy="89823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zakázky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700" y="1825625"/>
            <a:ext cx="8128000" cy="4003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Výzva č. </a:t>
            </a:r>
            <a:r>
              <a:rPr lang="cs-CZ" dirty="0" smtClean="0"/>
              <a:t>02_16_022: pro MŠ a ZŠ v krajích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Výzva č. </a:t>
            </a:r>
            <a:r>
              <a:rPr lang="cs-CZ" dirty="0" smtClean="0"/>
              <a:t>02_16_023: pro MŠ a ZŠ v Praze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i</a:t>
            </a:r>
            <a:r>
              <a:rPr lang="cs-CZ" dirty="0" smtClean="0"/>
              <a:t>dentické výzvy</a:t>
            </a:r>
          </a:p>
          <a:p>
            <a:r>
              <a:rPr lang="cs-CZ" dirty="0"/>
              <a:t>l</a:t>
            </a:r>
            <a:r>
              <a:rPr lang="cs-CZ" dirty="0" smtClean="0"/>
              <a:t>iší se pouze v území dopadu: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íce rozvinuté regiony (Praha – výzva 23)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éně rozvinuté regiony (kraje– výzva 22)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Nadpis 3"/>
          <p:cNvSpPr txBox="1">
            <a:spLocks/>
          </p:cNvSpPr>
          <p:nvPr/>
        </p:nvSpPr>
        <p:spPr>
          <a:xfrm>
            <a:off x="628650" y="792452"/>
            <a:ext cx="7886700" cy="89823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Šablony pro MŠ a ZŠ I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Usnadnit implementaci inkluzivního vzdělávání do škol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Podpora osobnostně profesního rozvoje pedagogů</a:t>
            </a:r>
          </a:p>
          <a:p>
            <a:endParaRPr lang="cs-CZ" dirty="0"/>
          </a:p>
        </p:txBody>
      </p:sp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výzvy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7" y="964381"/>
            <a:ext cx="7799943" cy="460505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6882063" y="1203158"/>
            <a:ext cx="1742173" cy="3532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49377" y="619967"/>
            <a:ext cx="8075597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</a:t>
            </a:r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výzev 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377" y="1748624"/>
            <a:ext cx="8244918" cy="416128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3400" dirty="0" smtClean="0"/>
              <a:t>Druh výzev: průběžné</a:t>
            </a:r>
            <a:endParaRPr lang="cs-CZ" sz="34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3400" dirty="0" smtClean="0"/>
              <a:t>Fond</a:t>
            </a:r>
            <a:r>
              <a:rPr lang="cs-CZ" sz="3400" dirty="0"/>
              <a:t>: </a:t>
            </a:r>
            <a:r>
              <a:rPr lang="cs-CZ" sz="3400" dirty="0" smtClean="0"/>
              <a:t>ESF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3400" dirty="0" smtClean="0"/>
              <a:t>Délka trvání projektů: 24 měsíců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3400" dirty="0" smtClean="0"/>
              <a:t>Ukončení příjmu žádostí: 30. 6. 2017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3400" dirty="0" smtClean="0"/>
              <a:t>Ukončení realizace projektů: do 31. 8. 2019</a:t>
            </a:r>
            <a:endParaRPr lang="cs-CZ" sz="34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3400" dirty="0" smtClean="0"/>
          </a:p>
          <a:p>
            <a:endParaRPr lang="cs-CZ" sz="3200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198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49377" y="619967"/>
            <a:ext cx="8290361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Oprávnění žadatelé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49377" y="1694047"/>
            <a:ext cx="2678833" cy="11935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Mateřské školy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245717" y="1694047"/>
            <a:ext cx="2616067" cy="11935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školy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979291" y="1694047"/>
            <a:ext cx="2760448" cy="11935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Mateřské a základní školy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49377" y="3156318"/>
            <a:ext cx="8396240" cy="26862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Zapsané ve školském rejstříku 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Ve </a:t>
            </a:r>
            <a:r>
              <a:rPr lang="cs-CZ" dirty="0"/>
              <a:t>školním roce, v němž žádost o podporu podávají, </a:t>
            </a:r>
            <a:r>
              <a:rPr lang="cs-CZ" dirty="0" smtClean="0"/>
              <a:t>musí mít minimálně </a:t>
            </a:r>
            <a:r>
              <a:rPr lang="cs-CZ" dirty="0"/>
              <a:t>jedno </a:t>
            </a:r>
            <a:r>
              <a:rPr lang="cs-CZ" dirty="0" smtClean="0"/>
              <a:t>dítě/žáka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Partnerství není povoleno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Udržitelnost projektu není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6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49377" y="619967"/>
            <a:ext cx="8075597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de </a:t>
            </a:r>
            <a:r>
              <a:rPr lang="cs-CZ" sz="3600" b="1" dirty="0" err="1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377" y="1748624"/>
            <a:ext cx="8075598" cy="4161288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cs-CZ" sz="2800" dirty="0" smtClean="0"/>
              <a:t>MŠ a ZŠ, jež nejsou </a:t>
            </a:r>
            <a:r>
              <a:rPr lang="cs-CZ" sz="2800" dirty="0"/>
              <a:t>příspěvkovými organizacemi obcí, krajů a </a:t>
            </a:r>
            <a:r>
              <a:rPr lang="cs-CZ" sz="2800" dirty="0" smtClean="0"/>
              <a:t>MŠMT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cs-CZ" sz="2800" dirty="0" smtClean="0"/>
              <a:t>Úplata za vzdělávání ze soukromých zdrojů překračuje 50% celkových nákladů na vzdělávání a zároveň podpora nemá pouze lokální dopad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cs-CZ" sz="2800" dirty="0" smtClean="0"/>
              <a:t>Těmto žadatelům bude podpora </a:t>
            </a:r>
            <a:r>
              <a:rPr lang="cs-CZ" sz="2800" dirty="0"/>
              <a:t>poskytnuta v režimu de </a:t>
            </a:r>
            <a:r>
              <a:rPr lang="cs-CZ" sz="2800" dirty="0" err="1"/>
              <a:t>minimis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endParaRPr lang="cs-CZ" sz="3200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4569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38275" y="2066676"/>
            <a:ext cx="7886700" cy="32308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Princip zjednodušeného vykazování </a:t>
            </a:r>
            <a:r>
              <a:rPr lang="cs-CZ" dirty="0" smtClean="0"/>
              <a:t>u projektů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Představení </a:t>
            </a:r>
            <a:r>
              <a:rPr lang="cs-CZ" dirty="0" smtClean="0"/>
              <a:t>výzvy č. </a:t>
            </a:r>
            <a:r>
              <a:rPr lang="cs-CZ" dirty="0" smtClean="0"/>
              <a:t>02_16_22 </a:t>
            </a:r>
            <a:r>
              <a:rPr lang="cs-CZ" dirty="0"/>
              <a:t>a č. 02_16_23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Představení </a:t>
            </a:r>
            <a:r>
              <a:rPr lang="cs-CZ" dirty="0" smtClean="0"/>
              <a:t>šablon</a:t>
            </a:r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Základní informace k IS KP14+</a:t>
            </a:r>
            <a:endParaRPr lang="cs-CZ" dirty="0"/>
          </a:p>
          <a:p>
            <a:pPr algn="ctr"/>
            <a:endParaRPr lang="cs-CZ" sz="3200" dirty="0" smtClean="0"/>
          </a:p>
          <a:p>
            <a:pPr algn="ctr"/>
            <a:endParaRPr lang="cs-CZ" sz="3200" dirty="0"/>
          </a:p>
        </p:txBody>
      </p:sp>
      <p:sp>
        <p:nvSpPr>
          <p:cNvPr id="5" name="Zaoblený obdélník 4"/>
          <p:cNvSpPr/>
          <p:nvPr/>
        </p:nvSpPr>
        <p:spPr>
          <a:xfrm>
            <a:off x="874643" y="725555"/>
            <a:ext cx="7650332" cy="77525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vám chceme sdělit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226" y="1825625"/>
            <a:ext cx="7899124" cy="4003675"/>
          </a:xfrm>
        </p:spPr>
        <p:txBody>
          <a:bodyPr/>
          <a:lstStyle/>
          <a:p>
            <a:r>
              <a:rPr lang="cs-CZ" dirty="0"/>
              <a:t>Vyhodnocení dotazníku a pokyny k možnostem čerpání ze šablon </a:t>
            </a:r>
            <a:r>
              <a:rPr lang="cs-CZ" dirty="0" smtClean="0"/>
              <a:t>jsou </a:t>
            </a:r>
            <a:r>
              <a:rPr lang="cs-CZ" dirty="0"/>
              <a:t>zpřístupněny </a:t>
            </a:r>
            <a:r>
              <a:rPr lang="cs-CZ" dirty="0" smtClean="0"/>
              <a:t>v rozhraní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>
              <a:hlinkClick r:id="rId2"/>
            </a:endParaRPr>
          </a:p>
          <a:p>
            <a:r>
              <a:rPr lang="cs-CZ" u="sng" dirty="0" smtClean="0">
                <a:hlinkClick r:id="rId2"/>
              </a:rPr>
              <a:t>https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sberdat.uiv.cz/login</a:t>
            </a:r>
            <a:endParaRPr lang="cs-CZ" u="sng" dirty="0" smtClean="0"/>
          </a:p>
          <a:p>
            <a:endParaRPr lang="cs-CZ" u="sng" dirty="0"/>
          </a:p>
          <a:p>
            <a:r>
              <a:rPr lang="cs-CZ" dirty="0" smtClean="0"/>
              <a:t>Nutnost zvolení 1 šablony rozvíjející nejslabší oblast školy v porovnání s průměrem ČR, která vyplyne z dotazníkového šetření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82512"/>
            <a:ext cx="7886700" cy="89823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Bagatelní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Časová dotace </a:t>
            </a:r>
            <a:r>
              <a:rPr lang="cs-CZ" dirty="0"/>
              <a:t>jednotlivých absolvovaných</a:t>
            </a:r>
          </a:p>
          <a:p>
            <a:pPr marL="0" indent="0">
              <a:buNone/>
            </a:pPr>
            <a:r>
              <a:rPr lang="cs-CZ" dirty="0" smtClean="0"/>
              <a:t>  vzdělávacích </a:t>
            </a:r>
            <a:r>
              <a:rPr lang="cs-CZ" dirty="0"/>
              <a:t>akcí </a:t>
            </a:r>
            <a:r>
              <a:rPr lang="cs-CZ" b="1" dirty="0"/>
              <a:t>konkrétní </a:t>
            </a:r>
            <a:r>
              <a:rPr lang="cs-CZ" b="1" dirty="0" smtClean="0"/>
              <a:t>osoby </a:t>
            </a:r>
          </a:p>
          <a:p>
            <a:r>
              <a:rPr lang="cs-CZ" smtClean="0"/>
              <a:t>Minimum </a:t>
            </a:r>
            <a:r>
              <a:rPr lang="cs-CZ" dirty="0"/>
              <a:t>pro tuto výzvu je 24 hodin / osoba</a:t>
            </a:r>
          </a:p>
          <a:p>
            <a:r>
              <a:rPr lang="cs-CZ" dirty="0" smtClean="0"/>
              <a:t>M</a:t>
            </a:r>
            <a:r>
              <a:rPr lang="fi-FI" dirty="0" smtClean="0"/>
              <a:t>ohou se sčítat např. semináře,</a:t>
            </a:r>
            <a:r>
              <a:rPr lang="cs-CZ" dirty="0" smtClean="0"/>
              <a:t> workshopy, DVPP, praxe, stáže</a:t>
            </a:r>
          </a:p>
          <a:p>
            <a:r>
              <a:rPr lang="pl-PL" dirty="0" smtClean="0"/>
              <a:t>V okamžiku </a:t>
            </a:r>
            <a:r>
              <a:rPr lang="pl-PL" dirty="0"/>
              <a:t>dosažení hranice bagatelní podpory je </a:t>
            </a:r>
            <a:r>
              <a:rPr lang="pl-PL" dirty="0" smtClean="0"/>
              <a:t>osoba </a:t>
            </a:r>
            <a:r>
              <a:rPr lang="cs-CZ" dirty="0" smtClean="0"/>
              <a:t>započítána </a:t>
            </a:r>
            <a:r>
              <a:rPr lang="cs-CZ" dirty="0"/>
              <a:t>do indikátoru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6 </a:t>
            </a:r>
            <a:r>
              <a:rPr lang="cs-CZ" dirty="0"/>
              <a:t>00 </a:t>
            </a:r>
            <a:r>
              <a:rPr lang="cs-CZ" dirty="0" smtClean="0"/>
              <a:t>00 - </a:t>
            </a:r>
            <a:r>
              <a:rPr lang="cs-CZ" dirty="0"/>
              <a:t>Celkový počet účastníků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49377" y="619967"/>
            <a:ext cx="8197665" cy="9603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Bagatelní podpora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789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49377" y="619967"/>
            <a:ext cx="8197665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Výše podpory na 1 projekt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023259" y="1859496"/>
            <a:ext cx="4744955" cy="11329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Minimální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200 000 Kč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370396" y="3426593"/>
            <a:ext cx="6050682" cy="20116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Maximální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 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000 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Kč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počet dětí/žáků školy 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 2200 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Kč)</a:t>
            </a:r>
            <a:endParaRPr lang="cs-CZ" sz="2800" b="1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717735" y="659724"/>
            <a:ext cx="7760344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Výše podpory na 1 projekt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1081638" y="1828799"/>
            <a:ext cx="6955457" cy="38019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Případ MŠ+ZŠ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200 000 Kč za MŠ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200 000 Kč za ZŠ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=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400 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000 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Kč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(počet dětí/žáků školy x 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 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Kalkulačka indikátorů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378" y="1825625"/>
            <a:ext cx="8065972" cy="4003675"/>
          </a:xfrm>
        </p:spPr>
        <p:txBody>
          <a:bodyPr>
            <a:normAutofit/>
          </a:bodyPr>
          <a:lstStyle/>
          <a:p>
            <a:r>
              <a:rPr lang="cs-CZ" dirty="0" smtClean="0"/>
              <a:t>Povinná příloha projektové žádosti</a:t>
            </a:r>
          </a:p>
          <a:p>
            <a:r>
              <a:rPr lang="cs-CZ" dirty="0" smtClean="0"/>
              <a:t>Kalkulačka bude přílohou výzvy</a:t>
            </a:r>
          </a:p>
          <a:p>
            <a:r>
              <a:rPr lang="cs-CZ" dirty="0" smtClean="0"/>
              <a:t>Indikátory </a:t>
            </a:r>
          </a:p>
          <a:p>
            <a:r>
              <a:rPr lang="cs-CZ" dirty="0" smtClean="0"/>
              <a:t>Rozpočet projektu </a:t>
            </a:r>
          </a:p>
          <a:p>
            <a:pPr marL="0" indent="0">
              <a:buNone/>
            </a:pPr>
            <a:r>
              <a:rPr lang="cs-CZ" dirty="0" smtClean="0"/>
              <a:t>   - kalkulačka pomáhá k optimálnímu výběru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šablon</a:t>
            </a:r>
          </a:p>
          <a:p>
            <a:pPr marL="0" indent="0">
              <a:buNone/>
            </a:pPr>
            <a:r>
              <a:rPr lang="cs-CZ" dirty="0" smtClean="0"/>
              <a:t>   - hlídá maximální možnou výši dotace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49378" y="619967"/>
            <a:ext cx="8065972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Kalkulačka indikátorů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9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Kalkulačka indikátorů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798" y="1825625"/>
            <a:ext cx="7788551" cy="400367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Indikátor výstupu, milník a indikátor výsledku </a:t>
            </a:r>
          </a:p>
          <a:p>
            <a:r>
              <a:rPr lang="cs-CZ" dirty="0" smtClean="0"/>
              <a:t>V projektové žádosti je nutné nastavit výchozí hodnoty indikátorů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5 16 10</a:t>
            </a:r>
          </a:p>
          <a:p>
            <a:pPr marL="0" indent="0">
              <a:buNone/>
            </a:pPr>
            <a:r>
              <a:rPr lang="cs-CZ" dirty="0" smtClean="0"/>
              <a:t>  5 17 10</a:t>
            </a:r>
          </a:p>
          <a:p>
            <a:pPr marL="0" indent="0">
              <a:buNone/>
            </a:pPr>
            <a:r>
              <a:rPr lang="cs-CZ" dirty="0" smtClean="0"/>
              <a:t>  5 15 10 </a:t>
            </a:r>
          </a:p>
          <a:p>
            <a:r>
              <a:rPr lang="cs-CZ" dirty="0" smtClean="0"/>
              <a:t>Indikátor 5 10 10 – doplněn na základě vyhodnocení dotazníku na konci </a:t>
            </a:r>
            <a:r>
              <a:rPr lang="cs-CZ" smtClean="0"/>
              <a:t>realizace projektu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26799" y="657514"/>
            <a:ext cx="7690402" cy="89103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Indikátory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2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Poskytnutí dotace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17643"/>
            <a:ext cx="7886700" cy="381165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Celkovou dotaci poskytneme ve 2 zálohových platbách</a:t>
            </a:r>
          </a:p>
          <a:p>
            <a:endParaRPr lang="cs-CZ" dirty="0"/>
          </a:p>
          <a:p>
            <a:r>
              <a:rPr lang="cs-CZ" dirty="0" smtClean="0"/>
              <a:t>1. zálohová platba – 60% celkových výdajů projektu poskytneme do 30 pracovních dnů po vydání Právního aktu</a:t>
            </a:r>
          </a:p>
          <a:p>
            <a:endParaRPr lang="cs-CZ" dirty="0" smtClean="0"/>
          </a:p>
          <a:p>
            <a:r>
              <a:rPr lang="cs-CZ" dirty="0" smtClean="0"/>
              <a:t>2. zálohová platba – 40% celkových způsobilých výdajů bude proplacena po schválení první průběžné </a:t>
            </a:r>
            <a:r>
              <a:rPr lang="cs-CZ" dirty="0" err="1" smtClean="0"/>
              <a:t>ZoR</a:t>
            </a:r>
            <a:r>
              <a:rPr lang="cs-CZ" dirty="0" smtClean="0"/>
              <a:t> projektu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28650" y="619967"/>
            <a:ext cx="7302776" cy="9305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Poskytnutí dotace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715617" y="619967"/>
            <a:ext cx="7613374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Podání žádosti o podporu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15617" y="1888435"/>
            <a:ext cx="7798992" cy="406110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>
                <a:ea typeface="Calibri" panose="020F0502020204030204" pitchFamily="34" charset="0"/>
              </a:rPr>
              <a:t>Probíhá v IS KP14</a:t>
            </a:r>
            <a:r>
              <a:rPr lang="cs-CZ" dirty="0">
                <a:ea typeface="Calibri" panose="020F0502020204030204" pitchFamily="34" charset="0"/>
              </a:rPr>
              <a:t>+ (</a:t>
            </a:r>
            <a:r>
              <a:rPr lang="cs-CZ" dirty="0">
                <a:ea typeface="Calibri" panose="020F0502020204030204" pitchFamily="34" charset="0"/>
                <a:hlinkClick r:id="rId3"/>
              </a:rPr>
              <a:t>https://mseu.mssf.cz</a:t>
            </a:r>
            <a:r>
              <a:rPr lang="cs-CZ" dirty="0" smtClean="0">
                <a:ea typeface="Calibri" panose="020F0502020204030204" pitchFamily="34" charset="0"/>
                <a:hlinkClick r:id="rId3"/>
              </a:rPr>
              <a:t>/</a:t>
            </a:r>
            <a:r>
              <a:rPr lang="cs-CZ" dirty="0" smtClean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cs-CZ" dirty="0" smtClean="0"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>
                <a:ea typeface="Calibri" panose="020F0502020204030204" pitchFamily="34" charset="0"/>
              </a:rPr>
              <a:t>Pouze elektronicky (nutný elektronický podpis)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cs-CZ" dirty="0" smtClean="0"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>
                <a:ea typeface="Calibri" panose="020F0502020204030204" pitchFamily="34" charset="0"/>
              </a:rPr>
              <a:t>Validace subjektu – Registr osob –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dirty="0">
                <a:ea typeface="Calibri" panose="020F0502020204030204" pitchFamily="34" charset="0"/>
              </a:rPr>
              <a:t> </a:t>
            </a:r>
            <a:r>
              <a:rPr lang="cs-CZ" dirty="0" smtClean="0">
                <a:ea typeface="Calibri" panose="020F0502020204030204" pitchFamily="34" charset="0"/>
              </a:rPr>
              <a:t>  </a:t>
            </a:r>
            <a:r>
              <a:rPr lang="cs-CZ" sz="2400" dirty="0" smtClean="0">
                <a:ea typeface="Calibri" panose="020F0502020204030204" pitchFamily="34" charset="0"/>
              </a:rPr>
              <a:t>od 1. 1. 2018 povinně všechny subjekty v ROS</a:t>
            </a:r>
            <a:endParaRPr lang="cs-CZ" sz="24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cs-CZ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16" y="2385392"/>
            <a:ext cx="6052931" cy="3041374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Představení šablon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2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649504" y="619967"/>
            <a:ext cx="7886903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výzvy a podporované aktivity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350391" y="2892776"/>
            <a:ext cx="2507182" cy="1366788"/>
          </a:xfrm>
          <a:prstGeom prst="roundRect">
            <a:avLst/>
          </a:prstGeom>
          <a:noFill/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</a:rPr>
              <a:t>Osobnostně profesní rozvoj pedagogů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31456" y="1733317"/>
            <a:ext cx="7904951" cy="1001027"/>
          </a:xfrm>
          <a:prstGeom prst="roundRect">
            <a:avLst/>
          </a:prstGeom>
          <a:noFill/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</a:rPr>
              <a:t>Podpora MŠ a ZŠ formou projektů zjednodušeného vykazování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31455" y="2892776"/>
            <a:ext cx="2507182" cy="1366788"/>
          </a:xfrm>
          <a:prstGeom prst="roundRect">
            <a:avLst/>
          </a:prstGeom>
          <a:noFill/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</a:rPr>
              <a:t>Personální podpora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350391" y="4463909"/>
            <a:ext cx="2507182" cy="1366788"/>
          </a:xfrm>
          <a:prstGeom prst="roundRect">
            <a:avLst/>
          </a:prstGeom>
          <a:noFill/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</a:rPr>
              <a:t>Doučování žáků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49504" y="4463909"/>
            <a:ext cx="2507182" cy="1366788"/>
          </a:xfrm>
          <a:prstGeom prst="roundRect">
            <a:avLst/>
          </a:prstGeom>
          <a:noFill/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</a:rPr>
              <a:t>Čtenářské a matematické kluby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069327" y="2892776"/>
            <a:ext cx="2507182" cy="1366788"/>
          </a:xfrm>
          <a:prstGeom prst="roundRect">
            <a:avLst/>
          </a:prstGeom>
          <a:noFill/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</a:rPr>
              <a:t>Usnadňování přechodu dětí z MŠ do ZŠ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6069327" y="4463909"/>
            <a:ext cx="2507182" cy="1366788"/>
          </a:xfrm>
          <a:prstGeom prst="roundRect">
            <a:avLst/>
          </a:prstGeom>
          <a:noFill/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</a:rPr>
              <a:t>Setkávání</a:t>
            </a:r>
          </a:p>
          <a:p>
            <a:pPr algn="ctr"/>
            <a:r>
              <a:rPr lang="cs-CZ" sz="2800" b="1" dirty="0">
                <a:solidFill>
                  <a:prstClr val="black"/>
                </a:solidFill>
              </a:rPr>
              <a:t>s rodiči</a:t>
            </a:r>
          </a:p>
        </p:txBody>
      </p:sp>
    </p:spTree>
    <p:extLst>
      <p:ext uri="{BB962C8B-B14F-4D97-AF65-F5344CB8AC3E}">
        <p14:creationId xmlns:p14="http://schemas.microsoft.com/office/powerpoint/2010/main" val="20341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298056" y="606247"/>
            <a:ext cx="4687504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Šablony</a:t>
            </a:r>
          </a:p>
        </p:txBody>
      </p:sp>
      <p:pic>
        <p:nvPicPr>
          <p:cNvPr id="1026" name="Picture 2" descr="http://www.tyden.cz/obrazek/201207/50057effd24a6/crop-227465-eura---kuf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50" y="1600431"/>
            <a:ext cx="6956903" cy="33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11"/>
          <p:cNvSpPr txBox="1">
            <a:spLocks/>
          </p:cNvSpPr>
          <p:nvPr/>
        </p:nvSpPr>
        <p:spPr>
          <a:xfrm>
            <a:off x="2630851" y="5210165"/>
            <a:ext cx="4021913" cy="573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dirty="0"/>
              <a:t>4 500 000 000</a:t>
            </a:r>
            <a:r>
              <a:rPr lang="cs-CZ" sz="3200" b="1" dirty="0"/>
              <a:t> </a:t>
            </a:r>
            <a:r>
              <a:rPr lang="cs-CZ" sz="3200" b="1" dirty="0" smtClean="0"/>
              <a:t>Kč</a:t>
            </a:r>
            <a:endParaRPr lang="cs-CZ" sz="3200" b="1" dirty="0" smtClean="0"/>
          </a:p>
        </p:txBody>
      </p:sp>
      <p:sp>
        <p:nvSpPr>
          <p:cNvPr id="15" name="Zástupný symbol pro obsah 11"/>
          <p:cNvSpPr>
            <a:spLocks noGrp="1"/>
          </p:cNvSpPr>
          <p:nvPr>
            <p:ph sz="half" idx="2"/>
          </p:nvPr>
        </p:nvSpPr>
        <p:spPr>
          <a:xfrm>
            <a:off x="2224549" y="4778209"/>
            <a:ext cx="4687504" cy="161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dirty="0"/>
              <a:t>http://</a:t>
            </a:r>
            <a:r>
              <a:rPr lang="cs-CZ" sz="800" dirty="0" smtClean="0"/>
              <a:t>im.tiscali.cz/press/2012/09/07/1971-kufr-plny-penez-ilustracni-foto-653x367.jpg (26-4-2016)</a:t>
            </a:r>
          </a:p>
        </p:txBody>
      </p:sp>
    </p:spTree>
    <p:extLst>
      <p:ext uri="{BB962C8B-B14F-4D97-AF65-F5344CB8AC3E}">
        <p14:creationId xmlns:p14="http://schemas.microsoft.com/office/powerpoint/2010/main" val="2815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49378" y="619966"/>
            <a:ext cx="8193460" cy="1041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Personální podpora – Oprávnění žadatelé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46093" y="1966608"/>
            <a:ext cx="2678833" cy="11935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Mateřské </a:t>
            </a:r>
            <a:r>
              <a:rPr lang="cs-CZ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školy</a:t>
            </a:r>
            <a:endParaRPr lang="cs-CZ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669335" y="1966608"/>
            <a:ext cx="2616067" cy="11935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školy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49377" y="3647975"/>
            <a:ext cx="8396240" cy="21945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dirty="0" smtClean="0"/>
              <a:t>O personální podporu </a:t>
            </a:r>
            <a:r>
              <a:rPr lang="cs-CZ" dirty="0" smtClean="0">
                <a:solidFill>
                  <a:srgbClr val="FF0000"/>
                </a:solidFill>
              </a:rPr>
              <a:t>nemohou</a:t>
            </a:r>
            <a:r>
              <a:rPr lang="cs-CZ" dirty="0" smtClean="0"/>
              <a:t> žádat MŠ a ZŠ zřízené dle §16 odst. 9 školského zákona (speciální)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4765" y="619967"/>
            <a:ext cx="7434470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Personální podpora 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854765" y="1570384"/>
            <a:ext cx="7923474" cy="3886200"/>
          </a:xfrm>
        </p:spPr>
        <p:txBody>
          <a:bodyPr>
            <a:normAutofit fontScale="25000" lnSpcReduction="20000"/>
          </a:bodyPr>
          <a:lstStyle/>
          <a:p>
            <a:pPr lvl="1"/>
            <a:endParaRPr lang="cs-CZ" dirty="0" smtClean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11200" dirty="0"/>
              <a:t>Školní asistent (MŠ, ZŠ) – úvazek 0,5/ </a:t>
            </a:r>
            <a:r>
              <a:rPr lang="cs-CZ" sz="11200" dirty="0" err="1"/>
              <a:t>měs</a:t>
            </a:r>
            <a:r>
              <a:rPr lang="cs-CZ" sz="11200" dirty="0"/>
              <a:t>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cs-CZ" sz="11200" dirty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11200" dirty="0"/>
              <a:t>Školní speciální pedagog (MŠ, ZŠ) – úvazek 0,5/ </a:t>
            </a:r>
            <a:r>
              <a:rPr lang="cs-CZ" sz="11200" dirty="0" err="1"/>
              <a:t>měs</a:t>
            </a:r>
            <a:r>
              <a:rPr lang="cs-CZ" sz="11200" dirty="0"/>
              <a:t>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cs-CZ" sz="11200" dirty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11200" dirty="0"/>
              <a:t>Školní psycholog (MŠ, ZŠ) – úvazek 0,5/ </a:t>
            </a:r>
            <a:r>
              <a:rPr lang="cs-CZ" sz="11200" dirty="0" err="1"/>
              <a:t>měs</a:t>
            </a:r>
            <a:r>
              <a:rPr lang="cs-CZ" sz="11200" dirty="0"/>
              <a:t>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cs-CZ" sz="11200" dirty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11200" dirty="0"/>
              <a:t>Sociální pedagog (MŠ, ZŠ) – úvazek 0,1/ </a:t>
            </a:r>
            <a:r>
              <a:rPr lang="cs-CZ" sz="11200" dirty="0" err="1"/>
              <a:t>měs</a:t>
            </a:r>
            <a:r>
              <a:rPr lang="cs-CZ" sz="11200" dirty="0"/>
              <a:t>.</a:t>
            </a:r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endParaRPr lang="cs-CZ" sz="11200" dirty="0"/>
          </a:p>
          <a:p>
            <a:pPr marL="228600" lvl="1">
              <a:lnSpc>
                <a:spcPct val="120000"/>
              </a:lnSpc>
              <a:spcBef>
                <a:spcPts val="0"/>
              </a:spcBef>
            </a:pPr>
            <a:r>
              <a:rPr lang="cs-CZ" sz="11200" dirty="0"/>
              <a:t>Chůva (MŠ) – úvazek 0,5/ </a:t>
            </a:r>
            <a:r>
              <a:rPr lang="cs-CZ" sz="11200" dirty="0" err="1"/>
              <a:t>měs</a:t>
            </a:r>
            <a:r>
              <a:rPr lang="cs-CZ" sz="11200" dirty="0"/>
              <a:t>.</a:t>
            </a:r>
          </a:p>
          <a:p>
            <a:pPr lvl="1"/>
            <a:endParaRPr lang="cs-CZ" sz="2800" dirty="0"/>
          </a:p>
          <a:p>
            <a:pPr lvl="1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248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377" y="1669774"/>
            <a:ext cx="8261486" cy="40825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600" dirty="0" smtClean="0"/>
              <a:t>Nepedagogický </a:t>
            </a:r>
            <a:r>
              <a:rPr lang="cs-CZ" sz="2600" dirty="0"/>
              <a:t>pracovník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Kvalifikace</a:t>
            </a:r>
            <a:r>
              <a:rPr lang="cs-CZ" sz="2600" dirty="0"/>
              <a:t>: SŠ </a:t>
            </a:r>
            <a:r>
              <a:rPr lang="cs-CZ" sz="2600" dirty="0" err="1"/>
              <a:t>ped</a:t>
            </a:r>
            <a:r>
              <a:rPr lang="cs-CZ" sz="2600" dirty="0"/>
              <a:t>., VOŠ </a:t>
            </a:r>
            <a:r>
              <a:rPr lang="cs-CZ" sz="2600" dirty="0" err="1"/>
              <a:t>ped</a:t>
            </a:r>
            <a:r>
              <a:rPr lang="cs-CZ" sz="2600" dirty="0"/>
              <a:t>., VŠ </a:t>
            </a:r>
            <a:r>
              <a:rPr lang="cs-CZ" sz="2600" dirty="0" err="1"/>
              <a:t>ped</a:t>
            </a:r>
            <a:r>
              <a:rPr lang="cs-CZ" sz="2600" dirty="0"/>
              <a:t>. nebo kurz pro asistenty pedagoga 120 hod.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3 děti/ žáci ohrožení školním neúspěchem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Podpora </a:t>
            </a:r>
            <a:r>
              <a:rPr lang="cs-CZ" sz="2600" dirty="0"/>
              <a:t>v rodině a při spolupráci s rodiči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Komunikace </a:t>
            </a:r>
            <a:r>
              <a:rPr lang="cs-CZ" sz="2600" dirty="0"/>
              <a:t>s komunitou, rodinou a školou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Pomoc </a:t>
            </a:r>
            <a:r>
              <a:rPr lang="cs-CZ" sz="2600" dirty="0"/>
              <a:t>při rozvoji mimoškolních a volnočasových aktivit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Administrativní </a:t>
            </a:r>
            <a:r>
              <a:rPr lang="cs-CZ" sz="2600" dirty="0"/>
              <a:t>a organizační podpora 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449377" y="619967"/>
            <a:ext cx="7889553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asistent (MŠ, ZŠ)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49376" y="1719469"/>
            <a:ext cx="8261487" cy="41711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600" dirty="0" smtClean="0"/>
              <a:t>Kvalifikace: dle zákona o PP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3 děti/ žáci s potřebou podpůrných opatření stupně 1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Diagnostické </a:t>
            </a:r>
            <a:r>
              <a:rPr lang="cs-CZ" sz="2600" dirty="0"/>
              <a:t>a intervenční </a:t>
            </a:r>
            <a:r>
              <a:rPr lang="cs-CZ" sz="2600" dirty="0" smtClean="0"/>
              <a:t>činnosti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V</a:t>
            </a:r>
            <a:r>
              <a:rPr lang="cs-CZ" sz="2600" dirty="0" smtClean="0"/>
              <a:t>ytváření a zlepšování podmínek a začleňování žáků s SVP do hlavního vzdělávacího proudu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Příprava IVP pro žáky s SVP a spolupráce se školskými poradenskými zařízeními a dalšími institucemi</a:t>
            </a:r>
          </a:p>
          <a:p>
            <a:endParaRPr lang="cs-CZ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449376" y="619967"/>
            <a:ext cx="7800101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speciální pedagog (MŠ, ZŠ)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92108" y="1908313"/>
            <a:ext cx="8402855" cy="39823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600" dirty="0" smtClean="0"/>
              <a:t>Kvalifikace</a:t>
            </a:r>
            <a:r>
              <a:rPr lang="cs-CZ" sz="2600" dirty="0"/>
              <a:t>: dle zákona o PP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3 děti/ žáci s potřebou podpůrných </a:t>
            </a:r>
            <a:r>
              <a:rPr lang="cs-CZ" sz="2600" dirty="0" smtClean="0"/>
              <a:t>opatření stupně 1</a:t>
            </a:r>
            <a:endParaRPr lang="cs-CZ" sz="2600" dirty="0"/>
          </a:p>
          <a:p>
            <a:pPr>
              <a:lnSpc>
                <a:spcPct val="100000"/>
              </a:lnSpc>
            </a:pPr>
            <a:r>
              <a:rPr lang="cs-CZ" sz="2600" dirty="0"/>
              <a:t>P</a:t>
            </a:r>
            <a:r>
              <a:rPr lang="cs-CZ" sz="2600" dirty="0" smtClean="0"/>
              <a:t>ozoruje </a:t>
            </a:r>
            <a:r>
              <a:rPr lang="cs-CZ" sz="2600" dirty="0"/>
              <a:t>prostředí ve třídě a chování žáků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Diagnostika </a:t>
            </a:r>
            <a:r>
              <a:rPr lang="cs-CZ" sz="2600" dirty="0"/>
              <a:t>problémů žáků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Konzultace </a:t>
            </a:r>
            <a:r>
              <a:rPr lang="cs-CZ" sz="2600" dirty="0"/>
              <a:t>s žáky, učiteli i rodiči žáků</a:t>
            </a:r>
          </a:p>
          <a:p>
            <a:pPr>
              <a:lnSpc>
                <a:spcPct val="100000"/>
              </a:lnSpc>
            </a:pPr>
            <a:r>
              <a:rPr lang="cs-CZ" sz="2600" dirty="0" smtClean="0"/>
              <a:t>Spolupráce </a:t>
            </a:r>
            <a:r>
              <a:rPr lang="cs-CZ" sz="2600" dirty="0"/>
              <a:t>se školskými poradenskými zařízeními i se zdravotnickými zařízeními</a:t>
            </a:r>
          </a:p>
          <a:p>
            <a:endParaRPr lang="cs-CZ" sz="2600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449377" y="619967"/>
            <a:ext cx="7849797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psycholog (MŠ, ZŠ)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08008" y="1550504"/>
            <a:ext cx="8556859" cy="4084983"/>
          </a:xfrm>
        </p:spPr>
        <p:txBody>
          <a:bodyPr>
            <a:noAutofit/>
          </a:bodyPr>
          <a:lstStyle/>
          <a:p>
            <a:r>
              <a:rPr lang="cs-CZ" sz="2400" dirty="0" smtClean="0"/>
              <a:t>Nepedagogický pracovník</a:t>
            </a:r>
          </a:p>
          <a:p>
            <a:r>
              <a:rPr lang="cs-CZ" sz="2400" dirty="0" smtClean="0"/>
              <a:t>Kvalifikace: VŠ v oborech </a:t>
            </a:r>
            <a:r>
              <a:rPr lang="cs-CZ" sz="2400" dirty="0"/>
              <a:t>zaměřených na sociální pedagogiku nebo sociální </a:t>
            </a:r>
            <a:r>
              <a:rPr lang="cs-CZ" sz="2400" dirty="0" smtClean="0"/>
              <a:t>práci</a:t>
            </a:r>
          </a:p>
          <a:p>
            <a:r>
              <a:rPr lang="cs-CZ" sz="2400" dirty="0"/>
              <a:t>3 děti/ žáci ohrožení školním </a:t>
            </a:r>
            <a:r>
              <a:rPr lang="cs-CZ" sz="2400" dirty="0" smtClean="0"/>
              <a:t>neúspěchem</a:t>
            </a:r>
          </a:p>
          <a:p>
            <a:pPr lvl="0"/>
            <a:r>
              <a:rPr lang="cs-CZ" sz="2400" dirty="0" smtClean="0"/>
              <a:t>Podpora </a:t>
            </a:r>
            <a:r>
              <a:rPr lang="cs-CZ" sz="2400" dirty="0"/>
              <a:t>vzdělávání sociálně znevýhodněných </a:t>
            </a:r>
            <a:r>
              <a:rPr lang="cs-CZ" sz="2400" dirty="0" smtClean="0"/>
              <a:t>dětí</a:t>
            </a:r>
            <a:endParaRPr lang="cs-CZ" sz="2400" dirty="0"/>
          </a:p>
          <a:p>
            <a:pPr lvl="0"/>
            <a:r>
              <a:rPr lang="cs-CZ" sz="2400" dirty="0" smtClean="0"/>
              <a:t>Ochrana </a:t>
            </a:r>
            <a:r>
              <a:rPr lang="cs-CZ" sz="2400" dirty="0"/>
              <a:t>dětí – děti zneužívané, zanedbávané, </a:t>
            </a:r>
            <a:r>
              <a:rPr lang="cs-CZ" sz="2400" dirty="0" smtClean="0"/>
              <a:t>traumatizované</a:t>
            </a:r>
            <a:endParaRPr lang="cs-CZ" sz="2400" dirty="0"/>
          </a:p>
          <a:p>
            <a:pPr lvl="0"/>
            <a:r>
              <a:rPr lang="cs-CZ" sz="2400" dirty="0" smtClean="0"/>
              <a:t>Prevence </a:t>
            </a:r>
            <a:r>
              <a:rPr lang="cs-CZ" sz="2400" dirty="0"/>
              <a:t>obtíží v oblasti </a:t>
            </a:r>
            <a:r>
              <a:rPr lang="cs-CZ" sz="2400" dirty="0" smtClean="0"/>
              <a:t>chování</a:t>
            </a:r>
            <a:endParaRPr lang="cs-CZ" sz="2400" dirty="0"/>
          </a:p>
          <a:p>
            <a:pPr lvl="0"/>
            <a:r>
              <a:rPr lang="cs-CZ" sz="2400" dirty="0" smtClean="0"/>
              <a:t>Vzdělávání </a:t>
            </a:r>
            <a:r>
              <a:rPr lang="cs-CZ" sz="2400" dirty="0"/>
              <a:t>učitelů školy a zvyšování jejich povědomí </a:t>
            </a:r>
            <a:r>
              <a:rPr lang="cs-CZ" sz="2400" dirty="0" smtClean="0"/>
              <a:t>v sociálních otázkách</a:t>
            </a:r>
          </a:p>
          <a:p>
            <a:pPr lvl="0"/>
            <a:r>
              <a:rPr lang="cs-CZ" sz="2400" dirty="0" smtClean="0"/>
              <a:t>Spolupráce s obcemi a dalšími veřejnými institucemi</a:t>
            </a:r>
            <a:endParaRPr lang="cs-CZ" sz="2400" dirty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578586" y="610028"/>
            <a:ext cx="7531744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pedagog (MŠ, ZŠ)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08008" y="1588168"/>
            <a:ext cx="8556859" cy="4437247"/>
          </a:xfrm>
        </p:spPr>
        <p:txBody>
          <a:bodyPr>
            <a:noAutofit/>
          </a:bodyPr>
          <a:lstStyle/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08008" y="1751026"/>
            <a:ext cx="8556859" cy="4437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>
              <a:solidFill>
                <a:prstClr val="black"/>
              </a:solidFill>
            </a:endParaRPr>
          </a:p>
          <a:p>
            <a:endParaRPr lang="cs-CZ" dirty="0" smtClean="0">
              <a:solidFill>
                <a:prstClr val="black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0408" y="1669597"/>
            <a:ext cx="8556859" cy="4508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dirty="0"/>
              <a:t>N</a:t>
            </a:r>
            <a:r>
              <a:rPr lang="cs-CZ" sz="2400" dirty="0" smtClean="0"/>
              <a:t>epedagogický </a:t>
            </a:r>
            <a:r>
              <a:rPr lang="cs-CZ" sz="2400" dirty="0"/>
              <a:t>pracovník</a:t>
            </a:r>
          </a:p>
          <a:p>
            <a:r>
              <a:rPr lang="cs-CZ" sz="2400" dirty="0" smtClean="0"/>
              <a:t>Studium </a:t>
            </a:r>
            <a:r>
              <a:rPr lang="cs-CZ" sz="2400" dirty="0"/>
              <a:t>v oblasti pedagogiky, zdravotnictví nebo sociální </a:t>
            </a:r>
            <a:r>
              <a:rPr lang="cs-CZ" sz="2400" dirty="0" smtClean="0"/>
              <a:t>péče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K</a:t>
            </a:r>
            <a:r>
              <a:rPr lang="cs-CZ" sz="2400" dirty="0" smtClean="0"/>
              <a:t>valifikační </a:t>
            </a:r>
            <a:r>
              <a:rPr lang="cs-CZ" sz="2400" dirty="0"/>
              <a:t>kurz (dle NSK Chůva pro hrací koutky nebo Chůva pro děti do zahájení povinné školní docházky) 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Alespoň </a:t>
            </a:r>
            <a:r>
              <a:rPr lang="cs-CZ" sz="2400" dirty="0"/>
              <a:t>2 dvouleté </a:t>
            </a:r>
            <a:r>
              <a:rPr lang="cs-CZ" sz="2400" dirty="0" smtClean="0"/>
              <a:t>děti, které dosáhnou věku 3 let až ve 2. pololetí školního roku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Základní </a:t>
            </a:r>
            <a:r>
              <a:rPr lang="cs-CZ" sz="2400" dirty="0"/>
              <a:t>péče o děti – oblékání, hygiena, prevence úrazů, bezpečnost</a:t>
            </a:r>
          </a:p>
          <a:p>
            <a:pPr>
              <a:lnSpc>
                <a:spcPct val="100000"/>
              </a:lnSpc>
            </a:pPr>
            <a:r>
              <a:rPr lang="cs-CZ" sz="2400" dirty="0" smtClean="0"/>
              <a:t>Podpora  </a:t>
            </a:r>
            <a:r>
              <a:rPr lang="cs-CZ" sz="2400" dirty="0"/>
              <a:t>v rozvoji dítěte formou her, malování, čtení, řečových her</a:t>
            </a:r>
          </a:p>
          <a:p>
            <a:endParaRPr lang="cs-CZ" dirty="0" smtClean="0">
              <a:solidFill>
                <a:prstClr val="black"/>
              </a:solidFill>
            </a:endParaRPr>
          </a:p>
          <a:p>
            <a:endParaRPr lang="cs-CZ" dirty="0" smtClean="0">
              <a:solidFill>
                <a:prstClr val="black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88524" y="701396"/>
            <a:ext cx="7621197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Chůva (MŠ)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536713" y="619967"/>
            <a:ext cx="8150087" cy="14122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Osobnostně </a:t>
            </a:r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a profesní </a:t>
            </a:r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pedagogů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0" y="2263515"/>
            <a:ext cx="8784236" cy="37811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b="1" dirty="0" smtClean="0"/>
              <a:t>Pro MŠ formou DVPP</a:t>
            </a:r>
            <a:endParaRPr lang="cs-CZ" b="1" dirty="0" smtClean="0"/>
          </a:p>
          <a:p>
            <a:pPr marL="1079500" indent="-457200">
              <a:spcAft>
                <a:spcPts val="600"/>
              </a:spcAft>
            </a:pPr>
            <a:r>
              <a:rPr lang="cs-CZ" sz="2400" dirty="0" smtClean="0"/>
              <a:t>výběr </a:t>
            </a:r>
            <a:r>
              <a:rPr lang="cs-CZ" sz="2400" dirty="0"/>
              <a:t>z několika </a:t>
            </a:r>
            <a:r>
              <a:rPr lang="cs-CZ" sz="2400" dirty="0" smtClean="0"/>
              <a:t>časových dotací</a:t>
            </a:r>
            <a:r>
              <a:rPr lang="cs-CZ" sz="2400" dirty="0"/>
              <a:t> </a:t>
            </a:r>
            <a:r>
              <a:rPr lang="cs-CZ" sz="2400" dirty="0" smtClean="0"/>
              <a:t>- individuálně </a:t>
            </a:r>
            <a:r>
              <a:rPr lang="cs-CZ" sz="2400" dirty="0"/>
              <a:t>i </a:t>
            </a:r>
            <a:r>
              <a:rPr lang="cs-CZ" sz="2400" dirty="0" smtClean="0"/>
              <a:t>týmově</a:t>
            </a:r>
          </a:p>
          <a:p>
            <a:pPr marL="1079500" indent="-457200">
              <a:spcAft>
                <a:spcPts val="600"/>
              </a:spcAft>
            </a:pPr>
            <a:r>
              <a:rPr lang="cs-CZ" sz="2400" dirty="0" smtClean="0"/>
              <a:t>zaměření na: inkluzi, osobnostní rozvoj, sociální rozvoj, </a:t>
            </a:r>
          </a:p>
          <a:p>
            <a:pPr marL="622300" indent="0">
              <a:spcAft>
                <a:spcPts val="600"/>
              </a:spcAft>
              <a:buNone/>
            </a:pPr>
            <a:r>
              <a:rPr lang="cs-CZ" sz="2400" dirty="0" smtClean="0"/>
              <a:t>                  čtenářská a matematická gramotnost,</a:t>
            </a:r>
          </a:p>
          <a:p>
            <a:pPr marL="1079500" lvl="1" indent="0">
              <a:spcAft>
                <a:spcPts val="600"/>
              </a:spcAft>
              <a:buNone/>
            </a:pPr>
            <a:r>
              <a:rPr lang="cs-CZ" dirty="0" smtClean="0"/>
              <a:t>             specifika práce s dvouletými dětmi, supervize</a:t>
            </a:r>
          </a:p>
          <a:p>
            <a:pPr marL="1422400" lvl="1" indent="-342900">
              <a:spcAft>
                <a:spcPts val="600"/>
              </a:spcAft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47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85010" y="629592"/>
            <a:ext cx="7983737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šablony pro MŠ 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496957" y="1748624"/>
            <a:ext cx="8281282" cy="41773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600" dirty="0" smtClean="0"/>
              <a:t>Sdílení </a:t>
            </a:r>
            <a:r>
              <a:rPr lang="cs-CZ" sz="2600" dirty="0"/>
              <a:t>zkušeností  prostřednictvím vzájemných návštěv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600" dirty="0" smtClean="0"/>
              <a:t>Prevence </a:t>
            </a:r>
            <a:r>
              <a:rPr lang="cs-CZ" sz="2600" dirty="0"/>
              <a:t>logopedických vad a problémů komunikačních schopností u dětí v </a:t>
            </a:r>
            <a:r>
              <a:rPr lang="cs-CZ" sz="2600" dirty="0" smtClean="0"/>
              <a:t>MŠ (DVPP)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600" dirty="0" smtClean="0"/>
              <a:t>Individualizace vzdělání  (vedení dětského portfolia)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600" dirty="0" smtClean="0"/>
              <a:t>Tematická setkání a spolupráce s rodiči dětí</a:t>
            </a:r>
          </a:p>
        </p:txBody>
      </p:sp>
    </p:spTree>
    <p:extLst>
      <p:ext uri="{BB962C8B-B14F-4D97-AF65-F5344CB8AC3E}">
        <p14:creationId xmlns:p14="http://schemas.microsoft.com/office/powerpoint/2010/main" val="8629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477077" y="619967"/>
            <a:ext cx="8307159" cy="141225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Osobnostně </a:t>
            </a:r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a profesní </a:t>
            </a:r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pedagogů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0" y="2263515"/>
            <a:ext cx="8784236" cy="37811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b="1" dirty="0" smtClean="0"/>
              <a:t>Pro ZŠ formou DVPP</a:t>
            </a:r>
            <a:endParaRPr lang="cs-CZ" sz="2600" b="1" dirty="0" smtClean="0"/>
          </a:p>
          <a:p>
            <a:pPr marL="1079500" indent="-457200">
              <a:spcAft>
                <a:spcPts val="600"/>
              </a:spcAft>
            </a:pPr>
            <a:r>
              <a:rPr lang="cs-CZ" sz="2600" dirty="0" smtClean="0"/>
              <a:t>Výběr </a:t>
            </a:r>
            <a:r>
              <a:rPr lang="cs-CZ" sz="2600" dirty="0"/>
              <a:t>z několika </a:t>
            </a:r>
            <a:r>
              <a:rPr lang="cs-CZ" sz="2600" dirty="0" smtClean="0"/>
              <a:t>časových dotací</a:t>
            </a:r>
            <a:r>
              <a:rPr lang="cs-CZ" sz="2600" dirty="0"/>
              <a:t> </a:t>
            </a:r>
            <a:r>
              <a:rPr lang="cs-CZ" sz="2600" dirty="0" smtClean="0"/>
              <a:t>- individuálně </a:t>
            </a:r>
            <a:r>
              <a:rPr lang="cs-CZ" sz="2600" dirty="0"/>
              <a:t>i </a:t>
            </a:r>
            <a:r>
              <a:rPr lang="cs-CZ" sz="2600" dirty="0" smtClean="0"/>
              <a:t>týmově</a:t>
            </a:r>
          </a:p>
          <a:p>
            <a:pPr marL="1079500" indent="-457200">
              <a:spcAft>
                <a:spcPts val="600"/>
              </a:spcAft>
            </a:pPr>
            <a:r>
              <a:rPr lang="cs-CZ" sz="2600" dirty="0"/>
              <a:t>Z</a:t>
            </a:r>
            <a:r>
              <a:rPr lang="cs-CZ" sz="2600" dirty="0" smtClean="0"/>
              <a:t>aměření na: inkluzi</a:t>
            </a:r>
          </a:p>
          <a:p>
            <a:pPr marL="622300" indent="0">
              <a:spcAft>
                <a:spcPts val="600"/>
              </a:spcAft>
              <a:buNone/>
            </a:pPr>
            <a:r>
              <a:rPr lang="cs-CZ" sz="2600" dirty="0" smtClean="0"/>
              <a:t>                           cizí jazyky</a:t>
            </a:r>
          </a:p>
          <a:p>
            <a:pPr marL="622300" indent="0">
              <a:spcAft>
                <a:spcPts val="600"/>
              </a:spcAft>
              <a:buNone/>
            </a:pPr>
            <a:r>
              <a:rPr lang="cs-CZ" sz="2600" dirty="0" smtClean="0"/>
              <a:t>                           </a:t>
            </a:r>
            <a:r>
              <a:rPr lang="cs-CZ" sz="2600" dirty="0" err="1" smtClean="0"/>
              <a:t>mentoring</a:t>
            </a:r>
            <a:endParaRPr lang="cs-CZ" sz="2600" dirty="0" smtClean="0"/>
          </a:p>
          <a:p>
            <a:pPr marL="1079500" lvl="1" indent="0">
              <a:spcAft>
                <a:spcPts val="600"/>
              </a:spcAft>
              <a:buNone/>
            </a:pPr>
            <a:r>
              <a:rPr lang="cs-CZ" sz="2600" dirty="0" smtClean="0"/>
              <a:t>                      čtenářská a matematická gramotnost</a:t>
            </a:r>
          </a:p>
          <a:p>
            <a:pPr marL="1422400" lvl="1" indent="-342900">
              <a:spcAft>
                <a:spcPts val="600"/>
              </a:spcAft>
              <a:buNone/>
            </a:pP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700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Projekt žadatel skládá z předem definovaných šablon/aktivit</a:t>
            </a:r>
          </a:p>
          <a:p>
            <a:endParaRPr lang="cs-CZ" dirty="0" smtClean="0"/>
          </a:p>
          <a:p>
            <a:r>
              <a:rPr lang="cs-CZ" dirty="0" smtClean="0"/>
              <a:t>Šablona má předem definovaný výstup</a:t>
            </a:r>
          </a:p>
          <a:p>
            <a:endParaRPr lang="cs-CZ" dirty="0" smtClean="0"/>
          </a:p>
          <a:p>
            <a:r>
              <a:rPr lang="cs-CZ" dirty="0" smtClean="0"/>
              <a:t>Schválený výstup = způsobilý výdaj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8650" y="705679"/>
            <a:ext cx="7886700" cy="985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znaky zjednodušeného vykazování projektů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98224" y="603607"/>
            <a:ext cx="7886700" cy="12612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Osobnostně </a:t>
            </a:r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a profesní </a:t>
            </a:r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pedagogů na ZŠ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011360"/>
            <a:ext cx="85153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800" b="1" dirty="0" smtClean="0">
              <a:solidFill>
                <a:prstClr val="black"/>
              </a:solidFill>
            </a:endParaRPr>
          </a:p>
          <a:p>
            <a:pPr lvl="1"/>
            <a:endParaRPr lang="cs-CZ" sz="2800" b="1" dirty="0">
              <a:solidFill>
                <a:prstClr val="black"/>
              </a:solidFill>
            </a:endParaRPr>
          </a:p>
          <a:p>
            <a:pPr lvl="1"/>
            <a:r>
              <a:rPr lang="cs-CZ" sz="2800" b="1" dirty="0" smtClean="0">
                <a:solidFill>
                  <a:prstClr val="black"/>
                </a:solidFill>
              </a:rPr>
              <a:t>  Další formy OSR:</a:t>
            </a:r>
            <a:endParaRPr lang="cs-CZ" sz="2800" b="1" dirty="0">
              <a:solidFill>
                <a:prstClr val="black"/>
              </a:solidFill>
            </a:endParaRP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Vzájemná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spolupráce pedagogů (čtenářská a matematická gramotnost, inkluze)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Sdílení zkušeností  prostřednictvím vzájemných návštěv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Tandemová výuka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CLIL ve výuce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Nové metody ve výuce na ZŠ (čtenářská a matematická gramotnost, inkluze)</a:t>
            </a:r>
          </a:p>
        </p:txBody>
      </p:sp>
    </p:spTree>
    <p:extLst>
      <p:ext uri="{BB962C8B-B14F-4D97-AF65-F5344CB8AC3E}">
        <p14:creationId xmlns:p14="http://schemas.microsoft.com/office/powerpoint/2010/main" val="201572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2303" y="1538134"/>
            <a:ext cx="78867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600" b="1" dirty="0">
              <a:solidFill>
                <a:prstClr val="black"/>
              </a:solidFill>
            </a:endParaRP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téma čtenářská a matematická gramotnost, inkluze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Vytvoření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minitýmu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3 PP, 10 hodin setkávání 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cyklus bude realizován 2x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Plánovat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realizovat a vyhodnocovat setkání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 kolegů a následná reflexe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685800" y="608688"/>
            <a:ext cx="8030818" cy="8225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Vzájemná spolupráce pedagogů ZŠ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011360"/>
            <a:ext cx="85153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800" b="1" dirty="0" smtClean="0">
              <a:solidFill>
                <a:prstClr val="black"/>
              </a:solidFill>
            </a:endParaRPr>
          </a:p>
          <a:p>
            <a:pPr lvl="1"/>
            <a:endParaRPr lang="cs-CZ" sz="2600" b="1" dirty="0">
              <a:solidFill>
                <a:prstClr val="black"/>
              </a:solidFill>
            </a:endParaRP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Výměna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zkušeností mezi pedagogy z různých škol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trvající celkem 16 hod.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Identifikovat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oblast, ve které je třeba rozvíjet znalosti a dovednosti (např. čtenářská a matematická gramotnost, prevence šikany, nadaní žáci, atd.)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546652" y="619967"/>
            <a:ext cx="8259418" cy="9007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cs-CZ" sz="32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zkušeností  PP prostřednictvím vzájemných </a:t>
            </a:r>
            <a:r>
              <a:rPr lang="cs-CZ" sz="32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návštěv</a:t>
            </a:r>
            <a:endParaRPr lang="cs-CZ" sz="32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011360"/>
            <a:ext cx="851535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800" b="1" dirty="0" smtClean="0">
              <a:solidFill>
                <a:prstClr val="black"/>
              </a:solidFill>
            </a:endParaRPr>
          </a:p>
          <a:p>
            <a:pPr lvl="1"/>
            <a:endParaRPr lang="cs-CZ" sz="2600" b="1" dirty="0" smtClean="0">
              <a:solidFill>
                <a:prstClr val="black"/>
              </a:solidFill>
            </a:endParaRPr>
          </a:p>
          <a:p>
            <a:pPr marL="10795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pedagogové společně naplánují a zrealizují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vyučovacích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hodin (10 hod. výuka + 10 hod. příprava a reflexe)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Nejedná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se o hospitaci, ale o společnou výuku</a:t>
            </a:r>
          </a:p>
          <a:p>
            <a:pPr marL="10795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prohloubení spolupráce pedagogických pracovníků (i budoucích pedagogů) v oblasti společného vzdělávání a rozvoje klíčových kompetencí</a:t>
            </a:r>
          </a:p>
          <a:p>
            <a:pPr marL="1079500" indent="-457200"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Využívat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odbornou literaturu,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webináře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videa z výuky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695740" y="608688"/>
            <a:ext cx="7663070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Tandemová výuka na ZŠ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12612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b="1" dirty="0" err="1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Extrakurikulární</a:t>
            </a:r>
            <a:r>
              <a:rPr lang="cs-CZ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rozvojové aktivity pro ZŠ </a:t>
            </a:r>
            <a:endParaRPr lang="cs-CZ" sz="36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011360"/>
            <a:ext cx="851535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800" b="1" dirty="0">
              <a:solidFill>
                <a:prstClr val="black"/>
              </a:solidFill>
            </a:endParaRPr>
          </a:p>
          <a:p>
            <a:pPr lvl="1"/>
            <a:endParaRPr lang="cs-CZ" sz="2800" b="1" dirty="0" smtClean="0">
              <a:solidFill>
                <a:prstClr val="black"/>
              </a:solidFill>
            </a:endParaRPr>
          </a:p>
          <a:p>
            <a:pPr lvl="1" algn="ctr"/>
            <a:endParaRPr lang="cs-CZ" sz="2800" b="1" dirty="0">
              <a:solidFill>
                <a:prstClr val="black"/>
              </a:solidFill>
            </a:endParaRPr>
          </a:p>
          <a:p>
            <a:pPr lvl="1"/>
            <a:endParaRPr lang="cs-CZ" sz="2600" b="1" dirty="0">
              <a:solidFill>
                <a:prstClr val="black"/>
              </a:solidFill>
            </a:endParaRP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Čtenářský klub pro žáky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Klub zábavné logiky a deskových her pro žáky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Doučování žáků ZŠ ohrožených školním neúspěchem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Příprava na vyučování žáků ohrožených školním neúspěchem</a:t>
            </a:r>
          </a:p>
        </p:txBody>
      </p:sp>
    </p:spTree>
    <p:extLst>
      <p:ext uri="{BB962C8B-B14F-4D97-AF65-F5344CB8AC3E}">
        <p14:creationId xmlns:p14="http://schemas.microsoft.com/office/powerpoint/2010/main" val="645573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1" y="1011360"/>
            <a:ext cx="88458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800" b="1" dirty="0" smtClean="0">
              <a:solidFill>
                <a:prstClr val="black"/>
              </a:solidFill>
            </a:endParaRPr>
          </a:p>
          <a:p>
            <a:pPr lvl="1"/>
            <a:endParaRPr lang="cs-CZ" sz="2600" b="1" dirty="0">
              <a:solidFill>
                <a:prstClr val="black"/>
              </a:solidFill>
            </a:endParaRPr>
          </a:p>
          <a:p>
            <a:pPr marL="622300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žáků (povinná docházka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 žáci ohroženi školním neúspěchem</a:t>
            </a:r>
          </a:p>
          <a:p>
            <a:pPr marL="10795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16 schůzek po 90 min. v období 5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měsíců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06287" y="608687"/>
            <a:ext cx="8140148" cy="11803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cs-CZ" sz="28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Čtenářský klub pro žáky ZŠ a Klub zábavné logiky a deskových her pro žáky ZŠ </a:t>
            </a:r>
          </a:p>
        </p:txBody>
      </p:sp>
    </p:spTree>
    <p:extLst>
      <p:ext uri="{BB962C8B-B14F-4D97-AF65-F5344CB8AC3E}">
        <p14:creationId xmlns:p14="http://schemas.microsoft.com/office/powerpoint/2010/main" val="188018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1011360"/>
            <a:ext cx="85153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800" b="1" dirty="0" smtClean="0">
              <a:solidFill>
                <a:prstClr val="black"/>
              </a:solidFill>
            </a:endParaRPr>
          </a:p>
          <a:p>
            <a:pPr lvl="1"/>
            <a:endParaRPr lang="cs-CZ" sz="2800" b="1" dirty="0" smtClean="0">
              <a:solidFill>
                <a:prstClr val="black"/>
              </a:solidFill>
            </a:endParaRPr>
          </a:p>
          <a:p>
            <a:pPr lvl="1"/>
            <a:endParaRPr lang="cs-CZ" sz="2800" b="1" dirty="0" smtClean="0">
              <a:solidFill>
                <a:prstClr val="black"/>
              </a:solidFill>
            </a:endParaRPr>
          </a:p>
          <a:p>
            <a:pPr marL="10795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Poskytnout rodičům prostor k diskuzi nad tématy: modernizace škol a vzdělávacího systému</a:t>
            </a:r>
          </a:p>
          <a:p>
            <a:pPr marL="10795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Účast externího odborníka</a:t>
            </a:r>
          </a:p>
          <a:p>
            <a:pPr marL="10795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12 hod v průběhu realizace projektu</a:t>
            </a:r>
          </a:p>
          <a:p>
            <a:pPr marL="10795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Skupina minimálně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8 rodičů</a:t>
            </a:r>
          </a:p>
          <a:p>
            <a:pPr lvl="1"/>
            <a:endParaRPr lang="cs-CZ" sz="2800" b="1" dirty="0" smtClean="0">
              <a:solidFill>
                <a:prstClr val="black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8650" y="841859"/>
            <a:ext cx="7886700" cy="6987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rodiči žáků ZŠ</a:t>
            </a:r>
            <a:endParaRPr lang="cs-CZ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023730" y="643822"/>
            <a:ext cx="7076661" cy="8053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Šablony</a:t>
            </a:r>
          </a:p>
        </p:txBody>
      </p:sp>
      <p:pic>
        <p:nvPicPr>
          <p:cNvPr id="2050" name="Picture 2" descr="http://www.noze.cz/temp/img/ku/kucharsky-magneticky-kufr-prazdny-97264640e9e9c496343a756f3229c6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55" y="1684479"/>
            <a:ext cx="3291905" cy="42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ástupný symbol pro obsah 11"/>
          <p:cNvSpPr>
            <a:spLocks noGrp="1"/>
          </p:cNvSpPr>
          <p:nvPr>
            <p:ph sz="half" idx="2"/>
          </p:nvPr>
        </p:nvSpPr>
        <p:spPr>
          <a:xfrm>
            <a:off x="3583088" y="4532243"/>
            <a:ext cx="2117437" cy="420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800" dirty="0"/>
              <a:t>http://</a:t>
            </a:r>
            <a:r>
              <a:rPr lang="cs-CZ" sz="800" dirty="0" smtClean="0"/>
              <a:t>www.noze.cz/temp/img/ku/kucharsky-magneticky-kufr-prazdny-97264640e9e9c496343a756f3229c60f.jpg (26.4.2016)</a:t>
            </a:r>
          </a:p>
        </p:txBody>
      </p:sp>
    </p:spTree>
    <p:extLst>
      <p:ext uri="{BB962C8B-B14F-4D97-AF65-F5344CB8AC3E}">
        <p14:creationId xmlns:p14="http://schemas.microsoft.com/office/powerpoint/2010/main" val="38895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6226" y="705678"/>
            <a:ext cx="7899124" cy="985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znaky zjednodušeného vykazování projektů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97157"/>
            <a:ext cx="7886700" cy="4075043"/>
          </a:xfrm>
        </p:spPr>
        <p:txBody>
          <a:bodyPr>
            <a:normAutofit/>
          </a:bodyPr>
          <a:lstStyle/>
          <a:p>
            <a:r>
              <a:rPr lang="cs-CZ" dirty="0" smtClean="0"/>
              <a:t>Žádost o podporu </a:t>
            </a:r>
            <a:r>
              <a:rPr lang="cs-CZ" dirty="0"/>
              <a:t>i </a:t>
            </a:r>
            <a:r>
              <a:rPr lang="cs-CZ" dirty="0" smtClean="0"/>
              <a:t>zprávy o realizaci </a:t>
            </a:r>
            <a:r>
              <a:rPr lang="cs-CZ" dirty="0"/>
              <a:t>se předkládají ve zjednodušené formě </a:t>
            </a:r>
          </a:p>
          <a:p>
            <a:r>
              <a:rPr lang="cs-CZ" dirty="0"/>
              <a:t>Není sestavován rozpočet</a:t>
            </a:r>
          </a:p>
          <a:p>
            <a:r>
              <a:rPr lang="cs-CZ" dirty="0"/>
              <a:t>Není předkládáno a kontrolováno účetnictví</a:t>
            </a:r>
          </a:p>
          <a:p>
            <a:r>
              <a:rPr lang="cs-CZ" dirty="0"/>
              <a:t>Není vyžadován samostatný projektový účet</a:t>
            </a:r>
          </a:p>
          <a:p>
            <a:r>
              <a:rPr lang="cs-CZ" dirty="0"/>
              <a:t>Obdržené finanční prostředky se mohou používat napříč šablonami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646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287" y="1987826"/>
            <a:ext cx="7909063" cy="3841474"/>
          </a:xfrm>
        </p:spPr>
        <p:txBody>
          <a:bodyPr/>
          <a:lstStyle/>
          <a:p>
            <a:r>
              <a:rPr lang="cs-CZ" dirty="0"/>
              <a:t>Šablona – předem definovaná </a:t>
            </a:r>
            <a:r>
              <a:rPr lang="cs-CZ" dirty="0" smtClean="0"/>
              <a:t>činnost (cíl, popis, výstup, dokládání, náklady, indikátory)</a:t>
            </a:r>
          </a:p>
          <a:p>
            <a:endParaRPr lang="cs-CZ" dirty="0"/>
          </a:p>
          <a:p>
            <a:r>
              <a:rPr lang="cs-CZ" dirty="0"/>
              <a:t>Výstup šablony – předem definován, dokládá se ve zprávě o realizaci </a:t>
            </a:r>
            <a:r>
              <a:rPr lang="cs-CZ" dirty="0" smtClean="0"/>
              <a:t>projektu</a:t>
            </a:r>
          </a:p>
          <a:p>
            <a:endParaRPr lang="cs-CZ" dirty="0"/>
          </a:p>
          <a:p>
            <a:r>
              <a:rPr lang="cs-CZ" dirty="0" smtClean="0"/>
              <a:t>Ke každé šabloně jsou přiřazeny indikátory – viz Kalkulačka indikátorů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/>
          </a:solidFill>
          <a:ln w="38100">
            <a:solidFill>
              <a:srgbClr val="7EA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Šablona = aktivita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</a:t>
            </a:r>
            <a:r>
              <a:rPr lang="cs-CZ" dirty="0" smtClean="0"/>
              <a:t>náklady </a:t>
            </a:r>
            <a:r>
              <a:rPr lang="cs-CZ" dirty="0"/>
              <a:t>na aktivitu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5616" y="1928191"/>
            <a:ext cx="7799733" cy="4403035"/>
          </a:xfrm>
        </p:spPr>
        <p:txBody>
          <a:bodyPr>
            <a:normAutofit/>
          </a:bodyPr>
          <a:lstStyle/>
          <a:p>
            <a:r>
              <a:rPr lang="cs-CZ" b="1" dirty="0"/>
              <a:t>Jednotková </a:t>
            </a:r>
            <a:r>
              <a:rPr lang="cs-CZ" b="1" dirty="0" smtClean="0"/>
              <a:t>cena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Stanovena na základě průzkumů cen </a:t>
            </a:r>
          </a:p>
          <a:p>
            <a:pPr>
              <a:buFontTx/>
              <a:buChar char="-"/>
            </a:pPr>
            <a:r>
              <a:rPr lang="cs-CZ" dirty="0"/>
              <a:t>Závazná, nelze ji </a:t>
            </a:r>
            <a:r>
              <a:rPr lang="cs-CZ" dirty="0" smtClean="0"/>
              <a:t>měnit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b="1" dirty="0" smtClean="0"/>
              <a:t>Využití </a:t>
            </a:r>
            <a:r>
              <a:rPr lang="cs-CZ" b="1" dirty="0"/>
              <a:t>jednotkové ceny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realizaci aktivity/projektu</a:t>
            </a:r>
          </a:p>
          <a:p>
            <a:pPr>
              <a:buFontTx/>
              <a:buChar char="-"/>
            </a:pPr>
            <a:r>
              <a:rPr lang="cs-CZ" dirty="0"/>
              <a:t>Způsob rozložení nákladů </a:t>
            </a:r>
            <a:r>
              <a:rPr lang="cs-CZ" dirty="0" smtClean="0"/>
              <a:t>– v kompetenci ředitele </a:t>
            </a:r>
            <a:r>
              <a:rPr lang="cs-CZ" dirty="0"/>
              <a:t>školy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715617" y="685800"/>
            <a:ext cx="7653132" cy="88458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náklady na šablonu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97765"/>
            <a:ext cx="7886700" cy="383153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Datum zahájení fyzické </a:t>
            </a:r>
            <a:r>
              <a:rPr lang="cs-CZ" dirty="0" smtClean="0"/>
              <a:t>realizace projektu </a:t>
            </a:r>
            <a:r>
              <a:rPr lang="cs-CZ" smtClean="0"/>
              <a:t>může být nejdříve: 1</a:t>
            </a:r>
            <a:r>
              <a:rPr lang="cs-CZ" dirty="0"/>
              <a:t>. 8</a:t>
            </a:r>
            <a:r>
              <a:rPr lang="cs-CZ" dirty="0" smtClean="0"/>
              <a:t>. 2016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Zahájení </a:t>
            </a:r>
            <a:r>
              <a:rPr lang="cs-CZ" dirty="0"/>
              <a:t>(fyzické) realizace projektu je </a:t>
            </a:r>
            <a:r>
              <a:rPr lang="cs-CZ" dirty="0" smtClean="0"/>
              <a:t>možný maximálně </a:t>
            </a:r>
            <a:r>
              <a:rPr lang="cs-CZ" dirty="0"/>
              <a:t>jeden měsíc před datem podání žádosti o </a:t>
            </a:r>
            <a:r>
              <a:rPr lang="cs-CZ" dirty="0" smtClean="0"/>
              <a:t>podporu</a:t>
            </a:r>
          </a:p>
          <a:p>
            <a:endParaRPr lang="cs-CZ" dirty="0"/>
          </a:p>
          <a:p>
            <a:r>
              <a:rPr lang="cs-CZ" dirty="0"/>
              <a:t>Pokud byly výstupy dosaženy v době realizace projektu </a:t>
            </a:r>
            <a:r>
              <a:rPr lang="cs-CZ" dirty="0" smtClean="0"/>
              <a:t>a </a:t>
            </a:r>
            <a:r>
              <a:rPr lang="cs-CZ" dirty="0"/>
              <a:t>schváleny poskytovatelem </a:t>
            </a:r>
            <a:r>
              <a:rPr lang="cs-CZ" dirty="0" smtClean="0"/>
              <a:t>dotace, </a:t>
            </a:r>
            <a:r>
              <a:rPr lang="cs-CZ" dirty="0"/>
              <a:t>jsou související výdaje </a:t>
            </a:r>
            <a:r>
              <a:rPr lang="cs-CZ" dirty="0" smtClean="0"/>
              <a:t>způsobilé </a:t>
            </a:r>
            <a:endParaRPr lang="cs-CZ" dirty="0"/>
          </a:p>
          <a:p>
            <a:endParaRPr lang="cs-CZ" dirty="0"/>
          </a:p>
          <a:p>
            <a:r>
              <a:rPr lang="cs-CZ" dirty="0"/>
              <a:t>Možnost využití finančních prostředků napříč </a:t>
            </a:r>
            <a:r>
              <a:rPr lang="cs-CZ" dirty="0" smtClean="0"/>
              <a:t>šablonami</a:t>
            </a:r>
            <a:endParaRPr lang="cs-CZ" dirty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628650" y="792452"/>
            <a:ext cx="7886700" cy="89823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Způsobilost výdajů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Účetnictví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36913"/>
            <a:ext cx="7886700" cy="3692387"/>
          </a:xfrm>
        </p:spPr>
        <p:txBody>
          <a:bodyPr>
            <a:normAutofit/>
          </a:bodyPr>
          <a:lstStyle/>
          <a:p>
            <a:r>
              <a:rPr lang="cs-CZ" dirty="0" smtClean="0"/>
              <a:t>Účetnictví projektu příjemce nepředkládá a ani se  ze strany MŠMT nekontroluje</a:t>
            </a:r>
          </a:p>
          <a:p>
            <a:endParaRPr lang="cs-CZ" dirty="0" smtClean="0"/>
          </a:p>
          <a:p>
            <a:r>
              <a:rPr lang="cs-CZ" dirty="0" smtClean="0"/>
              <a:t>Projektový účet není nutné zřizovat</a:t>
            </a:r>
          </a:p>
          <a:p>
            <a:endParaRPr lang="cs-CZ" dirty="0" smtClean="0"/>
          </a:p>
          <a:p>
            <a:r>
              <a:rPr lang="cs-CZ" dirty="0" smtClean="0"/>
              <a:t>Příjemce je povinen dodržovat platnou legislativu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/>
          <p:cNvSpPr txBox="1">
            <a:spLocks/>
          </p:cNvSpPr>
          <p:nvPr/>
        </p:nvSpPr>
        <p:spPr>
          <a:xfrm>
            <a:off x="628650" y="792452"/>
            <a:ext cx="7886700" cy="89823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7EA2D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Účetnictví</a:t>
            </a:r>
            <a:endParaRPr lang="cs-CZ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15OPMSMT0001-28-20801</_dlc_DocId>
    <_dlc_DocIdUrl xmlns="0104a4cd-1400-468e-be1b-c7aad71d7d5a">
      <Url>http://op.msmt.cz/_layouts/15/DocIdRedir.aspx?ID=15OPMSMT0001-28-20801</Url>
      <Description>15OPMSMT0001-28-20801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B69C71D-774E-4CCC-B282-1F51F2FC4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E2F283-E217-44A2-9BFC-374069D56EC7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104a4cd-1400-468e-be1b-c7aad71d7d5a"/>
  </ds:schemaRefs>
</ds:datastoreItem>
</file>

<file path=customXml/itemProps3.xml><?xml version="1.0" encoding="utf-8"?>
<ds:datastoreItem xmlns:ds="http://schemas.openxmlformats.org/officeDocument/2006/customXml" ds:itemID="{3BB3A86F-C0A2-428D-9F68-2EF98CC467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DC1A8C8-BB7A-4A4F-BF04-8930EA5B8B6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2942</TotalTime>
  <Words>1693</Words>
  <Application>Microsoft Office PowerPoint</Application>
  <PresentationFormat>Předvádění na obrazovce (4:3)</PresentationFormat>
  <Paragraphs>354</Paragraphs>
  <Slides>47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Vlastní návrh</vt:lpstr>
      <vt:lpstr>1_Vlastní návrh</vt:lpstr>
      <vt:lpstr>2_Vlastní návrh</vt:lpstr>
      <vt:lpstr>3_Vlastní návrh</vt:lpstr>
      <vt:lpstr>4_Vlastní návrh</vt:lpstr>
      <vt:lpstr>5_Vlastní návrh</vt:lpstr>
      <vt:lpstr>Prezentace aplikace PowerPoint</vt:lpstr>
      <vt:lpstr>Prezentace aplikace PowerPoint</vt:lpstr>
      <vt:lpstr>Prezentace aplikace PowerPoint</vt:lpstr>
      <vt:lpstr>Základní znaky zjednodušeného vykazování projektů</vt:lpstr>
      <vt:lpstr>Základní znaky zjednodušeného vykazování projektů</vt:lpstr>
      <vt:lpstr>Šablona = aktivita</vt:lpstr>
      <vt:lpstr>Celkové náklady na aktivitu</vt:lpstr>
      <vt:lpstr>Způsobilost výdajů </vt:lpstr>
      <vt:lpstr>Účetnictví </vt:lpstr>
      <vt:lpstr>Způsob poskytnutí dotace</vt:lpstr>
      <vt:lpstr>Sestavení projektu </vt:lpstr>
      <vt:lpstr>Sestavení rozpočtu</vt:lpstr>
      <vt:lpstr>Veřejné zakázky</vt:lpstr>
      <vt:lpstr>Prezentace aplikace PowerPoint</vt:lpstr>
      <vt:lpstr>Cíl výzvy</vt:lpstr>
      <vt:lpstr>Prezentace aplikace PowerPoint</vt:lpstr>
      <vt:lpstr>Prezentace aplikace PowerPoint</vt:lpstr>
      <vt:lpstr>Prezentace aplikace PowerPoint</vt:lpstr>
      <vt:lpstr>Prezentace aplikace PowerPoint</vt:lpstr>
      <vt:lpstr>Dotazníkové šetření</vt:lpstr>
      <vt:lpstr>Bagatelní podpora</vt:lpstr>
      <vt:lpstr>Prezentace aplikace PowerPoint</vt:lpstr>
      <vt:lpstr>Prezentace aplikace PowerPoint</vt:lpstr>
      <vt:lpstr>Kalkulačka indikátorů</vt:lpstr>
      <vt:lpstr>Kalkulačka indikátorů</vt:lpstr>
      <vt:lpstr>Poskytnutí dotace</vt:lpstr>
      <vt:lpstr>Prezentace aplikace PowerPoint</vt:lpstr>
      <vt:lpstr>Představení šablon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Osobnostně sociální a profesní rozvoj pedagogů na ZŠ</vt:lpstr>
      <vt:lpstr>Prezentace aplikace PowerPoint</vt:lpstr>
      <vt:lpstr>Prezentace aplikace PowerPoint</vt:lpstr>
      <vt:lpstr>Prezentace aplikace PowerPoint</vt:lpstr>
      <vt:lpstr>Extrakurikulární rozvojové aktivity pro ZŠ </vt:lpstr>
      <vt:lpstr>Prezentace aplikace PowerPoint</vt:lpstr>
      <vt:lpstr>Spolupráce s rodiči žáků ZŠ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Doskočil David</dc:creator>
  <cp:lastModifiedBy>Karešová Lucie</cp:lastModifiedBy>
  <cp:revision>471</cp:revision>
  <cp:lastPrinted>2016-04-08T12:12:40Z</cp:lastPrinted>
  <dcterms:created xsi:type="dcterms:W3CDTF">2016-03-22T10:03:03Z</dcterms:created>
  <dcterms:modified xsi:type="dcterms:W3CDTF">2016-06-30T10:44:35Z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cc312a05-ac0f-4535-b0d1-cf2055a622cc</vt:lpwstr>
  </property>
</Properties>
</file>