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5"/>
  </p:sldMasterIdLst>
  <p:notesMasterIdLst>
    <p:notesMasterId r:id="rId21"/>
  </p:notesMasterIdLst>
  <p:sldIdLst>
    <p:sldId id="256" r:id="rId6"/>
    <p:sldId id="266" r:id="rId7"/>
    <p:sldId id="267" r:id="rId8"/>
    <p:sldId id="269" r:id="rId9"/>
    <p:sldId id="270" r:id="rId10"/>
    <p:sldId id="317" r:id="rId11"/>
    <p:sldId id="311" r:id="rId12"/>
    <p:sldId id="318" r:id="rId13"/>
    <p:sldId id="312" r:id="rId14"/>
    <p:sldId id="319" r:id="rId15"/>
    <p:sldId id="316" r:id="rId16"/>
    <p:sldId id="313" r:id="rId17"/>
    <p:sldId id="314" r:id="rId18"/>
    <p:sldId id="307" r:id="rId19"/>
    <p:sldId id="278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87849" autoAdjust="0"/>
  </p:normalViewPr>
  <p:slideViewPr>
    <p:cSldViewPr snapToGrid="0">
      <p:cViewPr varScale="1">
        <p:scale>
          <a:sx n="99" d="100"/>
          <a:sy n="99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6.4.2016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64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5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95C0-CCC8-408A-AC54-ACCD86AAA689}" type="datetime1">
              <a:rPr lang="cs-CZ" smtClean="0"/>
              <a:t>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5804-5E14-4061-8C0C-ECCEF098889E}" type="datetime1">
              <a:rPr lang="cs-CZ" smtClean="0"/>
              <a:t>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BCD4-AB77-4226-94E6-F12C839CDED7}" type="datetime1">
              <a:rPr lang="cs-CZ" smtClean="0"/>
              <a:t>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A2D4-6644-4DCE-9EAE-01E5A2C66FA3}" type="datetime1">
              <a:rPr lang="cs-CZ" smtClean="0"/>
              <a:t>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61F7-FC56-49F3-9E72-8E135C93FA26}" type="datetime1">
              <a:rPr lang="cs-CZ" smtClean="0"/>
              <a:t>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750F-1F54-44F2-8577-8A533C6FCBFA}" type="datetime1">
              <a:rPr lang="cs-CZ" smtClean="0"/>
              <a:t>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525-55C1-4D33-9EB1-1ED854F7B1FF}" type="datetime1">
              <a:rPr lang="cs-CZ" smtClean="0"/>
              <a:t>6.4.2016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D18B-5F86-4443-8583-D36C29D865F6}" type="datetime1">
              <a:rPr lang="cs-CZ" smtClean="0"/>
              <a:t>6.4.2016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1A7E-B80F-48B7-9F84-25001BADA0D7}" type="datetime1">
              <a:rPr lang="cs-CZ" smtClean="0"/>
              <a:t>6.4.2016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006-C38B-41E5-BEBB-EB798AE482FA}" type="datetime1">
              <a:rPr lang="cs-CZ" smtClean="0"/>
              <a:t>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7D83-89B2-4825-9C3F-2389F0758065}" type="datetime1">
              <a:rPr lang="cs-CZ" smtClean="0"/>
              <a:t>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6352-5D0C-49DC-8049-4D24FE854F49}" type="datetime1">
              <a:rPr lang="cs-CZ" smtClean="0"/>
              <a:t>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>
          <a:xfrm>
            <a:off x="0" y="0"/>
            <a:ext cx="9144000" cy="613064"/>
          </a:xfrm>
          <a:prstGeom prst="rect">
            <a:avLst/>
          </a:prstGeom>
        </p:spPr>
      </p:pic>
      <p:pic>
        <p:nvPicPr>
          <p:cNvPr id="8" name="Obrázek 7"/>
          <p:cNvPicPr/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369127" y="5961239"/>
            <a:ext cx="4610100" cy="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68"/>
          <a:stretch/>
        </p:blipFill>
        <p:spPr>
          <a:xfrm>
            <a:off x="0" y="0"/>
            <a:ext cx="9144000" cy="237506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13149" y="2963865"/>
            <a:ext cx="85176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cs-CZ" altLang="cs-CZ" sz="2800" b="1" dirty="0">
                <a:cs typeface="Arial" panose="020B0604020202020204" pitchFamily="34" charset="0"/>
              </a:rPr>
              <a:t>Seminář pro žadatele o finanční podporu OP VVV </a:t>
            </a:r>
            <a:endParaRPr lang="cs-CZ" altLang="cs-CZ" sz="2800" b="1" dirty="0" smtClean="0">
              <a:cs typeface="Arial" panose="020B0604020202020204" pitchFamily="34" charset="0"/>
            </a:endParaRPr>
          </a:p>
          <a:p>
            <a:pPr algn="ctr" hangingPunct="0"/>
            <a:r>
              <a:rPr lang="cs-CZ" sz="2800" b="1" dirty="0" smtClean="0">
                <a:cs typeface="Arial" panose="020B0604020202020204" pitchFamily="34" charset="0"/>
              </a:rPr>
              <a:t>Rozvoj </a:t>
            </a:r>
            <a:r>
              <a:rPr lang="cs-CZ" sz="2800" b="1" dirty="0">
                <a:cs typeface="Arial" panose="020B0604020202020204" pitchFamily="34" charset="0"/>
              </a:rPr>
              <a:t>výzkumně zaměřených studijních programů</a:t>
            </a:r>
          </a:p>
          <a:p>
            <a:r>
              <a:rPr lang="cs-CZ" sz="2800" b="1" cap="small" dirty="0"/>
              <a:t> </a:t>
            </a:r>
            <a:endParaRPr lang="cs-CZ" sz="28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1537853" y="5107329"/>
            <a:ext cx="6400800" cy="8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cs-CZ" sz="24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Mgr. Marie Hráčková</a:t>
            </a:r>
            <a:endParaRPr lang="cs-CZ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409791" y="4254474"/>
            <a:ext cx="2324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cs typeface="Arial" panose="020B0604020202020204" pitchFamily="34" charset="0"/>
              </a:rPr>
              <a:t>Praha, </a:t>
            </a:r>
            <a:r>
              <a:rPr lang="cs-CZ" b="1" dirty="0" smtClean="0">
                <a:cs typeface="Arial" panose="020B0604020202020204" pitchFamily="34" charset="0"/>
              </a:rPr>
              <a:t>13. dubna 2016</a:t>
            </a:r>
            <a:endParaRPr lang="cs-CZ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100" b="1" u="sng" dirty="0" smtClean="0">
                <a:latin typeface="+mn-lt"/>
                <a:cs typeface="Arial" panose="020B0604020202020204" pitchFamily="34" charset="0"/>
              </a:rPr>
              <a:t>Doplňující </a:t>
            </a:r>
            <a:r>
              <a:rPr lang="cs-CZ" sz="3100" b="1" u="sng" dirty="0">
                <a:latin typeface="+mn-lt"/>
                <a:cs typeface="Arial" panose="020B0604020202020204" pitchFamily="34" charset="0"/>
              </a:rPr>
              <a:t>nepovinné aktivity k aktivitám č. 2, 3, 4: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u="sng" dirty="0" smtClean="0">
                <a:cs typeface="Arial" panose="020B0604020202020204" pitchFamily="34" charset="0"/>
              </a:rPr>
              <a:t>Aktivita </a:t>
            </a:r>
            <a:r>
              <a:rPr lang="cs-CZ" sz="2000" b="1" u="sng" dirty="0">
                <a:cs typeface="Arial" panose="020B0604020202020204" pitchFamily="34" charset="0"/>
              </a:rPr>
              <a:t>č. 7: </a:t>
            </a:r>
            <a:r>
              <a:rPr lang="cs-CZ" sz="2000" u="sng" dirty="0">
                <a:cs typeface="Arial" panose="020B0604020202020204" pitchFamily="34" charset="0"/>
              </a:rPr>
              <a:t>Podpora zahraničních stáží akademických pracovníků a výzkumných pracovníků (zejména post doktorandů) s cílem využití příkladů dobré praxe v oblasti přípravy a rozvoje výzkumně zaměřených studijních </a:t>
            </a:r>
            <a:r>
              <a:rPr lang="cs-CZ" sz="2000" u="sng" dirty="0" smtClean="0">
                <a:cs typeface="Arial" panose="020B0604020202020204" pitchFamily="34" charset="0"/>
              </a:rPr>
              <a:t>programů</a:t>
            </a:r>
          </a:p>
          <a:p>
            <a:pPr marL="0" indent="0">
              <a:buNone/>
            </a:pPr>
            <a:endParaRPr lang="cs-CZ" sz="2000" u="sng" dirty="0">
              <a:cs typeface="Arial" panose="020B0604020202020204" pitchFamily="34" charset="0"/>
            </a:endParaRPr>
          </a:p>
          <a:p>
            <a:r>
              <a:rPr lang="cs-CZ" sz="1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Krátkodobé </a:t>
            </a:r>
            <a:r>
              <a:rPr lang="cs-CZ" sz="1600" i="1" dirty="0">
                <a:solidFill>
                  <a:srgbClr val="002060"/>
                </a:solidFill>
                <a:cs typeface="Arial" panose="020B0604020202020204" pitchFamily="34" charset="0"/>
              </a:rPr>
              <a:t>stáže do maximální délky 1 </a:t>
            </a:r>
            <a:r>
              <a:rPr lang="cs-CZ" sz="1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měsíce. </a:t>
            </a:r>
          </a:p>
          <a:p>
            <a:r>
              <a:rPr lang="cs-CZ" sz="1600" i="1" dirty="0">
                <a:solidFill>
                  <a:srgbClr val="002060"/>
                </a:solidFill>
                <a:cs typeface="Arial" panose="020B0604020202020204" pitchFamily="34" charset="0"/>
              </a:rPr>
              <a:t>Náklady na tuto aktivitu jsou uznatelné do doby podání žádosti o akreditaci.</a:t>
            </a:r>
          </a:p>
          <a:p>
            <a:endParaRPr lang="cs-CZ" sz="1600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3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>
                <a:latin typeface="+mn-lt"/>
              </a:rPr>
              <a:t>Vyloučené </a:t>
            </a:r>
            <a:r>
              <a:rPr lang="cs-CZ" sz="3100" b="1" dirty="0" smtClean="0">
                <a:latin typeface="+mn-lt"/>
              </a:rPr>
              <a:t>aktivity, ostatní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000" dirty="0">
                <a:solidFill>
                  <a:srgbClr val="FF0000"/>
                </a:solidFill>
              </a:rPr>
              <a:t>výuka a její zajištění</a:t>
            </a:r>
            <a:r>
              <a:rPr lang="cs-CZ" sz="2000" dirty="0"/>
              <a:t> v akreditovaných výzkumně zaměřených studijních programech</a:t>
            </a:r>
            <a:endParaRPr lang="cs-CZ" sz="2000" b="1" dirty="0"/>
          </a:p>
          <a:p>
            <a:pPr lvl="0" fontAlgn="base"/>
            <a:r>
              <a:rPr lang="cs-CZ" sz="2000" dirty="0">
                <a:solidFill>
                  <a:srgbClr val="FF0000"/>
                </a:solidFill>
              </a:rPr>
              <a:t>stavby, dobudování, rekonstrukce, upgrade infrastruktury nebo úprava prostorů</a:t>
            </a:r>
          </a:p>
          <a:p>
            <a:pPr marL="0" indent="0">
              <a:buNone/>
            </a:pPr>
            <a:r>
              <a:rPr lang="cs-CZ" sz="2000" b="1" dirty="0" smtClean="0"/>
              <a:t>Ostatní podmínky:</a:t>
            </a:r>
            <a:endParaRPr lang="cs-CZ" sz="2000" b="1" dirty="0" smtClean="0"/>
          </a:p>
          <a:p>
            <a:pPr marL="342900" indent="-342900" algn="just" fontAlgn="base"/>
            <a:r>
              <a:rPr lang="cs-CZ" sz="2000" dirty="0" smtClean="0"/>
              <a:t>Všechny </a:t>
            </a:r>
            <a:r>
              <a:rPr lang="cs-CZ" sz="2000" dirty="0"/>
              <a:t>aktivity uvedené v žádosti o podporu musí být v souladu se 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strategickým dokumentem vysoké školy a RIS3</a:t>
            </a:r>
            <a:r>
              <a:rPr lang="cs-CZ" sz="2000" dirty="0"/>
              <a:t>.</a:t>
            </a:r>
          </a:p>
          <a:p>
            <a:pPr marL="342900" indent="-342900" algn="just" fontAlgn="base"/>
            <a:r>
              <a:rPr lang="cs-CZ" sz="2000" dirty="0"/>
              <a:t>Projekty, u nichž žadatel neplánuje doplnění aktivit komplementárními aktivitami projektů Výzkumné infrastruktury pro vzdělávací účely – budování či modernizace, mohou zahájit realizaci pouze v případě, že dojde k zajištění nezbytných infrastrukturních potřeb, pokud jsou k realizaci ESF aktivit potřebné, z jiných zdrojů příjemce.</a:t>
            </a: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621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+mn-lt"/>
                <a:cs typeface="Arial" panose="020B0604020202020204" pitchFamily="34" charset="0"/>
              </a:rPr>
              <a:t>Žadatelé</a:t>
            </a:r>
            <a:endParaRPr lang="cs-CZ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cs typeface="Arial" panose="020B0604020202020204" pitchFamily="34" charset="0"/>
              </a:rPr>
              <a:t>Vysoké školy podle zákona č. 111/1998 Sb., o vysokých školách a o změně a doplnění dalších zákonů (zákon o vysokých školách), ve znění pozdějších předpisů, které zároveň splňují definici organizace pro výzkum a šíření znalostí dle Rámce pro státní podporu </a:t>
            </a:r>
            <a:r>
              <a:rPr lang="cs-CZ" sz="2000" dirty="0" err="1">
                <a:cs typeface="Arial" panose="020B0604020202020204" pitchFamily="34" charset="0"/>
              </a:rPr>
              <a:t>VaVaI</a:t>
            </a:r>
            <a:r>
              <a:rPr lang="cs-CZ" sz="2000" dirty="0">
                <a:cs typeface="Arial" panose="020B0604020202020204" pitchFamily="34" charset="0"/>
              </a:rPr>
              <a:t> 2014/C 198/01:</a:t>
            </a:r>
          </a:p>
          <a:p>
            <a:pPr lvl="0"/>
            <a:r>
              <a:rPr lang="cs-CZ" sz="2000" dirty="0">
                <a:cs typeface="Arial" panose="020B0604020202020204" pitchFamily="34" charset="0"/>
              </a:rPr>
              <a:t>veřejné vysoké školy </a:t>
            </a:r>
          </a:p>
          <a:p>
            <a:pPr lvl="0"/>
            <a:r>
              <a:rPr lang="cs-CZ" sz="2000" dirty="0">
                <a:cs typeface="Arial" panose="020B0604020202020204" pitchFamily="34" charset="0"/>
              </a:rPr>
              <a:t>státní vysoké školy (organizační složky státu)</a:t>
            </a:r>
          </a:p>
          <a:p>
            <a:pPr lvl="0"/>
            <a:r>
              <a:rPr lang="cs-CZ" sz="2000" dirty="0">
                <a:cs typeface="Arial" panose="020B0604020202020204" pitchFamily="34" charset="0"/>
              </a:rPr>
              <a:t>soukromoprávní subjekty, jejichž hlavním účelem není vytváření zisku vykonávající veřejně prospěšnou činnost - soukromé vysoké školy (o. p. s)</a:t>
            </a:r>
          </a:p>
          <a:p>
            <a:pPr lvl="0"/>
            <a:r>
              <a:rPr lang="cs-CZ" sz="2000" dirty="0">
                <a:cs typeface="Arial" panose="020B0604020202020204" pitchFamily="34" charset="0"/>
              </a:rPr>
              <a:t>ostatní subjekty – soukromé vysoké školy (a. s., s. r. o)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4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latin typeface="+mn-lt"/>
                <a:cs typeface="Arial" panose="020B0604020202020204" pitchFamily="34" charset="0"/>
              </a:rPr>
              <a:t>Partnerství</a:t>
            </a:r>
            <a:endParaRPr lang="cs-CZ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>
                <a:cs typeface="Arial" panose="020B0604020202020204" pitchFamily="34" charset="0"/>
              </a:rPr>
              <a:t>Partnerství je vyžadováno v případě </a:t>
            </a:r>
            <a:r>
              <a:rPr lang="cs-CZ" sz="2000" dirty="0">
                <a:solidFill>
                  <a:srgbClr val="FF0000"/>
                </a:solidFill>
                <a:cs typeface="Arial" panose="020B0604020202020204" pitchFamily="34" charset="0"/>
              </a:rPr>
              <a:t>aktivity č. </a:t>
            </a:r>
            <a:r>
              <a:rPr lang="cs-CZ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r>
              <a:rPr lang="cs-CZ" sz="2000" dirty="0" smtClean="0">
                <a:cs typeface="Arial" panose="020B0604020202020204" pitchFamily="34" charset="0"/>
              </a:rPr>
              <a:t>, </a:t>
            </a:r>
            <a:r>
              <a:rPr lang="cs-CZ" sz="2000" dirty="0">
                <a:cs typeface="Arial" panose="020B0604020202020204" pitchFamily="34" charset="0"/>
              </a:rPr>
              <a:t>kde je nutné doložit partnerství se zahraniční VŠ, a </a:t>
            </a:r>
            <a:r>
              <a:rPr lang="cs-CZ" sz="2000" dirty="0">
                <a:solidFill>
                  <a:srgbClr val="FF0000"/>
                </a:solidFill>
                <a:cs typeface="Arial" panose="020B0604020202020204" pitchFamily="34" charset="0"/>
              </a:rPr>
              <a:t>aktivity č. 4</a:t>
            </a:r>
            <a:r>
              <a:rPr lang="cs-CZ" sz="2000" dirty="0">
                <a:cs typeface="Arial" panose="020B0604020202020204" pitchFamily="34" charset="0"/>
              </a:rPr>
              <a:t>, kde je vyžadováno partnerství na národní úrovni (mimo spolupráce fakult jedné VŠ). </a:t>
            </a:r>
            <a:r>
              <a:rPr lang="cs-CZ" sz="2000" dirty="0" smtClean="0">
                <a:cs typeface="Arial" panose="020B0604020202020204" pitchFamily="34" charset="0"/>
              </a:rPr>
              <a:t>Oprávněnými </a:t>
            </a:r>
            <a:r>
              <a:rPr lang="cs-CZ" sz="2000" dirty="0">
                <a:cs typeface="Arial" panose="020B0604020202020204" pitchFamily="34" charset="0"/>
              </a:rPr>
              <a:t>partnery jsou mimo aktivitu č. 3: </a:t>
            </a:r>
          </a:p>
          <a:p>
            <a:pPr fontAlgn="base"/>
            <a:r>
              <a:rPr lang="cs-CZ" sz="2000" dirty="0">
                <a:cs typeface="Arial" panose="020B0604020202020204" pitchFamily="34" charset="0"/>
              </a:rPr>
              <a:t>Subjekty splňující definici organizace pro výzkum a šíření znalostí dle Rámce pro státní podporu </a:t>
            </a:r>
            <a:r>
              <a:rPr lang="cs-CZ" sz="2000" dirty="0" err="1">
                <a:cs typeface="Arial" panose="020B0604020202020204" pitchFamily="34" charset="0"/>
              </a:rPr>
              <a:t>VaVaI</a:t>
            </a:r>
            <a:r>
              <a:rPr lang="cs-CZ" sz="2000" dirty="0">
                <a:cs typeface="Arial" panose="020B0604020202020204" pitchFamily="34" charset="0"/>
              </a:rPr>
              <a:t> 2014/C 198/01:</a:t>
            </a:r>
          </a:p>
          <a:p>
            <a:pPr lvl="0" fontAlgn="base"/>
            <a:r>
              <a:rPr lang="cs-CZ" sz="2000" dirty="0">
                <a:cs typeface="Arial" panose="020B0604020202020204" pitchFamily="34" charset="0"/>
              </a:rPr>
              <a:t>organizační složky státu a příspěvkové organizace organizačních složek státu, </a:t>
            </a:r>
          </a:p>
          <a:p>
            <a:pPr lvl="0" fontAlgn="base"/>
            <a:r>
              <a:rPr lang="cs-CZ" sz="2000" dirty="0">
                <a:cs typeface="Arial" panose="020B0604020202020204" pitchFamily="34" charset="0"/>
              </a:rPr>
              <a:t>veřejné vysoké školy, výzkumné organizace, </a:t>
            </a:r>
          </a:p>
          <a:p>
            <a:pPr lvl="0" fontAlgn="base"/>
            <a:r>
              <a:rPr lang="cs-CZ" sz="2000" dirty="0">
                <a:cs typeface="Arial" panose="020B0604020202020204" pitchFamily="34" charset="0"/>
              </a:rPr>
              <a:t>soukromoprávní subjekty vykonávající veřejně prospěšnou činnost,  </a:t>
            </a:r>
          </a:p>
          <a:p>
            <a:r>
              <a:rPr lang="cs-CZ" sz="2000" dirty="0">
                <a:cs typeface="Arial" panose="020B0604020202020204" pitchFamily="34" charset="0"/>
              </a:rPr>
              <a:t>ostatní subjekty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4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+mn-lt"/>
              </a:rPr>
              <a:t>Cílové skupiny</a:t>
            </a:r>
            <a:endParaRPr lang="cs-CZ" sz="2800" b="1" dirty="0">
              <a:latin typeface="+mn-lt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pracovníci </a:t>
            </a:r>
            <a:r>
              <a:rPr lang="cs-CZ" sz="2000" dirty="0"/>
              <a:t>výzkumných </a:t>
            </a:r>
            <a:r>
              <a:rPr lang="cs-CZ" sz="2000" dirty="0" smtClean="0"/>
              <a:t>organizací</a:t>
            </a:r>
          </a:p>
          <a:p>
            <a:r>
              <a:rPr lang="cs-CZ" sz="2000" dirty="0" smtClean="0"/>
              <a:t>akademičtí </a:t>
            </a:r>
            <a:r>
              <a:rPr lang="cs-CZ" sz="2000" dirty="0"/>
              <a:t>a ostatní pracovníci </a:t>
            </a:r>
            <a:r>
              <a:rPr lang="cs-CZ" sz="2000" dirty="0" smtClean="0"/>
              <a:t>VŠ</a:t>
            </a:r>
          </a:p>
          <a:p>
            <a:r>
              <a:rPr lang="cs-CZ" sz="2000" dirty="0" smtClean="0"/>
              <a:t>studenti </a:t>
            </a:r>
            <a:r>
              <a:rPr lang="cs-CZ" sz="2000" dirty="0"/>
              <a:t>VŠ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2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05677" y="1862916"/>
            <a:ext cx="8118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/>
            <a:r>
              <a:rPr lang="cs-CZ" sz="2400" b="1" dirty="0"/>
              <a:t>Monitorovací indikátory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>
                <a:cs typeface="Arial" panose="020B0604020202020204" pitchFamily="34" charset="0"/>
              </a:rPr>
              <a:t>Metodický výklad výzvy</a:t>
            </a:r>
            <a:endParaRPr lang="cs-CZ" sz="2800" b="1" dirty="0"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43092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cs typeface="Arial" panose="020B0604020202020204" pitchFamily="34" charset="0"/>
              </a:rPr>
              <a:t>Obsah</a:t>
            </a:r>
            <a:endParaRPr lang="cs-CZ" sz="2800" b="1" dirty="0"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8" y="1726683"/>
            <a:ext cx="8039595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cs typeface="Arial" panose="020B0604020202020204" pitchFamily="34" charset="0"/>
              </a:rPr>
              <a:t>Klíčové aktivity a jejich specifikace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cs typeface="Arial" panose="020B0604020202020204" pitchFamily="34" charset="0"/>
              </a:rPr>
              <a:t>Žadatelé, partneři 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cs typeface="Arial" panose="020B0604020202020204" pitchFamily="34" charset="0"/>
              </a:rPr>
              <a:t>Cílové skupiny</a:t>
            </a:r>
            <a:endParaRPr lang="cs-CZ" sz="2400" dirty="0">
              <a:cs typeface="Arial" panose="020B0604020202020204" pitchFamily="34" charset="0"/>
            </a:endParaRP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cs typeface="Arial" panose="020B0604020202020204" pitchFamily="34" charset="0"/>
              </a:rPr>
              <a:t>Monitorovací indikátory – příloha č. 1 výzvy</a:t>
            </a:r>
            <a:endParaRPr lang="cs-CZ" sz="2400" dirty="0"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3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3"/>
            <a:ext cx="80395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cs typeface="Arial" panose="020B0604020202020204" pitchFamily="34" charset="0"/>
              </a:rPr>
              <a:t>Specifický </a:t>
            </a:r>
            <a:r>
              <a:rPr lang="cs-CZ" sz="2800" b="1" dirty="0" smtClean="0">
                <a:cs typeface="Arial" panose="020B0604020202020204" pitchFamily="34" charset="0"/>
              </a:rPr>
              <a:t>cíl 5, PO 2:</a:t>
            </a:r>
          </a:p>
          <a:p>
            <a:endParaRPr lang="cs-CZ" sz="2800" b="1" dirty="0">
              <a:cs typeface="Arial" panose="020B0604020202020204" pitchFamily="34" charset="0"/>
            </a:endParaRPr>
          </a:p>
          <a:p>
            <a:r>
              <a:rPr lang="cs-CZ" sz="2000" b="1" dirty="0" smtClean="0">
                <a:cs typeface="Arial" panose="020B0604020202020204" pitchFamily="34" charset="0"/>
              </a:rPr>
              <a:t>- </a:t>
            </a:r>
            <a:r>
              <a:rPr lang="cs-CZ" sz="2000" dirty="0"/>
              <a:t>Zlepšení podmínek pro výuku spojenou s výzkumem a pro rozvoj lidských zdrojů v oblasti výzkumu a vývoje</a:t>
            </a:r>
            <a:endParaRPr lang="cs-CZ" sz="2000" b="1" dirty="0">
              <a:cs typeface="Arial" panose="020B0604020202020204" pitchFamily="34" charset="0"/>
            </a:endParaRPr>
          </a:p>
          <a:p>
            <a:endParaRPr lang="cs-CZ" sz="2000" b="1" dirty="0" smtClean="0">
              <a:cs typeface="Arial" panose="020B0604020202020204" pitchFamily="34" charset="0"/>
            </a:endParaRPr>
          </a:p>
          <a:p>
            <a:r>
              <a:rPr lang="cs-CZ" sz="2000" dirty="0" smtClean="0"/>
              <a:t>Cílem </a:t>
            </a:r>
            <a:r>
              <a:rPr lang="cs-CZ" sz="2000" dirty="0"/>
              <a:t>výzvy je umožnit rozvoj lidských zdrojů pro výzkum a vývoj prostřednictvím rozvoje výzkumně zaměřených studijních programů, a to ve vazbě na strategii VŠ a priority RIS3 strategie. </a:t>
            </a:r>
            <a:r>
              <a:rPr lang="cs-CZ" sz="2000" b="1" dirty="0"/>
              <a:t>Výzkumně zaměřeným studijním programem se rozumí doktorský studijní program.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0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5755" y="1033152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100" b="1" dirty="0" smtClean="0">
                <a:latin typeface="+mn-lt"/>
                <a:cs typeface="Arial" panose="020B0604020202020204" pitchFamily="34" charset="0"/>
              </a:rPr>
              <a:t>Podporované aktivity </a:t>
            </a:r>
            <a:r>
              <a:rPr lang="cs-CZ" altLang="cs-CZ" b="1" dirty="0" smtClean="0"/>
              <a:t/>
            </a:r>
            <a:br>
              <a:rPr lang="cs-CZ" altLang="cs-CZ" b="1" dirty="0" smtClean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 smtClean="0">
                <a:cs typeface="Arial" panose="020B0604020202020204" pitchFamily="34" charset="0"/>
              </a:rPr>
              <a:t>Povinná </a:t>
            </a:r>
            <a:r>
              <a:rPr lang="cs-CZ" sz="2400" b="1" u="sng" dirty="0">
                <a:cs typeface="Arial" panose="020B0604020202020204" pitchFamily="34" charset="0"/>
              </a:rPr>
              <a:t>aktivita</a:t>
            </a:r>
            <a:endParaRPr lang="cs-CZ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u="sng" dirty="0">
                <a:cs typeface="Arial" panose="020B0604020202020204" pitchFamily="34" charset="0"/>
              </a:rPr>
              <a:t>Aktivita č. 1: Řízení </a:t>
            </a:r>
            <a:r>
              <a:rPr lang="cs-CZ" sz="2000" b="1" u="sng" dirty="0" smtClean="0">
                <a:cs typeface="Arial" panose="020B0604020202020204" pitchFamily="34" charset="0"/>
              </a:rPr>
              <a:t>projektu </a:t>
            </a:r>
            <a:r>
              <a:rPr lang="cs-CZ" sz="2000" dirty="0" smtClean="0">
                <a:cs typeface="Arial" panose="020B0604020202020204" pitchFamily="34" charset="0"/>
              </a:rPr>
              <a:t>– popis aktivity uveden v PŽP – obecná část, kap. 5.2.4 </a:t>
            </a:r>
            <a:endParaRPr lang="cs-CZ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u="sng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u="sng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u="sng" dirty="0" smtClean="0">
                <a:cs typeface="Arial" panose="020B0604020202020204" pitchFamily="34" charset="0"/>
              </a:rPr>
              <a:t>Povinně </a:t>
            </a:r>
            <a:r>
              <a:rPr lang="cs-CZ" sz="2400" b="1" u="sng" dirty="0">
                <a:cs typeface="Arial" panose="020B0604020202020204" pitchFamily="34" charset="0"/>
              </a:rPr>
              <a:t>volitelné </a:t>
            </a:r>
            <a:r>
              <a:rPr lang="cs-CZ" sz="2400" b="1" u="sng" dirty="0" smtClean="0">
                <a:cs typeface="Arial" panose="020B0604020202020204" pitchFamily="34" charset="0"/>
              </a:rPr>
              <a:t>aktivity</a:t>
            </a:r>
          </a:p>
          <a:p>
            <a:pPr marL="0" indent="0">
              <a:buNone/>
            </a:pPr>
            <a:r>
              <a:rPr lang="cs-CZ" sz="2000" dirty="0"/>
              <a:t>Žadatel musí zvolit </a:t>
            </a:r>
            <a:r>
              <a:rPr lang="cs-CZ" sz="2000" b="1" dirty="0"/>
              <a:t>minimálně jednu z aktivit č. 2 až 4</a:t>
            </a:r>
            <a:r>
              <a:rPr lang="cs-CZ" sz="2000" dirty="0"/>
              <a:t>. </a:t>
            </a:r>
            <a:r>
              <a:rPr lang="cs-CZ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Povinně volitelné aktivity musí vést k akreditaci.</a:t>
            </a:r>
            <a:endParaRPr lang="cs-CZ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1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5755" y="1033152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100" b="1" dirty="0" smtClean="0">
                <a:latin typeface="+mn-lt"/>
                <a:cs typeface="Arial" panose="020B0604020202020204" pitchFamily="34" charset="0"/>
              </a:rPr>
              <a:t>Podporované aktivity </a:t>
            </a:r>
            <a:r>
              <a:rPr lang="cs-CZ" altLang="cs-CZ" b="1" dirty="0" smtClean="0"/>
              <a:t/>
            </a:r>
            <a:br>
              <a:rPr lang="cs-CZ" altLang="cs-CZ" b="1" dirty="0" smtClean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cs-CZ" sz="2000" b="1" u="sng" dirty="0" smtClean="0">
                <a:cs typeface="Arial" panose="020B0604020202020204" pitchFamily="34" charset="0"/>
              </a:rPr>
              <a:t>Aktivita č. 2: Tvorba a rozvoj výzkumně zaměřených studijních programů </a:t>
            </a:r>
            <a:r>
              <a:rPr lang="cs-CZ" sz="2000" dirty="0" smtClean="0">
                <a:cs typeface="Arial" panose="020B0604020202020204" pitchFamily="34" charset="0"/>
              </a:rPr>
              <a:t>v souladu se strategií VŠ a s  požadavky znalostní ekonomiky a potřebami trhu práce v oblasti výzkumu a vývoje (soulad s RIS 3); podporována je tvorba a rozvoj programů a jejich realizace i v cizím jazyce. </a:t>
            </a:r>
          </a:p>
          <a:p>
            <a:pPr marL="0" indent="0" fontAlgn="base">
              <a:buNone/>
            </a:pPr>
            <a:endParaRPr lang="cs-CZ" sz="2000" dirty="0" smtClean="0">
              <a:cs typeface="Arial" panose="020B0604020202020204" pitchFamily="34" charset="0"/>
            </a:endParaRPr>
          </a:p>
          <a:p>
            <a:pPr marL="268288" indent="-268288" algn="just" fontAlgn="base"/>
            <a:r>
              <a:rPr 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Nový (vytvořený) studijní program </a:t>
            </a:r>
            <a:r>
              <a:rPr lang="cs-CZ" sz="2000" dirty="0">
                <a:cs typeface="Arial" panose="020B0604020202020204" pitchFamily="34" charset="0"/>
              </a:rPr>
              <a:t>= studijní program, který nově obsahuje minimálně jeden nový obor, tj. obor doposud v rámci programu nevyučovaný</a:t>
            </a:r>
          </a:p>
          <a:p>
            <a:pPr marL="268288" indent="-268288" algn="just" fontAlgn="base"/>
            <a:r>
              <a:rPr 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Modernizace studijního programu </a:t>
            </a:r>
            <a:r>
              <a:rPr lang="cs-CZ" sz="2000" dirty="0">
                <a:cs typeface="Arial" panose="020B0604020202020204" pitchFamily="34" charset="0"/>
              </a:rPr>
              <a:t>= úprava obsahu stávajícího studijního programu, která vyústí v „</a:t>
            </a:r>
            <a:r>
              <a:rPr lang="cs-CZ" sz="2000" dirty="0" err="1">
                <a:cs typeface="Arial" panose="020B0604020202020204" pitchFamily="34" charset="0"/>
              </a:rPr>
              <a:t>reakreditaci</a:t>
            </a:r>
            <a:r>
              <a:rPr lang="cs-CZ" sz="2000" dirty="0">
                <a:cs typeface="Arial" panose="020B0604020202020204" pitchFamily="34" charset="0"/>
              </a:rPr>
              <a:t>“ a splňuje podmínky </a:t>
            </a:r>
            <a:r>
              <a:rPr lang="cs-CZ" sz="2000" dirty="0" smtClean="0">
                <a:cs typeface="Arial" panose="020B0604020202020204" pitchFamily="34" charset="0"/>
              </a:rPr>
              <a:t>uvedené v </a:t>
            </a:r>
            <a:r>
              <a:rPr lang="cs-CZ" sz="2000" dirty="0" err="1" smtClean="0">
                <a:cs typeface="Arial" panose="020B0604020202020204" pitchFamily="34" charset="0"/>
              </a:rPr>
              <a:t>sPŽP</a:t>
            </a:r>
            <a:r>
              <a:rPr lang="cs-CZ" sz="2000" dirty="0" smtClean="0">
                <a:cs typeface="Arial" panose="020B0604020202020204" pitchFamily="34" charset="0"/>
              </a:rPr>
              <a:t>, kap. 5.2.4.3 </a:t>
            </a:r>
            <a:endParaRPr lang="cs-CZ" sz="2000" dirty="0"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cs-CZ" sz="2000" dirty="0" smtClean="0"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8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5" y="919137"/>
            <a:ext cx="80395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 fontAlgn="base"/>
            <a:r>
              <a:rPr lang="cs-CZ" sz="2000" b="1" u="sng" dirty="0" smtClean="0">
                <a:cs typeface="Arial" panose="020B0604020202020204" pitchFamily="34" charset="0"/>
              </a:rPr>
              <a:t>Aktivita č. 3: Tvorba výzkumně zaměřených studijních programů typu joint a </a:t>
            </a:r>
            <a:r>
              <a:rPr lang="cs-CZ" sz="2000" b="1" u="sng" dirty="0" err="1" smtClean="0">
                <a:cs typeface="Arial" panose="020B0604020202020204" pitchFamily="34" charset="0"/>
              </a:rPr>
              <a:t>multiple</a:t>
            </a:r>
            <a:r>
              <a:rPr lang="cs-CZ" sz="2000" b="1" u="sng" dirty="0" smtClean="0">
                <a:cs typeface="Arial" panose="020B0604020202020204" pitchFamily="34" charset="0"/>
              </a:rPr>
              <a:t> </a:t>
            </a:r>
            <a:r>
              <a:rPr lang="cs-CZ" sz="2000" b="1" u="sng" dirty="0" err="1" smtClean="0">
                <a:cs typeface="Arial" panose="020B0604020202020204" pitchFamily="34" charset="0"/>
              </a:rPr>
              <a:t>degree</a:t>
            </a:r>
            <a:r>
              <a:rPr lang="cs-CZ" sz="2000" b="1" u="sng" dirty="0" smtClean="0">
                <a:cs typeface="Arial" panose="020B0604020202020204" pitchFamily="34" charset="0"/>
              </a:rPr>
              <a:t>. 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 smtClean="0">
                <a:cs typeface="Arial" panose="020B0604020202020204" pitchFamily="34" charset="0"/>
              </a:rPr>
              <a:t>Tvorba mezinárodního doktorského studijního programu se společným kurikulem, tvorba doktorských studijních programů pod dvojím vedením (individuální studijní plány).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 smtClean="0">
                <a:cs typeface="Arial" panose="020B0604020202020204" pitchFamily="34" charset="0"/>
              </a:rPr>
              <a:t>Pro tuto aktivitu povinné partnerství s minimálně jednou zahraniční VŠ.</a:t>
            </a:r>
          </a:p>
          <a:p>
            <a:pPr algn="just" fontAlgn="base"/>
            <a:endParaRPr lang="cs-CZ" sz="2000" dirty="0" smtClean="0">
              <a:cs typeface="Arial" panose="020B0604020202020204" pitchFamily="34" charset="0"/>
            </a:endParaRPr>
          </a:p>
          <a:p>
            <a:pPr marL="268288" indent="-268288" algn="just" fontAlgn="base"/>
            <a:endParaRPr lang="cs-CZ" sz="2000" dirty="0" smtClean="0">
              <a:cs typeface="Arial" panose="020B0604020202020204" pitchFamily="34" charset="0"/>
            </a:endParaRPr>
          </a:p>
          <a:p>
            <a:pPr marL="268288" indent="-268288" algn="just" fontAlgn="base"/>
            <a:r>
              <a:rPr lang="cs-CZ" sz="2000" b="1" u="sng" dirty="0" smtClean="0">
                <a:cs typeface="Arial" panose="020B0604020202020204" pitchFamily="34" charset="0"/>
              </a:rPr>
              <a:t>Aktivita č. 4: Tvorba a rozvoj </a:t>
            </a:r>
            <a:r>
              <a:rPr lang="cs-CZ" sz="2000" b="1" u="sng" dirty="0" err="1" smtClean="0">
                <a:cs typeface="Arial" panose="020B0604020202020204" pitchFamily="34" charset="0"/>
              </a:rPr>
              <a:t>doctoral</a:t>
            </a:r>
            <a:r>
              <a:rPr lang="cs-CZ" sz="2000" b="1" u="sng" dirty="0" smtClean="0">
                <a:cs typeface="Arial" panose="020B0604020202020204" pitchFamily="34" charset="0"/>
              </a:rPr>
              <a:t> </a:t>
            </a:r>
            <a:r>
              <a:rPr lang="cs-CZ" sz="2000" b="1" u="sng" dirty="0" err="1" smtClean="0">
                <a:cs typeface="Arial" panose="020B0604020202020204" pitchFamily="34" charset="0"/>
              </a:rPr>
              <a:t>school</a:t>
            </a:r>
            <a:r>
              <a:rPr lang="cs-CZ" sz="2000" b="1" u="sng" dirty="0" smtClean="0">
                <a:cs typeface="Arial" panose="020B0604020202020204" pitchFamily="34" charset="0"/>
              </a:rPr>
              <a:t> na národní úrovni včetně podpory interdisciplinarity a spolupráce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 smtClean="0">
                <a:cs typeface="Arial" panose="020B0604020202020204" pitchFamily="34" charset="0"/>
              </a:rPr>
              <a:t>Vytvoření / modernizace společného výzkumně zaměřeného studijního programu mezi fakultami VŠ, mezi VŠ, mezi VŠ a subjekty </a:t>
            </a:r>
            <a:r>
              <a:rPr lang="cs-CZ" sz="2000" dirty="0" err="1" smtClean="0">
                <a:cs typeface="Arial" panose="020B0604020202020204" pitchFamily="34" charset="0"/>
              </a:rPr>
              <a:t>VaV</a:t>
            </a:r>
            <a:r>
              <a:rPr lang="cs-CZ" sz="2000" dirty="0" smtClean="0">
                <a:cs typeface="Arial" panose="020B0604020202020204" pitchFamily="34" charset="0"/>
              </a:rPr>
              <a:t>.</a:t>
            </a:r>
          </a:p>
          <a:p>
            <a:pPr algn="just" fontAlgn="base"/>
            <a:endParaRPr lang="cs-CZ" sz="2000" dirty="0" smtClean="0">
              <a:cs typeface="Arial" panose="020B0604020202020204" pitchFamily="34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 smtClean="0">
                <a:cs typeface="Arial" panose="020B0604020202020204" pitchFamily="34" charset="0"/>
              </a:rPr>
              <a:t>Pro tuto aktivitu povinné partnerství na národní úrovni (mezi VŠ navzájem, mezi VŠ a subjekty </a:t>
            </a:r>
            <a:r>
              <a:rPr lang="cs-CZ" sz="2000" dirty="0" err="1" smtClean="0">
                <a:cs typeface="Arial" panose="020B0604020202020204" pitchFamily="34" charset="0"/>
              </a:rPr>
              <a:t>VaV</a:t>
            </a:r>
            <a:r>
              <a:rPr lang="cs-CZ" sz="2000" dirty="0" smtClean="0">
                <a:cs typeface="Arial" panose="020B0604020202020204" pitchFamily="34" charset="0"/>
              </a:rPr>
              <a:t>). V případě spolupráce mezi fakultami jedné VŠ není partnerství povinné.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0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5" y="919137"/>
            <a:ext cx="80395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 fontAlgn="base"/>
            <a:r>
              <a:rPr lang="cs-CZ" sz="2000" b="1" i="1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Doporučené aktivity:</a:t>
            </a:r>
          </a:p>
          <a:p>
            <a:pPr marL="268288" indent="-268288" algn="just" fontAlgn="base"/>
            <a:endParaRPr lang="cs-CZ" sz="2000" i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cs-CZ" sz="20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Stáže studentů VŠ u budoucích zaměstnavatelů relevantních ke studovanému výzkumně zaměřenému studijnímu programu.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cs-CZ" sz="20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Individuální výuka a zapojení studentů bakalářských a magisterských studijních programů do výzkumu.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cs-CZ" sz="20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Získávání a zapracování klíčových a perspektivních výzkumných a akademických pracovníků (včetně zahraničních) pro výzkumně zaměřené studijní programy.</a:t>
            </a:r>
          </a:p>
          <a:p>
            <a:pPr lvl="0" fontAlgn="base"/>
            <a:endParaRPr lang="cs-CZ" sz="2000" i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0" fontAlgn="base"/>
            <a:r>
              <a:rPr lang="cs-CZ" sz="20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Zapracování do studijního programu bodově zvýhodněno v rámci věcného hodnocení. </a:t>
            </a:r>
            <a:r>
              <a:rPr lang="cs-CZ" sz="20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R</a:t>
            </a:r>
            <a:r>
              <a:rPr lang="cs-CZ" sz="20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ealizace doporučených aktivit nebude financována z OP VVV, tzn. jde o nezpůsobilé náklady, a proto </a:t>
            </a:r>
            <a:r>
              <a:rPr lang="cs-CZ" sz="2000" b="1" i="1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neuvádět v rozpočtu</a:t>
            </a:r>
            <a:r>
              <a:rPr lang="cs-CZ" sz="20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cs-CZ" sz="20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100" b="1" u="sng" dirty="0" smtClean="0">
                <a:latin typeface="+mn-lt"/>
                <a:cs typeface="Arial" panose="020B0604020202020204" pitchFamily="34" charset="0"/>
              </a:rPr>
              <a:t>Doplňující </a:t>
            </a:r>
            <a:r>
              <a:rPr lang="cs-CZ" sz="3100" b="1" u="sng" dirty="0">
                <a:latin typeface="+mn-lt"/>
                <a:cs typeface="Arial" panose="020B0604020202020204" pitchFamily="34" charset="0"/>
              </a:rPr>
              <a:t>nepovinné aktivity k aktivitám č. 2, 3, 4: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cs-CZ" sz="2000" b="1" u="sng" dirty="0" smtClean="0">
                <a:cs typeface="Arial" panose="020B0604020202020204" pitchFamily="34" charset="0"/>
              </a:rPr>
              <a:t>Aktivita </a:t>
            </a:r>
            <a:r>
              <a:rPr lang="cs-CZ" sz="2000" b="1" u="sng" dirty="0">
                <a:cs typeface="Arial" panose="020B0604020202020204" pitchFamily="34" charset="0"/>
              </a:rPr>
              <a:t>č. 5:  </a:t>
            </a:r>
            <a:r>
              <a:rPr lang="cs-CZ" sz="2000" u="sng" dirty="0">
                <a:cs typeface="Arial" panose="020B0604020202020204" pitchFamily="34" charset="0"/>
              </a:rPr>
              <a:t>Podpora Ph.D. studentů </a:t>
            </a:r>
            <a:endParaRPr lang="cs-CZ" sz="2000" u="sng" dirty="0" smtClean="0">
              <a:cs typeface="Arial" panose="020B0604020202020204" pitchFamily="34" charset="0"/>
            </a:endParaRPr>
          </a:p>
          <a:p>
            <a:pPr fontAlgn="base"/>
            <a:r>
              <a:rPr lang="cs-CZ" sz="1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Maximálně 20</a:t>
            </a:r>
            <a:r>
              <a:rPr lang="cs-CZ" sz="1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% vybraných studentů </a:t>
            </a:r>
            <a:r>
              <a:rPr lang="cs-CZ" sz="1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vytvořeného/ modernizovaného </a:t>
            </a:r>
            <a:r>
              <a:rPr lang="cs-CZ" sz="1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studijního programu na maximálně půlroční zahraniční </a:t>
            </a:r>
            <a:r>
              <a:rPr lang="cs-CZ" sz="1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stáž.</a:t>
            </a:r>
          </a:p>
          <a:p>
            <a:pPr fontAlgn="base"/>
            <a:r>
              <a:rPr lang="cs-CZ" sz="1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Náklady na tuto aktivitu jsou uznatelné od zahájení výuky ve vytvořeném / modernizovaném doktorském studijním programu po udělení akreditace. </a:t>
            </a:r>
          </a:p>
          <a:p>
            <a:pPr marL="0" indent="0" fontAlgn="base">
              <a:buNone/>
            </a:pPr>
            <a:endParaRPr lang="cs-CZ" sz="16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cs-CZ" sz="2000" b="1" u="sng" dirty="0">
                <a:cs typeface="Arial" panose="020B0604020202020204" pitchFamily="34" charset="0"/>
              </a:rPr>
              <a:t>Aktivita č. 6:  </a:t>
            </a:r>
            <a:r>
              <a:rPr lang="cs-CZ" sz="2000" u="sng" dirty="0">
                <a:cs typeface="Arial" panose="020B0604020202020204" pitchFamily="34" charset="0"/>
              </a:rPr>
              <a:t>Zapojení odborníků z praxe a zahraničí při vytváření výzkumně zaměřených studijních </a:t>
            </a:r>
            <a:r>
              <a:rPr lang="cs-CZ" sz="2000" u="sng" dirty="0" smtClean="0">
                <a:cs typeface="Arial" panose="020B0604020202020204" pitchFamily="34" charset="0"/>
              </a:rPr>
              <a:t>programů</a:t>
            </a:r>
          </a:p>
          <a:p>
            <a:r>
              <a:rPr lang="cs-CZ" sz="1600" i="1" dirty="0">
                <a:solidFill>
                  <a:srgbClr val="002060"/>
                </a:solidFill>
                <a:cs typeface="Arial" panose="020B0604020202020204" pitchFamily="34" charset="0"/>
              </a:rPr>
              <a:t>Zapojení odborníků z praxe a zahraničí do tvorby a modernizace programu </a:t>
            </a:r>
            <a:r>
              <a:rPr lang="cs-CZ" sz="1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                    (</a:t>
            </a:r>
            <a:r>
              <a:rPr lang="cs-CZ" sz="1600" i="1" dirty="0">
                <a:solidFill>
                  <a:srgbClr val="002060"/>
                </a:solidFill>
                <a:cs typeface="Arial" panose="020B0604020202020204" pitchFamily="34" charset="0"/>
              </a:rPr>
              <a:t>max. 6 měsíců</a:t>
            </a:r>
            <a:r>
              <a:rPr lang="cs-CZ" sz="1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).</a:t>
            </a:r>
            <a:endParaRPr lang="cs-CZ" sz="16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cs-CZ" sz="1600" i="1" dirty="0">
                <a:solidFill>
                  <a:srgbClr val="002060"/>
                </a:solidFill>
                <a:cs typeface="Arial" panose="020B0604020202020204" pitchFamily="34" charset="0"/>
              </a:rPr>
              <a:t>Náklady na tuto aktivitu jsou uznatelné do doby podání žádosti o akreditaci.</a:t>
            </a:r>
            <a:endParaRPr lang="cs-CZ" sz="1600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4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15OPMSMT0001-28-19866</_dlc_DocId>
    <_dlc_DocIdUrl xmlns="0104a4cd-1400-468e-be1b-c7aad71d7d5a">
      <Url>https://op.msmt.cz/_layouts/15/DocIdRedir.aspx?ID=15OPMSMT0001-28-19866</Url>
      <Description>15OPMSMT0001-28-19866</Description>
    </_dlc_DocIdUrl>
  </documentManagement>
</p:properties>
</file>

<file path=customXml/itemProps1.xml><?xml version="1.0" encoding="utf-8"?>
<ds:datastoreItem xmlns:ds="http://schemas.openxmlformats.org/officeDocument/2006/customXml" ds:itemID="{241FC87D-118F-4FFF-98EE-59ADE527E458}"/>
</file>

<file path=customXml/itemProps2.xml><?xml version="1.0" encoding="utf-8"?>
<ds:datastoreItem xmlns:ds="http://schemas.openxmlformats.org/officeDocument/2006/customXml" ds:itemID="{856A42CD-98CE-431B-86B5-D987F3E9534F}"/>
</file>

<file path=customXml/itemProps3.xml><?xml version="1.0" encoding="utf-8"?>
<ds:datastoreItem xmlns:ds="http://schemas.openxmlformats.org/officeDocument/2006/customXml" ds:itemID="{EB7D9836-1CA0-4407-ABC7-093FC03A947E}"/>
</file>

<file path=customXml/itemProps4.xml><?xml version="1.0" encoding="utf-8"?>
<ds:datastoreItem xmlns:ds="http://schemas.openxmlformats.org/officeDocument/2006/customXml" ds:itemID="{B3836A6B-B9C0-4044-A2B1-4CDBD2A5CC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</TotalTime>
  <Words>386</Words>
  <Application>Microsoft Office PowerPoint</Application>
  <PresentationFormat>Předvádění na obrazovce (4:3)</PresentationFormat>
  <Paragraphs>101</Paragraphs>
  <Slides>15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Times New Roman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Podporované aktivity  </vt:lpstr>
      <vt:lpstr>Podporované aktivity  </vt:lpstr>
      <vt:lpstr>Prezentace aplikace PowerPoint</vt:lpstr>
      <vt:lpstr>Prezentace aplikace PowerPoint</vt:lpstr>
      <vt:lpstr> Doplňující nepovinné aktivity k aktivitám č. 2, 3, 4: </vt:lpstr>
      <vt:lpstr> Doplňující nepovinné aktivity k aktivitám č. 2, 3, 4: </vt:lpstr>
      <vt:lpstr>Vyloučené aktivity, ostatní </vt:lpstr>
      <vt:lpstr>Žadatelé</vt:lpstr>
      <vt:lpstr>Partnerství</vt:lpstr>
      <vt:lpstr>Cílové skupiny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/>
  <cp:lastModifiedBy>Horníčková Markéta</cp:lastModifiedBy>
  <cp:revision>162</cp:revision>
  <dcterms:created xsi:type="dcterms:W3CDTF">2015-09-11T08:58:50Z</dcterms:created>
  <dcterms:modified xsi:type="dcterms:W3CDTF">2016-04-06T11:54:07Z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62c65854-3b2f-42ea-9f16-c32d490e238f</vt:lpwstr>
  </property>
  <property fmtid="{D5CDD505-2E9C-101B-9397-08002B2CF9AE}" pid="4" name="Komentář">
    <vt:lpwstr/>
  </property>
</Properties>
</file>