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5"/>
  </p:sldMasterIdLst>
  <p:notesMasterIdLst>
    <p:notesMasterId r:id="rId25"/>
  </p:notesMasterIdLst>
  <p:sldIdLst>
    <p:sldId id="256" r:id="rId6"/>
    <p:sldId id="266" r:id="rId7"/>
    <p:sldId id="267" r:id="rId8"/>
    <p:sldId id="269" r:id="rId9"/>
    <p:sldId id="270" r:id="rId10"/>
    <p:sldId id="271" r:id="rId11"/>
    <p:sldId id="272" r:id="rId12"/>
    <p:sldId id="274" r:id="rId13"/>
    <p:sldId id="275" r:id="rId14"/>
    <p:sldId id="276" r:id="rId15"/>
    <p:sldId id="277" r:id="rId16"/>
    <p:sldId id="278" r:id="rId17"/>
    <p:sldId id="279" r:id="rId18"/>
    <p:sldId id="301" r:id="rId19"/>
    <p:sldId id="291" r:id="rId20"/>
    <p:sldId id="293" r:id="rId21"/>
    <p:sldId id="287" r:id="rId22"/>
    <p:sldId id="288" r:id="rId23"/>
    <p:sldId id="289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89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87849" autoAdjust="0"/>
  </p:normalViewPr>
  <p:slideViewPr>
    <p:cSldViewPr snapToGrid="0">
      <p:cViewPr varScale="1">
        <p:scale>
          <a:sx n="99" d="100"/>
          <a:sy n="99" d="100"/>
        </p:scale>
        <p:origin x="133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4E047-F0E3-4D96-9601-877D0F443167}" type="datetimeFigureOut">
              <a:rPr lang="cs-CZ" smtClean="0"/>
              <a:t>14.4.2016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3F150-E127-4526-889F-47418C4ACA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6320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0143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102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4379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1072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D95C0-CCC8-408A-AC54-ACCD86AAA689}" type="datetime1">
              <a:rPr lang="cs-CZ" smtClean="0"/>
              <a:t>14.4.2016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345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95804-5E14-4061-8C0C-ECCEF098889E}" type="datetime1">
              <a:rPr lang="cs-CZ" smtClean="0"/>
              <a:t>14.4.2016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0387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CBCD4-AB77-4226-94E6-F12C839CDED7}" type="datetime1">
              <a:rPr lang="cs-CZ" smtClean="0"/>
              <a:t>14.4.2016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6158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4031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3060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9A2D4-6644-4DCE-9EAE-01E5A2C66FA3}" type="datetime1">
              <a:rPr lang="cs-CZ" smtClean="0"/>
              <a:t>14.4.2016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7944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761F7-FC56-49F3-9E72-8E135C93FA26}" type="datetime1">
              <a:rPr lang="cs-CZ" smtClean="0"/>
              <a:t>14.4.2016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6918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D750F-1F54-44F2-8577-8A533C6FCBFA}" type="datetime1">
              <a:rPr lang="cs-CZ" smtClean="0"/>
              <a:t>14.4.2016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6205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7A525-55C1-4D33-9EB1-1ED854F7B1FF}" type="datetime1">
              <a:rPr lang="cs-CZ" smtClean="0"/>
              <a:t>14.4.2016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2242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D18B-5F86-4443-8583-D36C29D865F6}" type="datetime1">
              <a:rPr lang="cs-CZ" smtClean="0"/>
              <a:t>14.4.2016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956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1A7E-B80F-48B7-9F84-25001BADA0D7}" type="datetime1">
              <a:rPr lang="cs-CZ" smtClean="0"/>
              <a:t>14.4.2016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9606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D9006-C38B-41E5-BEBB-EB798AE482FA}" type="datetime1">
              <a:rPr lang="cs-CZ" smtClean="0"/>
              <a:t>14.4.2016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6903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27D83-89B2-4825-9C3F-2389F0758065}" type="datetime1">
              <a:rPr lang="cs-CZ" smtClean="0"/>
              <a:t>14.4.2016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7990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792451"/>
            <a:ext cx="7886700" cy="898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35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26352-5D0C-49DC-8049-4D24FE854F49}" type="datetime1">
              <a:rPr lang="cs-CZ" smtClean="0"/>
              <a:t>14.4.2016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061"/>
          <a:stretch/>
        </p:blipFill>
        <p:spPr>
          <a:xfrm>
            <a:off x="0" y="0"/>
            <a:ext cx="9144000" cy="613064"/>
          </a:xfrm>
          <a:prstGeom prst="rect">
            <a:avLst/>
          </a:prstGeom>
        </p:spPr>
      </p:pic>
      <p:pic>
        <p:nvPicPr>
          <p:cNvPr id="8" name="Obrázek 7"/>
          <p:cNvPicPr/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25"/>
          <a:stretch/>
        </p:blipFill>
        <p:spPr>
          <a:xfrm>
            <a:off x="2369127" y="5961239"/>
            <a:ext cx="4610100" cy="89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745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56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68"/>
          <a:stretch/>
        </p:blipFill>
        <p:spPr>
          <a:xfrm>
            <a:off x="0" y="0"/>
            <a:ext cx="9144000" cy="2375065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313149" y="2963865"/>
            <a:ext cx="85176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Seminář pro žadatele o finanční podporu OP VVV </a:t>
            </a:r>
            <a:r>
              <a:rPr lang="cs-CZ" alt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výzva ERDF pro vysoké školy</a:t>
            </a:r>
          </a:p>
        </p:txBody>
      </p:sp>
      <p:sp>
        <p:nvSpPr>
          <p:cNvPr id="4" name="Podnadpis 2"/>
          <p:cNvSpPr txBox="1">
            <a:spLocks/>
          </p:cNvSpPr>
          <p:nvPr/>
        </p:nvSpPr>
        <p:spPr bwMode="auto">
          <a:xfrm>
            <a:off x="1277813" y="4960308"/>
            <a:ext cx="6400800" cy="807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400"/>
              </a:spcAft>
            </a:pPr>
            <a:r>
              <a:rPr lang="cs-CZ" sz="2400" b="1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Mgr. Stanislava Podolková</a:t>
            </a:r>
            <a:endParaRPr lang="cs-CZ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27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460161" y="4254474"/>
            <a:ext cx="2223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Praha</a:t>
            </a:r>
            <a:r>
              <a:rPr lang="cs-CZ" b="1" smtClean="0">
                <a:latin typeface="Arial" panose="020B0604020202020204" pitchFamily="34" charset="0"/>
                <a:cs typeface="Arial" panose="020B0604020202020204" pitchFamily="34" charset="0"/>
              </a:rPr>
              <a:t>, duben 2016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31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07303" y="944560"/>
            <a:ext cx="8118389" cy="5363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cs-CZ" altLang="cs-CZ" sz="2400" b="1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342900" indent="-342900">
              <a:lnSpc>
                <a:spcPct val="130000"/>
              </a:lnSpc>
              <a:buFontTx/>
              <a:buChar char="-"/>
              <a:tabLst>
                <a:tab pos="7715250" algn="r"/>
              </a:tabLst>
              <a:defRPr/>
            </a:pP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datum ukončení příjmu žádostí o podporu: </a:t>
            </a:r>
          </a:p>
          <a:p>
            <a:pPr>
              <a:lnSpc>
                <a:spcPct val="130000"/>
              </a:lnSpc>
              <a:spcAft>
                <a:spcPts val="1800"/>
              </a:spcAft>
              <a:tabLst>
                <a:tab pos="7715250" algn="r"/>
              </a:tabLst>
              <a:defRPr/>
            </a:pPr>
            <a:r>
              <a:rPr lang="cs-CZ" alt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31. 8. </a:t>
            </a:r>
            <a:r>
              <a:rPr lang="cs-CZ" alt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2016 do 14 hodin</a:t>
            </a:r>
          </a:p>
          <a:p>
            <a:pPr marL="342900" indent="-342900">
              <a:lnSpc>
                <a:spcPct val="130000"/>
              </a:lnSpc>
              <a:buFontTx/>
              <a:buChar char="-"/>
              <a:tabLst>
                <a:tab pos="7715250" algn="r"/>
              </a:tabLst>
              <a:defRPr/>
            </a:pP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nejzazší datum pro ukončení fyzické realizace projektu:</a:t>
            </a:r>
          </a:p>
          <a:p>
            <a:pPr>
              <a:lnSpc>
                <a:spcPct val="130000"/>
              </a:lnSpc>
              <a:spcAft>
                <a:spcPts val="3600"/>
              </a:spcAft>
              <a:tabLst>
                <a:tab pos="7715250" algn="r"/>
              </a:tabLst>
              <a:defRPr/>
            </a:pPr>
            <a:r>
              <a:rPr lang="cs-CZ" alt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31</a:t>
            </a:r>
            <a:r>
              <a:rPr lang="cs-CZ" alt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. 12. </a:t>
            </a:r>
            <a:r>
              <a:rPr lang="cs-CZ" alt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  <a:p>
            <a:pPr marL="0" lvl="1">
              <a:lnSpc>
                <a:spcPct val="130000"/>
              </a:lnSpc>
              <a:spcBef>
                <a:spcPts val="500"/>
              </a:spcBef>
              <a:spcAft>
                <a:spcPts val="1800"/>
              </a:spcAft>
              <a:tabLst>
                <a:tab pos="7715250" algn="r"/>
              </a:tabLst>
              <a:defRPr/>
            </a:pPr>
            <a:r>
              <a:rPr lang="cs-CZ" alt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  minimální </a:t>
            </a: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délka trvání projektu: </a:t>
            </a:r>
            <a:r>
              <a:rPr lang="cs-CZ" alt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alt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není stanovena</a:t>
            </a:r>
            <a:endParaRPr lang="cs-CZ" alt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lnSpc>
                <a:spcPct val="130000"/>
              </a:lnSpc>
              <a:spcBef>
                <a:spcPts val="500"/>
              </a:spcBef>
              <a:spcAft>
                <a:spcPts val="1800"/>
              </a:spcAft>
              <a:tabLst>
                <a:tab pos="7715250" algn="r"/>
              </a:tabLst>
              <a:defRPr/>
            </a:pPr>
            <a:r>
              <a:rPr lang="cs-CZ" alt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  maximální </a:t>
            </a: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délka trvání projektu: </a:t>
            </a:r>
            <a:r>
              <a:rPr lang="cs-CZ" alt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alt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72 </a:t>
            </a:r>
            <a:r>
              <a:rPr lang="cs-CZ" alt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měsíců</a:t>
            </a:r>
          </a:p>
          <a:p>
            <a:pPr>
              <a:defRPr/>
            </a:pPr>
            <a:endParaRPr lang="cs-CZ" alt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cs-CZ" alt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212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10638" y="1294763"/>
            <a:ext cx="8372135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Tx/>
              <a:buChar char="-"/>
              <a:defRPr/>
            </a:pP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Alokace na výzvu: 10 000 000 000 Kč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  <a:defRPr/>
            </a:pP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Min. výše celkových způsobilých výdajů: 1 500 000 Kč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  <a:defRPr/>
            </a:pP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Max. výše celkových způsobilých výdajů: 1 200 000 000 Kč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(v případě podpory v režimu de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minimis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může být maximální výše podpory 200 000 EUR).</a:t>
            </a:r>
            <a:endParaRPr lang="cs-CZ" alt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  <a:defRPr/>
            </a:pP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Fond: Evropský fond pro regionální rozvoj</a:t>
            </a:r>
          </a:p>
          <a:p>
            <a:pPr marL="342900" lvl="1" indent="-342900" algn="just">
              <a:lnSpc>
                <a:spcPct val="150000"/>
              </a:lnSpc>
              <a:buFontTx/>
              <a:buChar char="-"/>
              <a:defRPr/>
            </a:pP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Způsob financování: Ex – ante,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 případě, že žadatelem je organizační složka státu (OSS) – ex-post.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defRPr/>
            </a:pPr>
            <a:endParaRPr lang="cs-CZ" alt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  <a:defRPr/>
            </a:pPr>
            <a:endParaRPr lang="cs-CZ" alt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cs-CZ" alt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11</a:t>
            </a:fld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510638" y="1033153"/>
            <a:ext cx="80395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3) Finanční alokace</a:t>
            </a:r>
          </a:p>
          <a:p>
            <a:endParaRPr lang="cs-CZ" sz="2800" b="1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endParaRPr lang="cs-CZ" sz="2800" b="1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41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457199" y="580768"/>
            <a:ext cx="8118389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cs-CZ" altLang="cs-CZ" sz="2400" b="1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800"/>
              </a:spcAft>
              <a:defRPr/>
            </a:pPr>
            <a:r>
              <a:rPr lang="cs-CZ" alt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Výše 1. zálohové platby</a:t>
            </a:r>
            <a:r>
              <a:rPr lang="cs-CZ" alt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  <a:defRPr/>
            </a:pPr>
            <a:r>
              <a:rPr lang="cs-CZ" alt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Maximálně 20% celkových způsobilých výdajů projektu, výše první zálohové platby bude uvedena v právním aktu o poskytnutí/převodu podpory.</a:t>
            </a:r>
            <a:endParaRPr lang="cs-CZ" alt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cs-CZ" alt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79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10638" y="1854553"/>
            <a:ext cx="8118389" cy="212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Aft>
                <a:spcPts val="1200"/>
              </a:spcAft>
              <a:defRPr/>
            </a:pPr>
            <a:r>
              <a:rPr lang="cs-CZ" alt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Rozpady </a:t>
            </a: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zdrojů financování jsou uvedeny v Pravidlech pro žadatele a příjemce – obecná část, kapitola 8.1.5.</a:t>
            </a:r>
          </a:p>
          <a:p>
            <a:pPr algn="just">
              <a:lnSpc>
                <a:spcPct val="150000"/>
              </a:lnSpc>
              <a:defRPr/>
            </a:pPr>
            <a:endParaRPr lang="cs-CZ" alt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cs-CZ" alt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13</a:t>
            </a:fld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10638" y="1033153"/>
            <a:ext cx="8039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4) Míra podpory a podmínky spolufinancování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02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Režim 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minimis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soukromé VŠ</a:t>
            </a:r>
            <a:endParaRPr lang="cs-CZ" sz="28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14</a:t>
            </a:fld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628650" y="1832035"/>
            <a:ext cx="7788519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lnSpc>
                <a:spcPct val="120000"/>
              </a:lnSpc>
              <a:spcAft>
                <a:spcPts val="1800"/>
              </a:spcAft>
              <a:defRPr/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Informace o podpoře v režimu de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minimis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(je-li v rámci výzvy poskytována):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Podpora vysokým školám, které poskytují vzdělávání v rámci státního vzdělávacího systému, které není převážně financováno státem, bude poskytována v režimu de 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minimis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(v souladu s ustanovením Nařízení EK (EU) č. 1407/2013 ze dne 18. prosince 2013 o použití článků 107 a 108 smlouvy o fungování Evropské unie na podporu de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minimis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889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471240" y="1434977"/>
            <a:ext cx="8118389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) Vysoké školy podle zákona č. 111/1998 Sb., o vysokých školách a o změně a doplnění dalších zákonů (zákon o vysokých školách), ve znění pozdějších předpisů: </a:t>
            </a:r>
          </a:p>
          <a:p>
            <a:pPr algn="just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- veřejné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vysoké školy,</a:t>
            </a:r>
          </a:p>
          <a:p>
            <a:pPr algn="just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- státní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vysoké školy (organizační složky státu),</a:t>
            </a:r>
          </a:p>
          <a:p>
            <a:pPr algn="just"/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) soukromoprávní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subjekty, jejichž hlavním účelem není vytváření zisku, vykonávající veřejně prospěšnou činnost - soukromé vysoké školy (o. p. s),</a:t>
            </a:r>
          </a:p>
          <a:p>
            <a:pPr algn="just"/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ostatní subjekty – soukromé vysoké školy (a. s., s. r. o).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  <a:defRPr/>
            </a:pPr>
            <a:endParaRPr lang="cs-CZ" alt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15</a:t>
            </a:fld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358238" y="957923"/>
            <a:ext cx="80395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6) Oprávnění žadatelé</a:t>
            </a:r>
          </a:p>
          <a:p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5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471240" y="1434977"/>
            <a:ext cx="8118389" cy="559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cs-CZ" altLang="cs-CZ" sz="2400" b="1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  <a:defRPr/>
            </a:pPr>
            <a:r>
              <a:rPr lang="cs-CZ" altLang="cs-CZ" sz="24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Počet </a:t>
            </a:r>
            <a:r>
              <a:rPr lang="cs-CZ" altLang="cs-CZ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žádostí o podporu </a:t>
            </a:r>
            <a:r>
              <a:rPr lang="cs-CZ" altLang="cs-CZ" sz="24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za instituci oprávněného žadatele není </a:t>
            </a:r>
            <a:r>
              <a:rPr lang="cs-CZ" altLang="cs-CZ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omezen</a:t>
            </a:r>
            <a:r>
              <a:rPr lang="cs-CZ" altLang="cs-CZ" sz="24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30000"/>
              </a:lnSpc>
              <a:defRPr/>
            </a:pPr>
            <a:endParaRPr lang="cs-CZ" altLang="cs-CZ" sz="2400" b="1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  <a:defRPr/>
            </a:pPr>
            <a:r>
              <a:rPr lang="cs-CZ" altLang="cs-CZ" sz="24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Vymezení partnerství</a:t>
            </a:r>
          </a:p>
          <a:p>
            <a:pPr marL="0" lvl="1" algn="just">
              <a:lnSpc>
                <a:spcPct val="130000"/>
              </a:lnSpc>
              <a:defRPr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Účast partnera není v projektu povolena. Ostatní subjekty je možné do projektu zapojit formou výběru v otevřené soutěži jako dodavatele služeb.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  <a:defRPr/>
            </a:pPr>
            <a:endParaRPr lang="cs-CZ" altLang="cs-CZ" sz="2400" b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defRPr/>
            </a:pPr>
            <a:endParaRPr lang="cs-CZ" alt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buFontTx/>
              <a:buChar char="-"/>
              <a:defRPr/>
            </a:pPr>
            <a:endParaRPr lang="cs-CZ" alt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16</a:t>
            </a:fld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510638" y="1033153"/>
            <a:ext cx="8039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6) Oprávnění žadatelé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74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96961" y="781185"/>
            <a:ext cx="8118389" cy="5952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endParaRPr lang="cs-CZ" altLang="cs-CZ" sz="2400" b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1" algn="just">
              <a:lnSpc>
                <a:spcPct val="130000"/>
              </a:lnSpc>
              <a:spcAft>
                <a:spcPts val="1200"/>
              </a:spcAft>
              <a:defRPr/>
            </a:pPr>
            <a:r>
              <a:rPr lang="cs-CZ" altLang="cs-CZ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Přípustné místo dopadu realizace operace, typ území dle Národního dokumentu pro územní dimenzi:</a:t>
            </a:r>
          </a:p>
          <a:p>
            <a:pPr lvl="1" algn="just">
              <a:lnSpc>
                <a:spcPct val="130000"/>
              </a:lnSpc>
              <a:spcAft>
                <a:spcPts val="1200"/>
              </a:spcAft>
              <a:defRPr/>
            </a:pPr>
            <a:r>
              <a:rPr lang="cs-CZ" altLang="cs-CZ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Místo dopadu realizace je </a:t>
            </a:r>
            <a:r>
              <a:rPr lang="cs-CZ" altLang="cs-CZ" sz="24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území České republiky, včetně hlavního města Prahy, území méně rozvinutých regionů i více rozvinutých regionů</a:t>
            </a:r>
            <a:r>
              <a:rPr lang="cs-CZ" altLang="cs-CZ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.</a:t>
            </a:r>
          </a:p>
          <a:p>
            <a:pPr lvl="1" algn="just">
              <a:lnSpc>
                <a:spcPct val="130000"/>
              </a:lnSpc>
              <a:spcAft>
                <a:spcPts val="1200"/>
              </a:spcAft>
              <a:defRPr/>
            </a:pPr>
            <a:r>
              <a:rPr lang="cs-CZ" altLang="cs-CZ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Přípustné místo realizace: Projekt musí být realizován na území České republiky.</a:t>
            </a:r>
          </a:p>
          <a:p>
            <a:pPr lvl="1" algn="just">
              <a:lnSpc>
                <a:spcPct val="130000"/>
              </a:lnSpc>
              <a:spcAft>
                <a:spcPts val="1200"/>
              </a:spcAft>
              <a:defRPr/>
            </a:pPr>
            <a:r>
              <a:rPr lang="cs-CZ" altLang="cs-CZ" sz="24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Udržitelnost: </a:t>
            </a:r>
            <a:r>
              <a:rPr lang="cs-CZ" altLang="cs-CZ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je stanovena po dobu 5 let od poslední platby </a:t>
            </a:r>
            <a:r>
              <a:rPr lang="cs-CZ" altLang="cs-CZ" sz="24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příjemci.</a:t>
            </a:r>
            <a:endParaRPr lang="cs-CZ" altLang="cs-CZ" sz="2400" b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1" algn="just">
              <a:lnSpc>
                <a:spcPct val="150000"/>
              </a:lnSpc>
              <a:defRPr/>
            </a:pPr>
            <a:endParaRPr lang="cs-CZ" altLang="cs-CZ" sz="2400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17</a:t>
            </a:fld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475755" y="781185"/>
            <a:ext cx="8039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7) Územní zaměření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84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30193" y="667266"/>
            <a:ext cx="811838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endParaRPr lang="cs-CZ" altLang="cs-CZ" sz="2400" b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just">
              <a:defRPr/>
            </a:pPr>
            <a:endParaRPr lang="cs-CZ" altLang="cs-CZ" sz="2400" b="1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just">
              <a:defRPr/>
            </a:pPr>
            <a:endParaRPr lang="cs-CZ" altLang="cs-CZ" sz="2400" b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3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Žádost o podporu – vyplňuje se elektronicky v IS KP14+ </a:t>
            </a:r>
            <a:r>
              <a:rPr lang="cs-CZ" alt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Povinné </a:t>
            </a: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přílohy – uvedeny v kapitole </a:t>
            </a:r>
            <a:r>
              <a:rPr lang="cs-CZ" alt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18.10 </a:t>
            </a: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Pravidel pro žadatele a </a:t>
            </a:r>
            <a:r>
              <a:rPr lang="cs-CZ" alt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příjemce, specifická část -  vč. </a:t>
            </a:r>
            <a:r>
              <a:rPr lang="cs-CZ" alt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působu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doložení příloh k žádosti o podporu </a:t>
            </a:r>
            <a:endParaRPr lang="cs-CZ" alt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3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Nepovinné přílohy</a:t>
            </a:r>
          </a:p>
          <a:p>
            <a:pPr algn="just">
              <a:defRPr/>
            </a:pPr>
            <a:endParaRPr lang="cs-CZ" altLang="cs-CZ" sz="2400" b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18</a:t>
            </a:fld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510638" y="1033153"/>
            <a:ext cx="8039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8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8</a:t>
            </a:r>
            <a:r>
              <a:rPr lang="cs-CZ" altLang="cs-CZ" sz="2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) Žádost o podporu a její přílohy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13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30193" y="667266"/>
            <a:ext cx="811838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endParaRPr lang="cs-CZ" altLang="cs-CZ" sz="2400" b="1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  <a:spcAft>
                <a:spcPts val="1200"/>
              </a:spcAft>
              <a:defRPr/>
            </a:pPr>
            <a:r>
              <a:rPr lang="cs-CZ" alt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Příjem žádostí o podporu</a:t>
            </a:r>
            <a:endParaRPr lang="cs-CZ" altLang="cs-CZ" sz="2800" b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  <a:spcAft>
                <a:spcPts val="1200"/>
              </a:spcAft>
            </a:pP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Žádost o podporu je přijata ŘO OP VVV prostřednictvím IS KP14+ po její finalizaci žadatelem. Finalizaci je nutné provést do termínu uvedeného ve výzvě </a:t>
            </a:r>
            <a:r>
              <a:rPr lang="cs-CZ" alt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alt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31. </a:t>
            </a:r>
            <a:r>
              <a:rPr lang="cs-CZ" alt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cs-CZ" alt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2016 do 14 hodin</a:t>
            </a:r>
            <a:r>
              <a:rPr lang="cs-CZ" alt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30000"/>
              </a:lnSpc>
              <a:spcAft>
                <a:spcPts val="1200"/>
              </a:spcAft>
            </a:pPr>
            <a:r>
              <a:rPr lang="cs-CZ" alt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Žádosti </a:t>
            </a: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o podporu </a:t>
            </a:r>
            <a:r>
              <a:rPr lang="cs-CZ" alt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finalizované</a:t>
            </a: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/registrované po termínu uvedeném ve výzvě nebudou přijaty do schvalovacího procesu. Rozhodujícím datem přijetí je </a:t>
            </a:r>
            <a:r>
              <a:rPr lang="cs-CZ" alt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datum finalizace žádosti v IS KP14+.</a:t>
            </a:r>
          </a:p>
          <a:p>
            <a:pPr algn="just">
              <a:defRPr/>
            </a:pPr>
            <a:endParaRPr lang="cs-CZ" altLang="cs-CZ" sz="2400" b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092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85"/>
          <a:stretch/>
        </p:blipFill>
        <p:spPr>
          <a:xfrm>
            <a:off x="0" y="0"/>
            <a:ext cx="9144000" cy="5391397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42950" y="1876425"/>
            <a:ext cx="758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Základní informace k výzvě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267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10638" y="1033153"/>
            <a:ext cx="8039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Obsah semináře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10638" y="1679182"/>
            <a:ext cx="8039595" cy="3250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lnSpc>
                <a:spcPct val="170000"/>
              </a:lnSpc>
              <a:buAutoNum type="romanUcPeriod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Základní informace k výzvě</a:t>
            </a:r>
          </a:p>
          <a:p>
            <a:pPr marL="400050" indent="-400050">
              <a:lnSpc>
                <a:spcPct val="170000"/>
              </a:lnSpc>
              <a:buAutoNum type="romanUcPeriod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Metodický výklad výzvy</a:t>
            </a:r>
          </a:p>
          <a:p>
            <a:pPr marL="400050" indent="-400050">
              <a:lnSpc>
                <a:spcPct val="170000"/>
              </a:lnSpc>
              <a:buAutoNum type="romanUcPeriod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Finanční řízení</a:t>
            </a:r>
          </a:p>
          <a:p>
            <a:pPr marL="400050" indent="-400050">
              <a:lnSpc>
                <a:spcPct val="170000"/>
              </a:lnSpc>
              <a:buAutoNum type="romanUcPeriod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Schvalovací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proces + hodnoticí kritéria</a:t>
            </a:r>
          </a:p>
          <a:p>
            <a:endParaRPr lang="cs-CZ" dirty="0"/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637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10638" y="1033153"/>
            <a:ext cx="8039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Dokumentace k výzvě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10638" y="1679182"/>
            <a:ext cx="803959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Výzva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Příloha č. 1 – Indikátory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Příloha č. 2 – Hodnoticí kritéria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Pravidla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pro žadatele a příjemce – obecná část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Pravidla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pro žadatele a příjemce – specifická část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Vzor právního aktu o poskytnutí/převodu podpory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908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10638" y="1033153"/>
            <a:ext cx="8039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Základní informace k výzvě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10637" y="1746910"/>
            <a:ext cx="8039595" cy="4007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30000"/>
              </a:lnSpc>
              <a:buFont typeface="+mj-lt"/>
              <a:buAutoNum type="arabicParenR"/>
              <a:defRPr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Identifikace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výzvy</a:t>
            </a:r>
          </a:p>
          <a:p>
            <a:pPr marL="457200" indent="-457200">
              <a:lnSpc>
                <a:spcPct val="130000"/>
              </a:lnSpc>
              <a:buFont typeface="+mj-lt"/>
              <a:buAutoNum type="arabicParenR"/>
              <a:defRPr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Časové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nastavení výzvy</a:t>
            </a:r>
          </a:p>
          <a:p>
            <a:pPr marL="457200" indent="-457200">
              <a:lnSpc>
                <a:spcPct val="130000"/>
              </a:lnSpc>
              <a:buFont typeface="+mj-lt"/>
              <a:buAutoNum type="arabicParenR"/>
              <a:defRPr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Finanční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alokace</a:t>
            </a:r>
          </a:p>
          <a:p>
            <a:pPr marL="457200" indent="-457200">
              <a:lnSpc>
                <a:spcPct val="130000"/>
              </a:lnSpc>
              <a:buFont typeface="+mj-lt"/>
              <a:buAutoNum type="arabicParenR"/>
              <a:defRPr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Míra podpory a podmínky spolufinancování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30000"/>
              </a:lnSpc>
              <a:buFont typeface="+mj-lt"/>
              <a:buAutoNum type="arabicParenR"/>
              <a:defRPr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Oprávnění žadatelé </a:t>
            </a:r>
          </a:p>
          <a:p>
            <a:pPr marL="457200" indent="-457200">
              <a:lnSpc>
                <a:spcPct val="130000"/>
              </a:lnSpc>
              <a:buFont typeface="+mj-lt"/>
              <a:buAutoNum type="arabicParenR"/>
              <a:defRPr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Územní zaměření</a:t>
            </a:r>
          </a:p>
          <a:p>
            <a:pPr marL="457200" indent="-457200">
              <a:lnSpc>
                <a:spcPct val="130000"/>
              </a:lnSpc>
              <a:buFont typeface="+mj-lt"/>
              <a:buAutoNum type="arabicParenR"/>
              <a:defRPr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Příjem žádostí o podporu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  <a:defRPr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714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10638" y="1033153"/>
            <a:ext cx="8039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1) Identifikace </a:t>
            </a:r>
            <a:r>
              <a:rPr lang="cs-CZ" altLang="cs-CZ" sz="28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výzvy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10638" y="1679182"/>
            <a:ext cx="8039595" cy="4789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Aft>
                <a:spcPts val="1200"/>
              </a:spcAft>
              <a:defRPr/>
            </a:pPr>
            <a:r>
              <a:rPr lang="cs-CZ" altLang="cs-CZ" sz="24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Č</a:t>
            </a:r>
            <a:r>
              <a:rPr lang="cs-CZ" altLang="cs-CZ" sz="24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íslo </a:t>
            </a:r>
            <a:r>
              <a:rPr lang="cs-CZ" altLang="cs-CZ" sz="24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výzvy </a:t>
            </a:r>
            <a:r>
              <a:rPr lang="cs-CZ" altLang="cs-CZ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 informačním systému: </a:t>
            </a:r>
            <a:r>
              <a:rPr lang="cs-CZ" altLang="cs-CZ" sz="24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02_16_016</a:t>
            </a:r>
          </a:p>
          <a:p>
            <a:r>
              <a:rPr lang="cs-CZ" altLang="cs-CZ" sz="24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Prioritní osa</a:t>
            </a:r>
            <a:r>
              <a:rPr lang="cs-CZ" altLang="cs-CZ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: </a:t>
            </a:r>
            <a:r>
              <a:rPr lang="cs-CZ" altLang="cs-CZ" sz="24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PO 2 </a:t>
            </a:r>
            <a:r>
              <a:rPr lang="cs-CZ" altLang="cs-CZ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–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Rozvoj vysokých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škol a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lidských zdrojů pro výzkum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vývoj</a:t>
            </a:r>
          </a:p>
          <a:p>
            <a:pPr algn="just"/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sz="24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Investiční </a:t>
            </a:r>
            <a:r>
              <a:rPr lang="cs-CZ" altLang="cs-CZ" sz="24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priorita: </a:t>
            </a:r>
            <a:r>
              <a:rPr lang="cs-CZ" altLang="cs-CZ" sz="24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IP 2</a:t>
            </a:r>
            <a:r>
              <a:rPr lang="cs-CZ" altLang="cs-CZ" sz="24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cs-CZ" altLang="cs-CZ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–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Investice do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vzdělávání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odborného vzdělávání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odborné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přípravy pro získání dovedností a do celoživotního učení rozvíjením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infrastruktury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pro vzdělávání a odbornou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přípravu</a:t>
            </a:r>
          </a:p>
          <a:p>
            <a:endParaRPr lang="cs-CZ" altLang="cs-CZ" sz="24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  <a:defRPr/>
            </a:pPr>
            <a:endParaRPr lang="cs-CZ" altLang="cs-CZ" sz="2400" dirty="0">
              <a:ea typeface="ＭＳ Ｐゴシック" panose="020B0600070205080204" pitchFamily="34" charset="-128"/>
              <a:cs typeface="Helvetica CE" charset="-18"/>
            </a:endParaRPr>
          </a:p>
          <a:p>
            <a:pPr>
              <a:lnSpc>
                <a:spcPct val="150000"/>
              </a:lnSpc>
              <a:defRPr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916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10638" y="1838788"/>
            <a:ext cx="8118389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altLang="cs-CZ" sz="24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SC 1: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Zkvalitnění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vzdělávací infrastruktury na vysokých školách z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účelem zajištění vysoké kvality výuky, zlepšení přístupu znevýhodněných skupin a zvýšení otevřenosti vysokých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škol</a:t>
            </a: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altLang="cs-CZ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Typ </a:t>
            </a:r>
            <a:r>
              <a:rPr lang="cs-CZ" altLang="cs-CZ" sz="24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podporovaných projektů</a:t>
            </a:r>
            <a:r>
              <a:rPr lang="cs-CZ" altLang="cs-CZ" sz="2400" b="1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: individuální projekt</a:t>
            </a: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7</a:t>
            </a:fld>
            <a:endParaRPr lang="cs-CZ"/>
          </a:p>
        </p:txBody>
      </p:sp>
      <p:sp>
        <p:nvSpPr>
          <p:cNvPr id="2" name="Obdélník 1"/>
          <p:cNvSpPr/>
          <p:nvPr/>
        </p:nvSpPr>
        <p:spPr>
          <a:xfrm>
            <a:off x="510637" y="1216241"/>
            <a:ext cx="44247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1) Identifikace výzvy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50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19829" y="966053"/>
            <a:ext cx="8118389" cy="635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cs-CZ" altLang="cs-CZ" sz="24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Druh výzvy</a:t>
            </a:r>
            <a:r>
              <a:rPr lang="cs-CZ" altLang="cs-CZ" sz="24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: kolová, komplementární</a:t>
            </a:r>
          </a:p>
          <a:p>
            <a:pPr marL="342900" indent="-342900" algn="just">
              <a:lnSpc>
                <a:spcPct val="120000"/>
              </a:lnSpc>
              <a:spcAft>
                <a:spcPts val="1200"/>
              </a:spcAft>
              <a:buFontTx/>
              <a:buChar char="-"/>
              <a:defRPr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soutěžní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typ výzvy, kde jsou projekty porovnávány mezi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sebou;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odporu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obdrží projekty, které splní podmínky výzvy, a to v pořadí od nejlepšího podle výsledku věcného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hodnocení</a:t>
            </a:r>
          </a:p>
          <a:p>
            <a:pPr marL="342900" indent="-342900" algn="just">
              <a:lnSpc>
                <a:spcPct val="120000"/>
              </a:lnSpc>
              <a:spcAft>
                <a:spcPts val="1200"/>
              </a:spcAft>
              <a:buFontTx/>
              <a:buChar char="-"/>
              <a:defRPr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Výzva je komplementární v rámci PO 2 IP 1 SC 1, SC2 a SC 4 a PO 1 IP 1 SC 3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defRPr/>
            </a:pPr>
            <a:r>
              <a:rPr lang="cs-CZ" altLang="cs-CZ" sz="24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Model hodnocení: </a:t>
            </a:r>
            <a:r>
              <a:rPr lang="cs-CZ" altLang="cs-CZ" sz="24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jednokolový </a:t>
            </a:r>
          </a:p>
          <a:p>
            <a:pPr marL="342900" indent="-342900" algn="just">
              <a:lnSpc>
                <a:spcPct val="120000"/>
              </a:lnSpc>
              <a:spcAft>
                <a:spcPts val="1200"/>
              </a:spcAft>
              <a:buFontTx/>
              <a:buChar char="-"/>
              <a:defRPr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veškeré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údaje nutné pro hodnocení jsou žadatelem předloženy v jeden okamžik v rámci jedné žádosti o podporu; následně probíhá proces schvalování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projektů</a:t>
            </a:r>
          </a:p>
          <a:p>
            <a:pPr algn="just">
              <a:lnSpc>
                <a:spcPct val="150000"/>
              </a:lnSpc>
              <a:defRPr/>
            </a:pPr>
            <a:endParaRPr lang="cs-CZ" altLang="cs-CZ" sz="2400" b="1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cs-CZ" altLang="cs-CZ" sz="2400" b="1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603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10638" y="1996209"/>
            <a:ext cx="8118389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3000"/>
              </a:spcAft>
              <a:buFontTx/>
              <a:buChar char="-"/>
              <a:tabLst>
                <a:tab pos="7715250" algn="r"/>
              </a:tabLst>
              <a:defRPr/>
            </a:pPr>
            <a:r>
              <a:rPr lang="cs-CZ" alt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datum zveřejnění výzvy na webu MŠMT:</a:t>
            </a: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alt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17. 12. 2015</a:t>
            </a:r>
            <a:endParaRPr lang="cs-CZ" alt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  <a:tabLst>
                <a:tab pos="7715250" algn="r"/>
              </a:tabLst>
              <a:defRPr/>
            </a:pPr>
            <a:r>
              <a:rPr lang="cs-CZ" alt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datum vyhlášení výzvy, tj. zpřístupnění </a:t>
            </a: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žádosti </a:t>
            </a:r>
            <a:endParaRPr lang="cs-CZ" alt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3538">
              <a:lnSpc>
                <a:spcPct val="150000"/>
              </a:lnSpc>
              <a:spcAft>
                <a:spcPts val="3000"/>
              </a:spcAft>
              <a:tabLst>
                <a:tab pos="7715250" algn="r"/>
              </a:tabLst>
              <a:defRPr/>
            </a:pPr>
            <a:r>
              <a:rPr lang="cs-CZ" alt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 podporu v </a:t>
            </a: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IS KP14+: </a:t>
            </a:r>
            <a:r>
              <a:rPr lang="cs-CZ" alt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alt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cs-CZ" alt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2016</a:t>
            </a:r>
            <a:endParaRPr lang="cs-CZ" alt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3000"/>
              </a:spcAft>
              <a:buFontTx/>
              <a:buChar char="-"/>
              <a:tabLst>
                <a:tab pos="7715250" algn="r"/>
              </a:tabLst>
              <a:defRPr/>
            </a:pPr>
            <a:r>
              <a:rPr lang="cs-CZ" alt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datum </a:t>
            </a: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zahájení příjmu žádostí o podporu: </a:t>
            </a:r>
            <a:r>
              <a:rPr lang="cs-CZ" alt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alt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cs-CZ" alt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2016</a:t>
            </a:r>
          </a:p>
          <a:p>
            <a:pPr>
              <a:lnSpc>
                <a:spcPct val="150000"/>
              </a:lnSpc>
              <a:tabLst>
                <a:tab pos="7715250" algn="r"/>
              </a:tabLst>
              <a:defRPr/>
            </a:pPr>
            <a:endParaRPr lang="cs-CZ" altLang="cs-CZ" sz="2400" b="1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cs-CZ" altLang="cs-CZ" sz="2400" b="1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9</a:t>
            </a:fld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510638" y="1033153"/>
            <a:ext cx="8039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8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2</a:t>
            </a:r>
            <a:r>
              <a:rPr lang="cs-CZ" altLang="cs-CZ" sz="2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) Časové nastavení výzvy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7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10CA98376D84445B27235C23C5DAEEA" ma:contentTypeVersion="3" ma:contentTypeDescription="Vytvoří nový dokument" ma:contentTypeScope="" ma:versionID="26bec60fd599d9bf8ccd2066ea928388">
  <xsd:schema xmlns:xsd="http://www.w3.org/2001/XMLSchema" xmlns:xs="http://www.w3.org/2001/XMLSchema" xmlns:p="http://schemas.microsoft.com/office/2006/metadata/properties" xmlns:ns2="0104a4cd-1400-468e-be1b-c7aad71d7d5a" targetNamespace="http://schemas.microsoft.com/office/2006/metadata/properties" ma:root="true" ma:fieldsID="5b2268967c3d466a78734da71f64c258" ns2:_="">
    <xsd:import namespace="0104a4cd-1400-468e-be1b-c7aad71d7d5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04a4cd-1400-468e-be1b-c7aad71d7d5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9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Zachovat ID" ma:description="Ponechat ID po přidání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 ma:index="11" ma:displayName="Komentář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104a4cd-1400-468e-be1b-c7aad71d7d5a">15OPMSMT0001-28-18803</_dlc_DocId>
    <_dlc_DocIdUrl xmlns="0104a4cd-1400-468e-be1b-c7aad71d7d5a">
      <Url>http://op.msmt.cz/_layouts/15/DocIdRedir.aspx?ID=15OPMSMT0001-28-18803</Url>
      <Description>15OPMSMT0001-28-18803</Description>
    </_dlc_DocIdUrl>
  </documentManagement>
</p:properties>
</file>

<file path=customXml/itemProps1.xml><?xml version="1.0" encoding="utf-8"?>
<ds:datastoreItem xmlns:ds="http://schemas.openxmlformats.org/officeDocument/2006/customXml" ds:itemID="{EB7D9836-1CA0-4407-ABC7-093FC03A94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56A42CD-98CE-431B-86B5-D987F3E953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04a4cd-1400-468e-be1b-c7aad71d7d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41FC87D-118F-4FFF-98EE-59ADE527E458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B3836A6B-B9C0-4044-A2B1-4CDBD2A5CC87}">
  <ds:schemaRefs>
    <ds:schemaRef ds:uri="http://purl.org/dc/elements/1.1/"/>
    <ds:schemaRef ds:uri="0104a4cd-1400-468e-be1b-c7aad71d7d5a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995</TotalTime>
  <Words>689</Words>
  <Application>Microsoft Office PowerPoint</Application>
  <PresentationFormat>Předvádění na obrazovce (4:3)</PresentationFormat>
  <Paragraphs>117</Paragraphs>
  <Slides>19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6" baseType="lpstr">
      <vt:lpstr>ＭＳ Ｐゴシック</vt:lpstr>
      <vt:lpstr>Arial</vt:lpstr>
      <vt:lpstr>Calibri</vt:lpstr>
      <vt:lpstr>Calibri Light</vt:lpstr>
      <vt:lpstr>Helvetica CE</vt:lpstr>
      <vt:lpstr>Times New Roman</vt:lpstr>
      <vt:lpstr>Vlastní návrh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Režim de minimis – soukromé VŠ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MSMT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Prezentace_obecná šablona</dc:title>
  <dc:creator>Presová Eva</dc:creator>
  <dc:description/>
  <cp:lastModifiedBy>Hořáková Helena</cp:lastModifiedBy>
  <cp:revision>105</cp:revision>
  <dcterms:created xsi:type="dcterms:W3CDTF">2015-09-11T08:58:50Z</dcterms:created>
  <dcterms:modified xsi:type="dcterms:W3CDTF">2016-04-14T14:34:18Z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0x010100810CA98376D84445B27235C23C5DAEEA</vt:lpwstr>
  </property>
  <property fmtid="{D5CDD505-2E9C-101B-9397-08002B2CF9AE}" pid="3" name="_dlc_DocIdItemGuid">
    <vt:lpwstr>9a27265a-57bb-4d70-afaf-57fc82c773e7</vt:lpwstr>
  </property>
  <property fmtid="{D5CDD505-2E9C-101B-9397-08002B2CF9AE}" pid="4" name="Komentář">
    <vt:lpwstr/>
  </property>
</Properties>
</file>