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5"/>
  </p:sldMasterIdLst>
  <p:notesMasterIdLst>
    <p:notesMasterId r:id="rId20"/>
  </p:notesMasterIdLst>
  <p:sldIdLst>
    <p:sldId id="256" r:id="rId6"/>
    <p:sldId id="266" r:id="rId7"/>
    <p:sldId id="267" r:id="rId8"/>
    <p:sldId id="269" r:id="rId9"/>
    <p:sldId id="270" r:id="rId10"/>
    <p:sldId id="311" r:id="rId11"/>
    <p:sldId id="312" r:id="rId12"/>
    <p:sldId id="313" r:id="rId13"/>
    <p:sldId id="314" r:id="rId14"/>
    <p:sldId id="315" r:id="rId15"/>
    <p:sldId id="301" r:id="rId16"/>
    <p:sldId id="277" r:id="rId17"/>
    <p:sldId id="307" r:id="rId18"/>
    <p:sldId id="278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8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87849" autoAdjust="0"/>
  </p:normalViewPr>
  <p:slideViewPr>
    <p:cSldViewPr snapToGrid="0">
      <p:cViewPr varScale="1">
        <p:scale>
          <a:sx n="99" d="100"/>
          <a:sy n="99" d="100"/>
        </p:scale>
        <p:origin x="133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4E047-F0E3-4D96-9601-877D0F443167}" type="datetimeFigureOut">
              <a:rPr lang="cs-CZ" smtClean="0"/>
              <a:t>14.4.2016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3F150-E127-4526-889F-47418C4ACA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6320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0143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D95C0-CCC8-408A-AC54-ACCD86AAA689}" type="datetime1">
              <a:rPr lang="cs-CZ" smtClean="0"/>
              <a:t>14.4.2016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345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5804-5E14-4061-8C0C-ECCEF098889E}" type="datetime1">
              <a:rPr lang="cs-CZ" smtClean="0"/>
              <a:t>14.4.2016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0387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CBCD4-AB77-4226-94E6-F12C839CDED7}" type="datetime1">
              <a:rPr lang="cs-CZ" smtClean="0"/>
              <a:t>14.4.2016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6158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031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060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9A2D4-6644-4DCE-9EAE-01E5A2C66FA3}" type="datetime1">
              <a:rPr lang="cs-CZ" smtClean="0"/>
              <a:t>14.4.2016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7944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761F7-FC56-49F3-9E72-8E135C93FA26}" type="datetime1">
              <a:rPr lang="cs-CZ" smtClean="0"/>
              <a:t>14.4.2016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6918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750F-1F54-44F2-8577-8A533C6FCBFA}" type="datetime1">
              <a:rPr lang="cs-CZ" smtClean="0"/>
              <a:t>14.4.2016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6205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A525-55C1-4D33-9EB1-1ED854F7B1FF}" type="datetime1">
              <a:rPr lang="cs-CZ" smtClean="0"/>
              <a:t>14.4.2016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2242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D18B-5F86-4443-8583-D36C29D865F6}" type="datetime1">
              <a:rPr lang="cs-CZ" smtClean="0"/>
              <a:t>14.4.2016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956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1A7E-B80F-48B7-9F84-25001BADA0D7}" type="datetime1">
              <a:rPr lang="cs-CZ" smtClean="0"/>
              <a:t>14.4.2016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9606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D9006-C38B-41E5-BEBB-EB798AE482FA}" type="datetime1">
              <a:rPr lang="cs-CZ" smtClean="0"/>
              <a:t>14.4.2016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6903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27D83-89B2-4825-9C3F-2389F0758065}" type="datetime1">
              <a:rPr lang="cs-CZ" smtClean="0"/>
              <a:t>14.4.2016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7990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792451"/>
            <a:ext cx="7886700" cy="898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35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26352-5D0C-49DC-8049-4D24FE854F49}" type="datetime1">
              <a:rPr lang="cs-CZ" smtClean="0"/>
              <a:t>14.4.2016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61"/>
          <a:stretch/>
        </p:blipFill>
        <p:spPr>
          <a:xfrm>
            <a:off x="0" y="0"/>
            <a:ext cx="9144000" cy="613064"/>
          </a:xfrm>
          <a:prstGeom prst="rect">
            <a:avLst/>
          </a:prstGeom>
        </p:spPr>
      </p:pic>
      <p:pic>
        <p:nvPicPr>
          <p:cNvPr id="8" name="Obrázek 7"/>
          <p:cNvPicPr/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25"/>
          <a:stretch/>
        </p:blipFill>
        <p:spPr>
          <a:xfrm>
            <a:off x="2369127" y="5961239"/>
            <a:ext cx="4610100" cy="89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4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56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68"/>
          <a:stretch/>
        </p:blipFill>
        <p:spPr>
          <a:xfrm>
            <a:off x="0" y="0"/>
            <a:ext cx="9144000" cy="2375065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13149" y="2963865"/>
            <a:ext cx="85176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Seminář pro žadatele o finanční podporu OP VVV </a:t>
            </a:r>
            <a:r>
              <a:rPr lang="cs-CZ" alt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ESF výzva pro vysoké školy</a:t>
            </a:r>
            <a:endParaRPr lang="cs-CZ" alt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 bwMode="auto">
          <a:xfrm>
            <a:off x="1371599" y="4960308"/>
            <a:ext cx="6400800" cy="807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00"/>
              </a:spcAft>
            </a:pPr>
            <a:r>
              <a:rPr lang="cs-CZ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Ing. Martin Hajnala</a:t>
            </a:r>
            <a:endParaRPr lang="cs-CZ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27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460159" y="4254474"/>
            <a:ext cx="2223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Praha</a:t>
            </a:r>
            <a:r>
              <a:rPr lang="cs-CZ" b="1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b="1" smtClean="0">
                <a:latin typeface="Arial" panose="020B0604020202020204" pitchFamily="34" charset="0"/>
                <a:cs typeface="Arial" panose="020B0604020202020204" pitchFamily="34" charset="0"/>
              </a:rPr>
              <a:t>duben 2016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31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10634" y="1429276"/>
            <a:ext cx="803959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cs-CZ" sz="2000" dirty="0"/>
              <a:t>Všechny aktivity uvedené v žádosti o podporu musí být v souladu se strategickým dokumentem vysoké školy</a:t>
            </a:r>
            <a:r>
              <a:rPr lang="cs-CZ" sz="2000" dirty="0" smtClean="0"/>
              <a:t>.</a:t>
            </a: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cs-CZ" sz="2000" dirty="0"/>
              <a:t>Každý projekt je povinen realizací projektových aktivit konkrétního specifického cíle naplňovat minimálně jeden výstupový a jeden výsledkový indikátor tohoto specifického cíle</a:t>
            </a:r>
            <a:r>
              <a:rPr lang="cs-CZ" sz="2000" dirty="0" smtClean="0"/>
              <a:t>.</a:t>
            </a: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cs-CZ" sz="2000" dirty="0"/>
              <a:t>Projekty, u nichž žadatel neplánuje doplnění aktivit komplementárními aktivitami projektů ERDF výzvy pro VŠ, mohou zahájit realizaci pouze v případě, že dojde k zajištění nezbytných infrastrukturních potřeb, pokud jsou k realizaci ESF aktivit potřebné, z jiných zdrojů příjemce.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48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08008" y="1564052"/>
            <a:ext cx="854723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altLang="cs-CZ" sz="20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osobní </a:t>
            </a:r>
            <a:r>
              <a:rPr lang="cs-CZ" altLang="cs-CZ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výdaje související s </a:t>
            </a:r>
            <a:r>
              <a:rPr lang="cs-CZ" altLang="cs-CZ" sz="20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hrazením výuky </a:t>
            </a:r>
            <a:r>
              <a:rPr lang="cs-CZ" altLang="cs-CZ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 akreditovaných studijních </a:t>
            </a:r>
            <a:r>
              <a:rPr lang="cs-CZ" altLang="cs-CZ" sz="20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programech,</a:t>
            </a:r>
            <a:endParaRPr lang="cs-CZ" altLang="cs-CZ" sz="2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altLang="cs-CZ" sz="20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výdaje </a:t>
            </a:r>
            <a:r>
              <a:rPr lang="cs-CZ" altLang="cs-CZ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související s </a:t>
            </a:r>
            <a:r>
              <a:rPr lang="cs-CZ" altLang="cs-CZ" sz="20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výzkumnými aktivitami</a:t>
            </a:r>
            <a:r>
              <a:rPr lang="cs-CZ" altLang="cs-CZ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, </a:t>
            </a:r>
            <a:endParaRPr lang="cs-CZ" altLang="cs-CZ" sz="20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výdaje související s </a:t>
            </a:r>
            <a:r>
              <a:rPr lang="cs-CZ" altLang="cs-CZ" sz="2000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volnočasovými </a:t>
            </a:r>
            <a:r>
              <a:rPr lang="cs-CZ" altLang="cs-CZ" sz="20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aktivitami bez vazby na vzdělávání</a:t>
            </a:r>
            <a:r>
              <a:rPr lang="cs-CZ" altLang="cs-CZ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, posilování přenositelných kompetencí nebo </a:t>
            </a:r>
            <a:r>
              <a:rPr lang="cs-CZ" altLang="cs-CZ" sz="20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internacionalizaci,</a:t>
            </a:r>
            <a:endParaRPr lang="cs-CZ" altLang="cs-CZ" sz="2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altLang="cs-CZ" sz="20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výdaje </a:t>
            </a:r>
            <a:r>
              <a:rPr lang="cs-CZ" altLang="cs-CZ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spojené s v</a:t>
            </a:r>
            <a:r>
              <a:rPr lang="cs-CZ" altLang="cs-CZ" sz="20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olnočasovými aktivitami, které neorganizuje instituce příjemce</a:t>
            </a:r>
            <a:r>
              <a:rPr lang="cs-CZ" altLang="cs-CZ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a volnočasové aktivity, </a:t>
            </a:r>
            <a:r>
              <a:rPr lang="cs-CZ" altLang="cs-CZ" sz="20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kterých se neúčastní </a:t>
            </a:r>
            <a:r>
              <a:rPr lang="cs-CZ" altLang="cs-CZ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studenti nebo pracovníci instituce příjemce, případně osoby z cílové </a:t>
            </a:r>
            <a:r>
              <a:rPr lang="cs-CZ" altLang="cs-CZ" sz="20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skupiny,</a:t>
            </a:r>
            <a:endParaRPr lang="cs-CZ" altLang="cs-CZ" sz="2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altLang="cs-CZ" sz="20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výdaje </a:t>
            </a:r>
            <a:r>
              <a:rPr lang="cs-CZ" altLang="cs-CZ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související s aktivitami zaměřenými na </a:t>
            </a:r>
            <a:r>
              <a:rPr lang="cs-CZ" altLang="cs-CZ" sz="20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mimořádně nadané </a:t>
            </a:r>
            <a:r>
              <a:rPr lang="cs-CZ" altLang="cs-CZ" sz="2000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studenty</a:t>
            </a:r>
            <a:r>
              <a:rPr lang="cs-CZ" altLang="cs-CZ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,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altLang="cs-CZ" sz="20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výdaje </a:t>
            </a:r>
            <a:r>
              <a:rPr lang="cs-CZ" altLang="cs-CZ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spojené s </a:t>
            </a:r>
            <a:r>
              <a:rPr lang="cs-CZ" altLang="cs-CZ" sz="20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pořizováním staveb, dobudováním, rekonstrukcí</a:t>
            </a:r>
            <a:r>
              <a:rPr lang="cs-CZ" altLang="cs-CZ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, upgradem infrastruktury nebo úpravou </a:t>
            </a:r>
            <a:r>
              <a:rPr lang="cs-CZ" altLang="cs-CZ" sz="20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prostor,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altLang="cs-CZ" sz="20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výdaje </a:t>
            </a:r>
            <a:r>
              <a:rPr lang="cs-CZ" altLang="cs-CZ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spojené s úpravami obsahu a tvorbou </a:t>
            </a:r>
            <a:r>
              <a:rPr lang="cs-CZ" altLang="cs-CZ" sz="20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doktorských studijních </a:t>
            </a:r>
            <a:r>
              <a:rPr lang="cs-CZ" altLang="cs-CZ" sz="2000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programů.</a:t>
            </a:r>
            <a:endParaRPr lang="cs-CZ" altLang="cs-CZ" sz="2000" dirty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lvl="1"/>
            <a:endParaRPr lang="cs-CZ" altLang="cs-CZ" b="1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11</a:t>
            </a:fld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589432" y="865183"/>
            <a:ext cx="8039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cs-CZ" sz="2800" b="1" dirty="0" smtClean="0"/>
              <a:t>Vyloučené </a:t>
            </a:r>
            <a:r>
              <a:rPr lang="cs-CZ" sz="2800" b="1" dirty="0"/>
              <a:t>aktivity: </a:t>
            </a:r>
          </a:p>
        </p:txBody>
      </p:sp>
    </p:spTree>
    <p:extLst>
      <p:ext uri="{BB962C8B-B14F-4D97-AF65-F5344CB8AC3E}">
        <p14:creationId xmlns:p14="http://schemas.microsoft.com/office/powerpoint/2010/main" val="218752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33343" y="1556373"/>
            <a:ext cx="82168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defRPr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Vysoké školy podle zákona č. 111/1998 Sb., o vysokých školách a o změně a doplnění dalších zákonů (zákon o vysokých školách), ve znění pozdějších předpisů</a:t>
            </a:r>
          </a:p>
          <a:p>
            <a:pPr marL="268288" lvl="2" algn="just"/>
            <a:endParaRPr lang="cs-CZ" sz="2000" b="1" dirty="0"/>
          </a:p>
          <a:p>
            <a:pPr marL="268288" lvl="2" algn="just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Partneři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Vysoké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školy podle zákona č. 111/1998 </a:t>
            </a:r>
            <a:r>
              <a:rPr lang="cs-CZ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Sb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…,</a:t>
            </a: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subjekty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splňující definici organizace pro výzkum a šíření znalostí dle Sdělení Komise (EU) Rámec pro státní podporu výzkumu, vývoje a inovací (2014/C 198/01),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školy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 školská zařízení v oblasti středního vzdělávání, zájmového, středního uměleckého vzdělávání a 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VOŠ.</a:t>
            </a:r>
          </a:p>
          <a:p>
            <a:pPr>
              <a:defRPr/>
            </a:pP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Ostatní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subjekty je možné do projektu zapojit formou výběru v otevřené soutěži, jako dodavatele služeb.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12</a:t>
            </a:fld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510638" y="1033153"/>
            <a:ext cx="8039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Žadatelé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41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98174" y="1924793"/>
            <a:ext cx="790873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Studenti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vysokých 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škol,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akademičtí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 ostatní pracovníci vysokých 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škol.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cs-CZ" alt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 rámci SC 2 navíc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žáci a studenti, u kterých společenské a osobní faktory, jako jsou </a:t>
            </a:r>
            <a:r>
              <a:rPr lang="cs-CZ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socio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-ekonomický status, zdravotní stav, etnický původ nebo rodinné a kulturní zázemí, představují překážky pro přístup a úspěšné dokončení vysokoškolského vzdělání a následného uplatnění na trhu práce,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žáci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středních škol a zájemci o studium na vysoké 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škole.</a:t>
            </a: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13</a:t>
            </a:fld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510638" y="1033153"/>
            <a:ext cx="8039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Cílové skupiny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25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705677" y="1862916"/>
            <a:ext cx="8118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cs-CZ" altLang="cs-CZ" sz="2400" b="1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ctr"/>
            <a:r>
              <a:rPr lang="cs-CZ" sz="2400" b="1" dirty="0"/>
              <a:t>Monitorovací indikátory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79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85"/>
          <a:stretch/>
        </p:blipFill>
        <p:spPr>
          <a:xfrm>
            <a:off x="0" y="0"/>
            <a:ext cx="9144000" cy="539139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42950" y="1876425"/>
            <a:ext cx="758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800" b="1" dirty="0"/>
              <a:t>Metodický výklad výzvy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267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10638" y="1043092"/>
            <a:ext cx="8039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Obsah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10638" y="1679182"/>
            <a:ext cx="8039595" cy="3250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lnSpc>
                <a:spcPct val="170000"/>
              </a:lnSpc>
              <a:buAutoNum type="romanUcPeriod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Klíčové aktivity a jejich specifikace</a:t>
            </a:r>
          </a:p>
          <a:p>
            <a:pPr marL="400050" indent="-400050">
              <a:lnSpc>
                <a:spcPct val="170000"/>
              </a:lnSpc>
              <a:buAutoNum type="romanUcPeriod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Žadatelé, partneři </a:t>
            </a:r>
          </a:p>
          <a:p>
            <a:pPr marL="400050" indent="-400050">
              <a:lnSpc>
                <a:spcPct val="170000"/>
              </a:lnSpc>
              <a:buAutoNum type="romanUcPeriod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Cílové skupiny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>
              <a:lnSpc>
                <a:spcPct val="170000"/>
              </a:lnSpc>
              <a:buAutoNum type="romanUcPeriod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Monitorovací indikátory – příloha č. 1 výzvy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637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10638" y="1033153"/>
            <a:ext cx="8039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Specifický cíl: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10638" y="1679182"/>
            <a:ext cx="803959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cs-CZ" sz="2400" dirty="0" smtClean="0"/>
              <a:t>SC </a:t>
            </a:r>
            <a:r>
              <a:rPr lang="cs-CZ" sz="2400" dirty="0"/>
              <a:t>1 – Zvýšení </a:t>
            </a:r>
            <a:r>
              <a:rPr lang="cs-CZ" sz="2400" dirty="0">
                <a:solidFill>
                  <a:srgbClr val="FF0000"/>
                </a:solidFill>
              </a:rPr>
              <a:t>kvality vzdělávání na vysokých školách </a:t>
            </a:r>
            <a:r>
              <a:rPr lang="cs-CZ" sz="2400" dirty="0"/>
              <a:t>a jeho relevance pro potřeby trhu práce</a:t>
            </a:r>
          </a:p>
          <a:p>
            <a:pPr algn="just" fontAlgn="base"/>
            <a:endParaRPr lang="cs-CZ" sz="2400" dirty="0" smtClean="0"/>
          </a:p>
          <a:p>
            <a:pPr algn="just" fontAlgn="base"/>
            <a:r>
              <a:rPr lang="cs-CZ" sz="2400" dirty="0" smtClean="0"/>
              <a:t>SC </a:t>
            </a:r>
            <a:r>
              <a:rPr lang="cs-CZ" sz="2400" dirty="0"/>
              <a:t>2 - Zvýšení účasti </a:t>
            </a:r>
            <a:r>
              <a:rPr lang="cs-CZ" sz="2400" dirty="0">
                <a:solidFill>
                  <a:srgbClr val="FF0000"/>
                </a:solidFill>
              </a:rPr>
              <a:t>studentů se specifickými potřebami</a:t>
            </a:r>
            <a:r>
              <a:rPr lang="cs-CZ" sz="2400" dirty="0"/>
              <a:t>, ze </a:t>
            </a:r>
            <a:r>
              <a:rPr lang="cs-CZ" sz="2400" dirty="0" err="1"/>
              <a:t>socio</a:t>
            </a:r>
            <a:r>
              <a:rPr lang="cs-CZ" sz="2400" dirty="0"/>
              <a:t>-ekonomicky znevýhodněných skupin a z etnických minorit na vysokoškolském vzdělávání, a snížení studijní neúspěšnosti studentů</a:t>
            </a:r>
          </a:p>
          <a:p>
            <a:pPr algn="just" fontAlgn="base"/>
            <a:endParaRPr lang="cs-CZ" sz="2400" dirty="0" smtClean="0"/>
          </a:p>
          <a:p>
            <a:pPr algn="just" fontAlgn="base"/>
            <a:r>
              <a:rPr lang="cs-CZ" sz="2400" dirty="0" smtClean="0"/>
              <a:t>SC </a:t>
            </a:r>
            <a:r>
              <a:rPr lang="cs-CZ" sz="2400" dirty="0"/>
              <a:t>4 - Nastavení a rozvoj </a:t>
            </a:r>
            <a:r>
              <a:rPr lang="cs-CZ" sz="2400" dirty="0">
                <a:solidFill>
                  <a:srgbClr val="FF0000"/>
                </a:solidFill>
              </a:rPr>
              <a:t>systému hodnocení a zabezpečení kvality</a:t>
            </a:r>
            <a:r>
              <a:rPr lang="cs-CZ" sz="2400" dirty="0"/>
              <a:t> a strategického řízení vysokých škol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908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75755" y="1033152"/>
            <a:ext cx="8039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800" b="1" dirty="0"/>
              <a:t>Podporované aktivity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10637" y="1746910"/>
            <a:ext cx="803959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just" fontAlgn="base"/>
            <a:r>
              <a:rPr lang="cs-CZ" sz="2000" dirty="0"/>
              <a:t>Žadatel musí zvolit </a:t>
            </a:r>
            <a:r>
              <a:rPr lang="cs-CZ" sz="2000" dirty="0">
                <a:solidFill>
                  <a:srgbClr val="FF0000"/>
                </a:solidFill>
              </a:rPr>
              <a:t>minimálně jednu z aktivit č. 2 až 9</a:t>
            </a:r>
            <a:r>
              <a:rPr lang="cs-CZ" sz="2000" dirty="0"/>
              <a:t>. Některé níže uvedené povinně volitelné aktivity nebo jejich části jsou </a:t>
            </a:r>
            <a:r>
              <a:rPr lang="cs-CZ" sz="2000" dirty="0">
                <a:solidFill>
                  <a:srgbClr val="0070C0"/>
                </a:solidFill>
              </a:rPr>
              <a:t>aktivitami podpůrnými </a:t>
            </a:r>
            <a:r>
              <a:rPr lang="cs-CZ" sz="2000" dirty="0"/>
              <a:t>k aktivitám ostatním a nenavazují na ně příslušné výstupové a výsledkové indikátory – takovouto aktivitou je aktivita č. 4</a:t>
            </a:r>
            <a:r>
              <a:rPr lang="cs-CZ" sz="2000" dirty="0" smtClean="0"/>
              <a:t>.</a:t>
            </a:r>
          </a:p>
          <a:p>
            <a:pPr marL="268288" indent="-268288" algn="just" fontAlgn="base"/>
            <a:endParaRPr lang="cs-CZ" sz="2000" dirty="0"/>
          </a:p>
          <a:p>
            <a:pPr marL="268288" indent="-268288" algn="just" fontAlgn="base"/>
            <a:r>
              <a:rPr lang="cs-CZ" sz="2000" dirty="0" smtClean="0"/>
              <a:t>1) Řízení projektu</a:t>
            </a:r>
          </a:p>
          <a:p>
            <a:pPr marL="268288" indent="-268288" algn="just" fontAlgn="base"/>
            <a:endParaRPr lang="cs-CZ" sz="2000" dirty="0" smtClean="0"/>
          </a:p>
          <a:p>
            <a:pPr marL="268288" indent="-268288" algn="just" fontAlgn="base"/>
            <a:r>
              <a:rPr lang="cs-CZ" sz="2000" dirty="0" smtClean="0"/>
              <a:t>2</a:t>
            </a:r>
            <a:r>
              <a:rPr lang="cs-CZ" sz="2000" dirty="0"/>
              <a:t>) </a:t>
            </a:r>
            <a:r>
              <a:rPr lang="cs-CZ" sz="2000" b="1" dirty="0"/>
              <a:t>Zkvalitnění vzdělávací činnosti a moderní výukové trendy </a:t>
            </a:r>
            <a:r>
              <a:rPr lang="cs-CZ" sz="2000" dirty="0"/>
              <a:t>– zvýšení </a:t>
            </a:r>
            <a:r>
              <a:rPr lang="cs-CZ" sz="2000" dirty="0" smtClean="0"/>
              <a:t>(</a:t>
            </a:r>
            <a:r>
              <a:rPr lang="cs-CZ" sz="2000" i="1" dirty="0" smtClean="0">
                <a:solidFill>
                  <a:srgbClr val="FF0000"/>
                </a:solidFill>
              </a:rPr>
              <a:t>myšleno kvalitativně</a:t>
            </a:r>
            <a:r>
              <a:rPr lang="cs-CZ" sz="2000" dirty="0" smtClean="0"/>
              <a:t>) personálních </a:t>
            </a:r>
            <a:r>
              <a:rPr lang="cs-CZ" sz="2000" dirty="0"/>
              <a:t>kapacit akademických pracovníků a jejich kompetencí pro práci s heterogenními skupinami, </a:t>
            </a:r>
            <a:r>
              <a:rPr lang="cs-CZ" sz="2000" dirty="0">
                <a:solidFill>
                  <a:srgbClr val="0070C0"/>
                </a:solidFill>
              </a:rPr>
              <a:t>podpora nových metod výuky</a:t>
            </a:r>
            <a:r>
              <a:rPr lang="cs-CZ" sz="2000" dirty="0"/>
              <a:t>, zvýšení počtu předmětů vyučovaných v cizím jazyce, </a:t>
            </a:r>
            <a:r>
              <a:rPr lang="cs-CZ" sz="2000" dirty="0">
                <a:solidFill>
                  <a:srgbClr val="0070C0"/>
                </a:solidFill>
              </a:rPr>
              <a:t>modernizace softwarového vybavení, podpora distančního vzdělávání, podpora podnikavosti</a:t>
            </a:r>
            <a:r>
              <a:rPr lang="cs-CZ" sz="2000" dirty="0"/>
              <a:t>, zvýšení kvalifikace a pedagogické kompetence </a:t>
            </a:r>
            <a:r>
              <a:rPr lang="cs-CZ" sz="2000" dirty="0" smtClean="0"/>
              <a:t>pedagogů (</a:t>
            </a:r>
            <a:r>
              <a:rPr lang="cs-CZ" sz="2000" i="1" dirty="0" smtClean="0">
                <a:solidFill>
                  <a:srgbClr val="FF0000"/>
                </a:solidFill>
              </a:rPr>
              <a:t>obecně pro výuku</a:t>
            </a:r>
            <a:r>
              <a:rPr lang="cs-CZ" sz="2000" dirty="0" smtClean="0"/>
              <a:t>).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714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10635" y="919137"/>
            <a:ext cx="803959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just" fontAlgn="base"/>
            <a:r>
              <a:rPr lang="cs-CZ" sz="2000" dirty="0"/>
              <a:t>3) </a:t>
            </a:r>
            <a:r>
              <a:rPr lang="cs-CZ" sz="2000" b="1" dirty="0"/>
              <a:t>Tvorba nových a úprava obsahu stávajících </a:t>
            </a:r>
            <a:r>
              <a:rPr lang="cs-CZ" sz="2000" dirty="0"/>
              <a:t>bakalářských a magisterských </a:t>
            </a:r>
            <a:r>
              <a:rPr lang="cs-CZ" sz="2000" b="1" dirty="0"/>
              <a:t>studijních programů/oborů zohledňujících potřeby trhu práce, nebo potřeby praxe</a:t>
            </a:r>
            <a:r>
              <a:rPr lang="cs-CZ" sz="2000" dirty="0"/>
              <a:t>, vedoucí k získání akreditace – úpravy obsahu </a:t>
            </a:r>
            <a:r>
              <a:rPr lang="cs-CZ" sz="2000" dirty="0" smtClean="0"/>
              <a:t>v </a:t>
            </a:r>
            <a:r>
              <a:rPr lang="cs-CZ" sz="2000" dirty="0"/>
              <a:t>souladu s potřebami trhu </a:t>
            </a:r>
            <a:r>
              <a:rPr lang="cs-CZ" sz="2000" dirty="0" smtClean="0"/>
              <a:t>práce, rozvoj oborů </a:t>
            </a:r>
            <a:r>
              <a:rPr lang="cs-CZ" sz="2000" dirty="0"/>
              <a:t>zaměřených na praxi a spolupráce s praxí, zvýšení počtu, kvality a délky praxí studentů a akademických pracovníků v aplikační sféře, zapojení odborníků z praxe a zahraničí ve výuce</a:t>
            </a:r>
            <a:r>
              <a:rPr lang="cs-CZ" sz="2000" dirty="0" smtClean="0"/>
              <a:t>.</a:t>
            </a:r>
          </a:p>
          <a:p>
            <a:pPr marL="268288" indent="-268288" algn="just" fontAlgn="base"/>
            <a:endParaRPr lang="cs-CZ" sz="2000" dirty="0"/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cs-CZ" sz="2000" dirty="0"/>
              <a:t>v programech/oborech, které </a:t>
            </a:r>
            <a:r>
              <a:rPr lang="cs-CZ" sz="2000" dirty="0" smtClean="0"/>
              <a:t>VŠ považuje </a:t>
            </a:r>
            <a:r>
              <a:rPr lang="cs-CZ" sz="2000" dirty="0"/>
              <a:t>za stěžejní a úpravy jejich obsahu se jeví jako strategické z pohledu celé </a:t>
            </a:r>
            <a:r>
              <a:rPr lang="cs-CZ" sz="2000" dirty="0" smtClean="0"/>
              <a:t>instituce</a:t>
            </a: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cs-CZ" sz="2000" dirty="0" smtClean="0"/>
              <a:t>je možnost </a:t>
            </a:r>
            <a:r>
              <a:rPr lang="cs-CZ" sz="2000" dirty="0"/>
              <a:t>vytvořit v rámci aktivity č. 3 </a:t>
            </a:r>
            <a:r>
              <a:rPr lang="cs-CZ" sz="2000" dirty="0" smtClean="0"/>
              <a:t>studijní </a:t>
            </a:r>
            <a:r>
              <a:rPr lang="cs-CZ" sz="2000" dirty="0"/>
              <a:t>program/obor zcela </a:t>
            </a:r>
            <a:r>
              <a:rPr lang="cs-CZ" sz="2000" dirty="0" smtClean="0"/>
              <a:t>nový</a:t>
            </a: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cs-CZ" sz="2000" dirty="0" smtClean="0"/>
              <a:t>„</a:t>
            </a:r>
            <a:r>
              <a:rPr lang="cs-CZ" sz="2000" dirty="0" smtClean="0">
                <a:solidFill>
                  <a:srgbClr val="FF0000"/>
                </a:solidFill>
              </a:rPr>
              <a:t>úprava </a:t>
            </a:r>
            <a:r>
              <a:rPr lang="cs-CZ" sz="2000" dirty="0">
                <a:solidFill>
                  <a:srgbClr val="FF0000"/>
                </a:solidFill>
              </a:rPr>
              <a:t>obsahu studijního </a:t>
            </a:r>
            <a:r>
              <a:rPr lang="cs-CZ" sz="2000" dirty="0" smtClean="0">
                <a:solidFill>
                  <a:srgbClr val="FF0000"/>
                </a:solidFill>
              </a:rPr>
              <a:t>programu</a:t>
            </a:r>
            <a:r>
              <a:rPr lang="cs-CZ" sz="2000" dirty="0"/>
              <a:t>“ a </a:t>
            </a:r>
            <a:r>
              <a:rPr lang="cs-CZ" sz="2000" dirty="0" smtClean="0"/>
              <a:t>„</a:t>
            </a:r>
            <a:r>
              <a:rPr lang="cs-CZ" sz="2000" dirty="0" smtClean="0">
                <a:solidFill>
                  <a:srgbClr val="FF0000"/>
                </a:solidFill>
              </a:rPr>
              <a:t>programy/obory zaměřené </a:t>
            </a:r>
            <a:r>
              <a:rPr lang="cs-CZ" sz="2000" dirty="0">
                <a:solidFill>
                  <a:srgbClr val="FF0000"/>
                </a:solidFill>
              </a:rPr>
              <a:t>na </a:t>
            </a:r>
            <a:r>
              <a:rPr lang="cs-CZ" sz="2000" dirty="0" smtClean="0">
                <a:solidFill>
                  <a:srgbClr val="FF0000"/>
                </a:solidFill>
              </a:rPr>
              <a:t>praxi</a:t>
            </a:r>
            <a:r>
              <a:rPr lang="cs-CZ" sz="2000" dirty="0" smtClean="0"/>
              <a:t>“ definovány ve </a:t>
            </a:r>
            <a:r>
              <a:rPr lang="cs-CZ" sz="2000" dirty="0" err="1" smtClean="0"/>
              <a:t>sPŽP</a:t>
            </a:r>
            <a:r>
              <a:rPr lang="cs-CZ" sz="2000" dirty="0" smtClean="0"/>
              <a:t> </a:t>
            </a: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805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10634" y="601503"/>
            <a:ext cx="803959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just" fontAlgn="base"/>
            <a:r>
              <a:rPr lang="cs-CZ" sz="2000" dirty="0" smtClean="0"/>
              <a:t>4) </a:t>
            </a:r>
            <a:r>
              <a:rPr lang="cs-CZ" sz="2000" dirty="0">
                <a:solidFill>
                  <a:srgbClr val="0070C0"/>
                </a:solidFill>
              </a:rPr>
              <a:t>Zavádění a inovace systémů </a:t>
            </a:r>
            <a:r>
              <a:rPr lang="cs-CZ" sz="2000" b="1" dirty="0">
                <a:solidFill>
                  <a:srgbClr val="0070C0"/>
                </a:solidFill>
              </a:rPr>
              <a:t>monitoringu potřeb trhu práce </a:t>
            </a:r>
            <a:r>
              <a:rPr lang="cs-CZ" sz="2000" dirty="0">
                <a:solidFill>
                  <a:srgbClr val="0070C0"/>
                </a:solidFill>
              </a:rPr>
              <a:t>pro absolventy studijních programů/oborů, zkoumání schopnosti adaptace absolventů na trhu práce, posilování vazeb mezi vysokou školou a jejich absolventy</a:t>
            </a:r>
            <a:r>
              <a:rPr lang="cs-CZ" sz="2000" dirty="0" smtClean="0">
                <a:solidFill>
                  <a:srgbClr val="0070C0"/>
                </a:solidFill>
              </a:rPr>
              <a:t>.</a:t>
            </a:r>
          </a:p>
          <a:p>
            <a:pPr marL="268288" indent="-268288" algn="just" fontAlgn="base"/>
            <a:endParaRPr lang="cs-CZ" sz="2000" dirty="0"/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cs-CZ" sz="2000" dirty="0"/>
              <a:t>může týkat také dalších studijních programů/oborů, které nejsou předmětem aktivity č. </a:t>
            </a:r>
            <a:r>
              <a:rPr lang="cs-CZ" sz="2000" dirty="0" smtClean="0"/>
              <a:t>3</a:t>
            </a:r>
          </a:p>
          <a:p>
            <a:pPr algn="just" fontAlgn="base"/>
            <a:endParaRPr lang="cs-CZ" sz="2000" dirty="0"/>
          </a:p>
          <a:p>
            <a:pPr algn="just" fontAlgn="base"/>
            <a:r>
              <a:rPr lang="cs-CZ" sz="2000" dirty="0"/>
              <a:t>5) </a:t>
            </a:r>
            <a:r>
              <a:rPr lang="cs-CZ" sz="2000" b="1" dirty="0"/>
              <a:t>Posílení internacionalizace</a:t>
            </a:r>
            <a:r>
              <a:rPr lang="cs-CZ" sz="2000" dirty="0"/>
              <a:t> - rozvoj mezinárodní spolupráce a mezinárodního partnerství, </a:t>
            </a:r>
            <a:r>
              <a:rPr lang="cs-CZ" sz="2000" dirty="0">
                <a:solidFill>
                  <a:srgbClr val="0070C0"/>
                </a:solidFill>
              </a:rPr>
              <a:t>internacionalizace vysokoškolského </a:t>
            </a:r>
            <a:r>
              <a:rPr lang="cs-CZ" sz="2000" dirty="0" smtClean="0">
                <a:solidFill>
                  <a:srgbClr val="0070C0"/>
                </a:solidFill>
              </a:rPr>
              <a:t>prostředí,</a:t>
            </a:r>
            <a:r>
              <a:rPr lang="cs-CZ" sz="2000" dirty="0" smtClean="0"/>
              <a:t> mobility </a:t>
            </a:r>
            <a:r>
              <a:rPr lang="cs-CZ" sz="2000" dirty="0"/>
              <a:t>studentů a pracovníků vysokých škol, </a:t>
            </a:r>
            <a:r>
              <a:rPr lang="cs-CZ" sz="2000" dirty="0">
                <a:solidFill>
                  <a:srgbClr val="0070C0"/>
                </a:solidFill>
              </a:rPr>
              <a:t>podpora programu Erasmus+, podpora zahraničních vyučujících,</a:t>
            </a:r>
            <a:r>
              <a:rPr lang="cs-CZ" sz="2000" dirty="0"/>
              <a:t> rozvoj vztahů se zahraničními institucemi v rámci </a:t>
            </a:r>
            <a:r>
              <a:rPr lang="cs-CZ" sz="2000" dirty="0" err="1"/>
              <a:t>Graduate</a:t>
            </a:r>
            <a:r>
              <a:rPr lang="cs-CZ" sz="2000" dirty="0"/>
              <a:t> </a:t>
            </a:r>
            <a:r>
              <a:rPr lang="cs-CZ" sz="2000" dirty="0" err="1"/>
              <a:t>school</a:t>
            </a:r>
            <a:r>
              <a:rPr lang="cs-CZ" sz="2000" dirty="0"/>
              <a:t> formou joint a </a:t>
            </a:r>
            <a:r>
              <a:rPr lang="cs-CZ" sz="2000" dirty="0" err="1"/>
              <a:t>multiple</a:t>
            </a:r>
            <a:r>
              <a:rPr lang="cs-CZ" sz="2000" dirty="0"/>
              <a:t> </a:t>
            </a:r>
            <a:r>
              <a:rPr lang="cs-CZ" sz="2000" dirty="0" err="1"/>
              <a:t>degrees</a:t>
            </a:r>
            <a:r>
              <a:rPr lang="cs-CZ" sz="2000" dirty="0"/>
              <a:t> programů</a:t>
            </a:r>
            <a:r>
              <a:rPr lang="cs-CZ" sz="2000" dirty="0" smtClean="0"/>
              <a:t>.</a:t>
            </a:r>
          </a:p>
          <a:p>
            <a:pPr algn="just" fontAlgn="base"/>
            <a:endParaRPr lang="cs-CZ" sz="2000" dirty="0"/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cs-CZ" sz="2000" dirty="0"/>
              <a:t>podpora programu Erasmus</a:t>
            </a:r>
            <a:r>
              <a:rPr lang="cs-CZ" sz="2000" dirty="0" smtClean="0"/>
              <a:t>+: poradenství a </a:t>
            </a:r>
            <a:r>
              <a:rPr lang="cs-CZ" sz="2000" dirty="0"/>
              <a:t>aktivity </a:t>
            </a:r>
            <a:r>
              <a:rPr lang="cs-CZ" sz="2000" dirty="0" err="1"/>
              <a:t>Buddy</a:t>
            </a:r>
            <a:r>
              <a:rPr lang="cs-CZ" sz="2000" dirty="0"/>
              <a:t> systému (asistence zahraničním studentům poskytovaná studenty), zahraniční cesty pro dojednání smlouvy se zahraniční institucí, překlady interních dokumentů do AJ, tvorba webových stránek v AJ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48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10635" y="784383"/>
            <a:ext cx="803959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just" fontAlgn="base"/>
            <a:r>
              <a:rPr lang="cs-CZ" sz="2000" dirty="0" smtClean="0"/>
              <a:t>6) </a:t>
            </a:r>
            <a:r>
              <a:rPr lang="cs-CZ" sz="2000" b="1" dirty="0"/>
              <a:t>Zlepšení dostupnosti poradenských a asistenčních služeb </a:t>
            </a:r>
            <a:r>
              <a:rPr lang="cs-CZ" sz="2000" dirty="0"/>
              <a:t>– </a:t>
            </a:r>
            <a:r>
              <a:rPr lang="cs-CZ" sz="2000" dirty="0">
                <a:solidFill>
                  <a:srgbClr val="0070C0"/>
                </a:solidFill>
              </a:rPr>
              <a:t>vznik a rozvoj poradenských center, </a:t>
            </a:r>
            <a:r>
              <a:rPr lang="cs-CZ" sz="2000" dirty="0"/>
              <a:t>zvyšování kompetencí pracovníků poradenských center a zvyšování kompetencí akademických pracovníků a </a:t>
            </a:r>
            <a:r>
              <a:rPr lang="cs-CZ" sz="2000" dirty="0" smtClean="0"/>
              <a:t>THP </a:t>
            </a:r>
            <a:r>
              <a:rPr lang="cs-CZ" sz="2000" dirty="0"/>
              <a:t>při výuce studentů se specifickými potřebami (pouze jako podpůrná aktivita pro aktivity zaměřené na </a:t>
            </a:r>
            <a:r>
              <a:rPr lang="cs-CZ" sz="2000" dirty="0" smtClean="0"/>
              <a:t>SSP), </a:t>
            </a:r>
            <a:r>
              <a:rPr lang="cs-CZ" sz="2000" dirty="0">
                <a:solidFill>
                  <a:srgbClr val="0070C0"/>
                </a:solidFill>
              </a:rPr>
              <a:t>sdílení zkušeností s jinými vysokými školami, usnadnění přechodu žáků ze středních/vyšších odborných škol na vysokou školu, podpora motivace ke studiu a kariérové poradenství</a:t>
            </a:r>
            <a:r>
              <a:rPr lang="cs-CZ" sz="2000" dirty="0" smtClean="0">
                <a:solidFill>
                  <a:srgbClr val="0070C0"/>
                </a:solidFill>
              </a:rPr>
              <a:t>.</a:t>
            </a:r>
          </a:p>
          <a:p>
            <a:pPr marL="268288" indent="-268288" algn="just" fontAlgn="base"/>
            <a:endParaRPr lang="cs-CZ" sz="2000" dirty="0"/>
          </a:p>
          <a:p>
            <a:pPr marL="268288" indent="-268288" algn="just" fontAlgn="base"/>
            <a:r>
              <a:rPr lang="cs-CZ" sz="2000" dirty="0" smtClean="0"/>
              <a:t>7</a:t>
            </a:r>
            <a:r>
              <a:rPr lang="cs-CZ" sz="2000" dirty="0"/>
              <a:t>) </a:t>
            </a:r>
            <a:r>
              <a:rPr lang="cs-CZ" sz="2000" b="1" dirty="0"/>
              <a:t>Adaptace studijního prostředí </a:t>
            </a:r>
            <a:r>
              <a:rPr lang="cs-CZ" sz="2000" dirty="0"/>
              <a:t>– tvorba motivačních programů, </a:t>
            </a:r>
            <a:r>
              <a:rPr lang="cs-CZ" sz="2000" dirty="0">
                <a:solidFill>
                  <a:srgbClr val="0070C0"/>
                </a:solidFill>
              </a:rPr>
              <a:t>opatření ke snižování studijní neúspěšnosti studentů na úrovni instituce nebo jejích částí, revize systémů přijímacího řízení, analýzy bariér v přístupu ke studiu, </a:t>
            </a:r>
            <a:r>
              <a:rPr lang="cs-CZ" sz="2000" dirty="0"/>
              <a:t>tvorba a implementace vyrovnávacích kurzů, zlepšení dostupnosti a zkvalitňování studijních materiálů</a:t>
            </a:r>
            <a:r>
              <a:rPr lang="cs-CZ" sz="2000" dirty="0" smtClean="0"/>
              <a:t>.</a:t>
            </a:r>
          </a:p>
          <a:p>
            <a:pPr marL="268288" indent="-268288" algn="just" fontAlgn="base"/>
            <a:endParaRPr lang="cs-CZ" sz="2000" dirty="0"/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pl-PL" sz="2000" dirty="0" smtClean="0"/>
              <a:t>aktivity zaměřeny </a:t>
            </a:r>
            <a:r>
              <a:rPr lang="pl-PL" sz="2000" dirty="0">
                <a:solidFill>
                  <a:srgbClr val="FF0000"/>
                </a:solidFill>
              </a:rPr>
              <a:t>primárně na </a:t>
            </a:r>
            <a:r>
              <a:rPr lang="pl-PL" sz="2000" dirty="0" smtClean="0">
                <a:solidFill>
                  <a:srgbClr val="FF0000"/>
                </a:solidFill>
              </a:rPr>
              <a:t>SSP </a:t>
            </a:r>
            <a:r>
              <a:rPr lang="pl-PL" sz="2000" dirty="0">
                <a:solidFill>
                  <a:srgbClr val="FF0000"/>
                </a:solidFill>
              </a:rPr>
              <a:t>+ ...</a:t>
            </a:r>
            <a:r>
              <a:rPr lang="pl-PL" sz="2000" dirty="0"/>
              <a:t>, </a:t>
            </a:r>
            <a:r>
              <a:rPr lang="pl-PL" sz="2000" dirty="0" smtClean="0"/>
              <a:t>dále se týkají </a:t>
            </a:r>
            <a:r>
              <a:rPr lang="pl-PL" sz="2000" dirty="0"/>
              <a:t>i všech ostatních studentů a zájemců o studium na </a:t>
            </a:r>
            <a:r>
              <a:rPr lang="pl-PL" sz="2000" dirty="0" smtClean="0"/>
              <a:t>VŠ</a:t>
            </a: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cs-CZ" sz="2000" dirty="0" smtClean="0"/>
              <a:t>„</a:t>
            </a:r>
            <a:r>
              <a:rPr lang="cs-CZ" sz="2000" dirty="0" smtClean="0">
                <a:solidFill>
                  <a:srgbClr val="FF0000"/>
                </a:solidFill>
              </a:rPr>
              <a:t>SSP</a:t>
            </a:r>
            <a:r>
              <a:rPr lang="cs-CZ" sz="2000" dirty="0" smtClean="0"/>
              <a:t>“ definováni </a:t>
            </a:r>
            <a:r>
              <a:rPr lang="cs-CZ" sz="2000" dirty="0"/>
              <a:t>ve </a:t>
            </a:r>
            <a:r>
              <a:rPr lang="cs-CZ" sz="2000" dirty="0" err="1"/>
              <a:t>sPŽP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48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10635" y="919137"/>
            <a:ext cx="803959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just" fontAlgn="base"/>
            <a:r>
              <a:rPr lang="cs-CZ" sz="2000" dirty="0" smtClean="0"/>
              <a:t>8) </a:t>
            </a:r>
            <a:r>
              <a:rPr lang="cs-CZ" sz="2000" b="1" dirty="0"/>
              <a:t>Tvorba systémů vnitřního zajišťování kvality </a:t>
            </a:r>
            <a:r>
              <a:rPr lang="cs-CZ" sz="2000" dirty="0"/>
              <a:t>a provádění vnějších hodnocení pro zlepšení kvality – </a:t>
            </a:r>
            <a:r>
              <a:rPr lang="cs-CZ" sz="2000" dirty="0">
                <a:solidFill>
                  <a:srgbClr val="0070C0"/>
                </a:solidFill>
              </a:rPr>
              <a:t>rozvoj lidských zdrojů pro zajišťování kvality na vysoké škole, </a:t>
            </a:r>
            <a:r>
              <a:rPr lang="cs-CZ" sz="2000" dirty="0"/>
              <a:t>podpora přípravných procesů pro získání akreditací, nastavení systematického monitoringu kvality na vysoké škole, </a:t>
            </a:r>
            <a:r>
              <a:rPr lang="cs-CZ" sz="2000" dirty="0">
                <a:solidFill>
                  <a:srgbClr val="0070C0"/>
                </a:solidFill>
              </a:rPr>
              <a:t>evaluace systému zajišťování kvality externím subjektem</a:t>
            </a:r>
            <a:r>
              <a:rPr lang="cs-CZ" sz="2000" dirty="0" smtClean="0">
                <a:solidFill>
                  <a:srgbClr val="0070C0"/>
                </a:solidFill>
              </a:rPr>
              <a:t>.</a:t>
            </a:r>
          </a:p>
          <a:p>
            <a:pPr marL="268288" indent="-268288" algn="just" fontAlgn="base"/>
            <a:endParaRPr lang="cs-CZ" sz="2000" dirty="0"/>
          </a:p>
          <a:p>
            <a:pPr marL="268288" indent="-268288" algn="just" fontAlgn="base"/>
            <a:r>
              <a:rPr lang="cs-CZ" sz="2000" dirty="0"/>
              <a:t>9) Zavádění a rozvoj </a:t>
            </a:r>
            <a:r>
              <a:rPr lang="cs-CZ" sz="2000" b="1" dirty="0"/>
              <a:t>efektivních principů řízení</a:t>
            </a:r>
            <a:r>
              <a:rPr lang="cs-CZ" sz="2000" dirty="0"/>
              <a:t> včetně rozvoje kapacit a znalostí řídících a dalších pracovníků v oblasti řízení vysokých škol – zavedení komplexního systému hodnocení a odměňování akademických pracovníků, zkvalitňování strategického a projektového řízení</a:t>
            </a:r>
            <a:r>
              <a:rPr lang="cs-CZ" sz="2000" dirty="0" smtClean="0"/>
              <a:t>.</a:t>
            </a:r>
          </a:p>
          <a:p>
            <a:pPr marL="268288" indent="-268288" algn="just" fontAlgn="base"/>
            <a:endParaRPr lang="cs-CZ" sz="2000" dirty="0" smtClean="0"/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cs-CZ" sz="2000" dirty="0" smtClean="0"/>
              <a:t>„</a:t>
            </a:r>
            <a:r>
              <a:rPr lang="cs-CZ" sz="2000" dirty="0" smtClean="0">
                <a:solidFill>
                  <a:srgbClr val="FF0000"/>
                </a:solidFill>
              </a:rPr>
              <a:t>vnější </a:t>
            </a:r>
            <a:r>
              <a:rPr lang="cs-CZ" sz="2000" dirty="0">
                <a:solidFill>
                  <a:srgbClr val="FF0000"/>
                </a:solidFill>
              </a:rPr>
              <a:t>hodnocením kvality </a:t>
            </a:r>
            <a:r>
              <a:rPr lang="cs-CZ" sz="2000" dirty="0" smtClean="0">
                <a:solidFill>
                  <a:srgbClr val="FF0000"/>
                </a:solidFill>
              </a:rPr>
              <a:t>VŠ</a:t>
            </a:r>
            <a:r>
              <a:rPr lang="cs-CZ" sz="2000" dirty="0" smtClean="0"/>
              <a:t>“ definováno ve </a:t>
            </a:r>
            <a:r>
              <a:rPr lang="cs-CZ" sz="2000" dirty="0" err="1" smtClean="0"/>
              <a:t>sPŽP</a:t>
            </a:r>
            <a:endParaRPr lang="cs-CZ" sz="2000" dirty="0"/>
          </a:p>
          <a:p>
            <a:pPr marL="268288" indent="-268288" algn="just" fontAlgn="base"/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48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10CA98376D84445B27235C23C5DAEEA" ma:contentTypeVersion="3" ma:contentTypeDescription="Vytvoří nový dokument" ma:contentTypeScope="" ma:versionID="26bec60fd599d9bf8ccd2066ea928388">
  <xsd:schema xmlns:xsd="http://www.w3.org/2001/XMLSchema" xmlns:xs="http://www.w3.org/2001/XMLSchema" xmlns:p="http://schemas.microsoft.com/office/2006/metadata/properties" xmlns:ns2="0104a4cd-1400-468e-be1b-c7aad71d7d5a" targetNamespace="http://schemas.microsoft.com/office/2006/metadata/properties" ma:root="true" ma:fieldsID="5b2268967c3d466a78734da71f64c258" ns2:_="">
    <xsd:import namespace="0104a4cd-1400-468e-be1b-c7aad71d7d5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4a4cd-1400-468e-be1b-c7aad71d7d5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 ma:index="11" ma:displayName="Komentář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104a4cd-1400-468e-be1b-c7aad71d7d5a">15OPMSMT0001-28-16011</_dlc_DocId>
    <_dlc_DocIdUrl xmlns="0104a4cd-1400-468e-be1b-c7aad71d7d5a">
      <Url>http://op.msmt.cz/_layouts/15/DocIdRedir.aspx?ID=15OPMSMT0001-28-16011</Url>
      <Description>15OPMSMT0001-28-16011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6A42CD-98CE-431B-86B5-D987F3E953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04a4cd-1400-468e-be1b-c7aad71d7d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41FC87D-118F-4FFF-98EE-59ADE527E458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B3836A6B-B9C0-4044-A2B1-4CDBD2A5CC87}">
  <ds:schemaRefs>
    <ds:schemaRef ds:uri="http://www.w3.org/XML/1998/namespace"/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0104a4cd-1400-468e-be1b-c7aad71d7d5a"/>
  </ds:schemaRefs>
</ds:datastoreItem>
</file>

<file path=customXml/itemProps4.xml><?xml version="1.0" encoding="utf-8"?>
<ds:datastoreItem xmlns:ds="http://schemas.openxmlformats.org/officeDocument/2006/customXml" ds:itemID="{EB7D9836-1CA0-4407-ABC7-093FC03A94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1800</TotalTime>
  <Words>1082</Words>
  <Application>Microsoft Office PowerPoint</Application>
  <PresentationFormat>Předvádění na obrazovce (4:3)</PresentationFormat>
  <Paragraphs>89</Paragraphs>
  <Slides>14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ＭＳ Ｐゴシック</vt:lpstr>
      <vt:lpstr>Arial</vt:lpstr>
      <vt:lpstr>Calibri</vt:lpstr>
      <vt:lpstr>Calibri Light</vt:lpstr>
      <vt:lpstr>Times New Roman</vt:lpstr>
      <vt:lpstr>Vlastní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MSMT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Prezentace_obecná šablona</dc:title>
  <dc:creator>Presová Eva</dc:creator>
  <cp:lastModifiedBy>Hořáková Helena</cp:lastModifiedBy>
  <cp:revision>145</cp:revision>
  <dcterms:created xsi:type="dcterms:W3CDTF">2015-09-11T08:58:50Z</dcterms:created>
  <dcterms:modified xsi:type="dcterms:W3CDTF">2016-04-14T14:32:34Z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0x010100810CA98376D84445B27235C23C5DAEEA</vt:lpwstr>
  </property>
  <property fmtid="{D5CDD505-2E9C-101B-9397-08002B2CF9AE}" pid="3" name="_dlc_DocIdItemGuid">
    <vt:lpwstr>df4deea8-14b3-42dd-909a-e4dfe36c5e7f</vt:lpwstr>
  </property>
  <property fmtid="{D5CDD505-2E9C-101B-9397-08002B2CF9AE}" pid="4" name="Komentář">
    <vt:lpwstr/>
  </property>
</Properties>
</file>