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6"/>
  </p:sldMasterIdLst>
  <p:notesMasterIdLst>
    <p:notesMasterId r:id="rId15"/>
  </p:notesMasterIdLst>
  <p:sldIdLst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849" autoAdjust="0"/>
  </p:normalViewPr>
  <p:slideViewPr>
    <p:cSldViewPr snapToGrid="0">
      <p:cViewPr varScale="1">
        <p:scale>
          <a:sx n="96" d="100"/>
          <a:sy n="96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E047-F0E3-4D96-9601-877D0F443167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3F150-E127-4526-889F-47418C4AC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3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14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E6E145E-E40B-4305-AEAC-02D637FD96FE}" type="slidenum">
              <a:rPr lang="cs-CZ" altLang="cs-CZ" smtClean="0">
                <a:cs typeface="Arial" charset="0"/>
              </a:rPr>
              <a:pPr/>
              <a:t>2</a:t>
            </a:fld>
            <a:endParaRPr lang="cs-CZ" altLang="cs-CZ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4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38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5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031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06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9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0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2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60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0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99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792451"/>
            <a:ext cx="7886700" cy="89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3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6D02-AD12-4212-8B08-025A0969B009}" type="datetimeFigureOut">
              <a:rPr lang="cs-CZ" smtClean="0"/>
              <a:t>25.1.2016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61"/>
          <a:stretch/>
        </p:blipFill>
        <p:spPr>
          <a:xfrm>
            <a:off x="0" y="0"/>
            <a:ext cx="9144000" cy="613064"/>
          </a:xfrm>
          <a:prstGeom prst="rect">
            <a:avLst/>
          </a:prstGeom>
        </p:spPr>
      </p:pic>
      <p:pic>
        <p:nvPicPr>
          <p:cNvPr id="8" name="Obrázek 7"/>
          <p:cNvPicPr/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5"/>
          <a:stretch/>
        </p:blipFill>
        <p:spPr>
          <a:xfrm>
            <a:off x="2369127" y="5961239"/>
            <a:ext cx="4610100" cy="89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4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clanek/prehled-udelenych-akreditaci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B4D1.8B4BA76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co-jsou-to-zakladni-regist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eu.cz/cs/Jak-na-projekt/Elektronicka-zadost/Edukacni-videa" TargetMode="External"/><Relationship Id="rId2" Type="http://schemas.openxmlformats.org/officeDocument/2006/relationships/hyperlink" Target="http://www.msmt.cz/strukturalni-fondy-1/monitorovaci-system-20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68"/>
          <a:stretch/>
        </p:blipFill>
        <p:spPr>
          <a:xfrm>
            <a:off x="0" y="0"/>
            <a:ext cx="9144000" cy="237506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81075" y="3121226"/>
            <a:ext cx="7638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MS2014+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Portál IS KP14+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2"/>
          <p:cNvSpPr txBox="1">
            <a:spLocks/>
          </p:cNvSpPr>
          <p:nvPr/>
        </p:nvSpPr>
        <p:spPr>
          <a:xfrm>
            <a:off x="981075" y="1190625"/>
            <a:ext cx="7275564" cy="11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6152">
              <a:lnSpc>
                <a:spcPct val="85000"/>
              </a:lnSpc>
              <a:spcBef>
                <a:spcPts val="0"/>
              </a:spcBef>
            </a:pPr>
            <a:endParaRPr lang="cs-CZ" sz="48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977" y="42931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sz="2400" u="sng" dirty="0" smtClean="0"/>
              <a:t>URL aplikace IS KP14+ </a:t>
            </a:r>
            <a:r>
              <a:rPr lang="cs-CZ" altLang="cs-CZ" sz="2400" dirty="0" smtClean="0"/>
              <a:t>- </a:t>
            </a:r>
            <a:r>
              <a:rPr lang="cs-CZ" altLang="cs-CZ" sz="2400" u="sng" dirty="0" smtClean="0">
                <a:hlinkClick r:id="rId3"/>
              </a:rPr>
              <a:t>https://mseu.mssf.cz</a:t>
            </a:r>
            <a:endParaRPr lang="cs-CZ" altLang="cs-CZ" sz="2400" u="sng" dirty="0" smtClean="0"/>
          </a:p>
          <a:p>
            <a:pPr marL="914400" lvl="1" indent="-457200" eaLnBrk="1" hangingPunct="1"/>
            <a:r>
              <a:rPr lang="cs-CZ" altLang="cs-CZ" sz="2000" dirty="0" smtClean="0"/>
              <a:t>pro korektní fungování aplikace je nezbytně nutné dodržovat systémové požadavky, které naleznete na úvodní stránce aplikace pod záložkou HW a SW požadavky.</a:t>
            </a:r>
          </a:p>
          <a:p>
            <a:pPr marL="1828800" lvl="3" indent="-457200" eaLnBrk="1" hangingPunct="1"/>
            <a:r>
              <a:rPr lang="cs-CZ" altLang="cs-CZ" sz="1900" dirty="0" smtClean="0"/>
              <a:t>Doporučené prohlížeče;</a:t>
            </a:r>
          </a:p>
          <a:p>
            <a:pPr marL="1828800" lvl="3" indent="-457200" eaLnBrk="1" hangingPunct="1"/>
            <a:r>
              <a:rPr lang="cs-CZ" altLang="cs-CZ" sz="1900" dirty="0" smtClean="0"/>
              <a:t>Důvěryhodné webové stránky;</a:t>
            </a:r>
          </a:p>
          <a:p>
            <a:pPr marL="1828800" lvl="3" indent="-457200" eaLnBrk="1" hangingPunct="1"/>
            <a:r>
              <a:rPr lang="cs-CZ" altLang="cs-CZ" sz="1900" dirty="0" smtClean="0"/>
              <a:t>Doplňkové aplikace</a:t>
            </a:r>
          </a:p>
          <a:p>
            <a:pPr marL="1828800" lvl="3" indent="-457200" eaLnBrk="1" hangingPunct="1"/>
            <a:r>
              <a:rPr lang="cs-CZ" altLang="cs-CZ" sz="1900" dirty="0" smtClean="0"/>
              <a:t>Test kompatibility počítače.</a:t>
            </a:r>
          </a:p>
          <a:p>
            <a:pPr marL="914400" lvl="1" indent="-457200" eaLnBrk="1" hangingPunct="1"/>
            <a:endParaRPr lang="cs-CZ" altLang="cs-CZ" sz="2000" dirty="0" smtClean="0"/>
          </a:p>
        </p:txBody>
      </p:sp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BBE3F31-0FC8-4480-A7B6-450FC60F610B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608772" y="573790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4754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 smtClean="0"/>
              <a:t>Kvalifikovaný </a:t>
            </a:r>
            <a:r>
              <a:rPr lang="cs-CZ" sz="2400" u="sng" dirty="0"/>
              <a:t>certifikát (elektronický podpis)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všechny formuláře v aplikaci jsou vždy podepsány kvalifikovaným certifikátem (žádost o podporu, </a:t>
            </a:r>
            <a:r>
              <a:rPr lang="cs-CZ" sz="2000" dirty="0" smtClean="0"/>
              <a:t>žádost o přezkum hodnocení, zpráva </a:t>
            </a:r>
            <a:r>
              <a:rPr lang="cs-CZ" sz="2000" dirty="0"/>
              <a:t>o realizaci, žádost o platbu,…);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přehled poskytovatelů uveden na stránkách Ministerstva vnitra </a:t>
            </a:r>
            <a:r>
              <a:rPr lang="cs-CZ" sz="2000" u="sng" dirty="0">
                <a:hlinkClick r:id="rId2"/>
              </a:rPr>
              <a:t>http://</a:t>
            </a:r>
            <a:r>
              <a:rPr lang="cs-CZ" sz="2000" u="sng" dirty="0" smtClean="0">
                <a:hlinkClick r:id="rId2"/>
              </a:rPr>
              <a:t>www.mvcr.cz/</a:t>
            </a:r>
            <a:r>
              <a:rPr lang="cs-CZ" sz="2000" u="sng" dirty="0" err="1" smtClean="0">
                <a:hlinkClick r:id="rId2"/>
              </a:rPr>
              <a:t>clanek</a:t>
            </a:r>
            <a:r>
              <a:rPr lang="cs-CZ" sz="2000" u="sng" dirty="0" smtClean="0">
                <a:hlinkClick r:id="rId2"/>
              </a:rPr>
              <a:t>/prehled-udelenych-akreditaci.aspx</a:t>
            </a:r>
            <a:r>
              <a:rPr lang="cs-CZ" sz="2000" u="sng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/>
              <a:t>Vlastnosti </a:t>
            </a:r>
            <a:r>
              <a:rPr lang="cs-CZ" sz="2000" dirty="0"/>
              <a:t>certifikátu: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Kvalifikovaný certifikát.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Certifikát musí být určen pro elektronické podepisování dokumentů.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Certifikát </a:t>
            </a:r>
            <a:r>
              <a:rPr lang="cs-CZ" sz="2000" dirty="0"/>
              <a:t>obsahuje privátním klíč.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Aktuální platnost.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Výše uvedení </a:t>
            </a:r>
            <a:r>
              <a:rPr lang="cs-CZ" sz="2000" dirty="0" smtClean="0"/>
              <a:t>vlastnosti </a:t>
            </a:r>
            <a:r>
              <a:rPr lang="cs-CZ" sz="2000" dirty="0"/>
              <a:t>garantuje certifikační autorita.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FAQ Elektronický podpis – záložka FAQ úvodní obrazovky IS KP14+ - postupy pro práci s certifikáty.</a:t>
            </a:r>
            <a:endParaRPr lang="cs-CZ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</p:txBody>
      </p:sp>
      <p:sp>
        <p:nvSpPr>
          <p:cNvPr id="512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79E919C-0C98-4B09-8F52-E9D8D8C50DE6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3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Portál IS KP14+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30339"/>
            <a:ext cx="7886700" cy="4351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u="sng" dirty="0"/>
              <a:t>Kvalifikovaný certifikát (elektronický podpis)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Chybně vydaný certifikát</a:t>
            </a:r>
            <a:r>
              <a:rPr lang="cs-CZ" sz="22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/>
          </a:p>
        </p:txBody>
      </p:sp>
      <p:pic>
        <p:nvPicPr>
          <p:cNvPr id="6148" name="Obrázek 3" descr="cid:image001.png@01D0B4D1.8B4BA76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7" y="2384426"/>
            <a:ext cx="2975372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85BAA5-5D3C-4BC2-BBEC-5B979ED72372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4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623486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04939"/>
            <a:ext cx="7886700" cy="47720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u="sng" dirty="0" smtClean="0"/>
              <a:t>Plné moci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Elektronické </a:t>
            </a:r>
            <a:r>
              <a:rPr lang="cs-CZ" dirty="0" smtClean="0"/>
              <a:t>či listinné ( v systému označené jako papírové 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Listinná </a:t>
            </a:r>
            <a:r>
              <a:rPr lang="cs-CZ" dirty="0" smtClean="0"/>
              <a:t>( papírová) plná moc – úředně ověřená; vkládá zmocněnec a potvrzuje svým el. podpisem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</a:t>
            </a:r>
            <a:r>
              <a:rPr lang="cs-CZ" dirty="0" smtClean="0"/>
              <a:t>	</a:t>
            </a:r>
            <a:r>
              <a:rPr lang="cs-CZ" sz="2400" dirty="0" smtClean="0"/>
              <a:t>- varianta s registrací zmocnitele a bez registrace </a:t>
            </a: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Elektronická plná moc – zmocnitel i zmocněnec musí být registrováni v aplikaci a musí mít el. podpis.</a:t>
            </a:r>
            <a:endParaRPr lang="cs-CZ" dirty="0"/>
          </a:p>
        </p:txBody>
      </p:sp>
      <p:sp>
        <p:nvSpPr>
          <p:cNvPr id="717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2546812-9B63-4DCC-BD20-30AAE04A5D51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0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354151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Validace subjektu – Registr osob -  </a:t>
            </a:r>
            <a:r>
              <a:rPr lang="cs-CZ" sz="2400" u="sng" dirty="0" smtClean="0"/>
              <a:t>ROS</a:t>
            </a:r>
            <a:endParaRPr lang="cs-CZ" sz="2000" u="sng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hlinkClick r:id="rId2"/>
              </a:rPr>
              <a:t>http://</a:t>
            </a:r>
            <a:r>
              <a:rPr lang="cs-CZ" sz="2200" dirty="0" smtClean="0">
                <a:hlinkClick r:id="rId2"/>
              </a:rPr>
              <a:t>www.szrcr.cz/co-jsou-to-</a:t>
            </a:r>
            <a:r>
              <a:rPr lang="cs-CZ" sz="2200" dirty="0" err="1" smtClean="0">
                <a:hlinkClick r:id="rId2"/>
              </a:rPr>
              <a:t>zakladni</a:t>
            </a:r>
            <a:r>
              <a:rPr lang="cs-CZ" sz="2200" dirty="0" smtClean="0">
                <a:hlinkClick r:id="rId2"/>
              </a:rPr>
              <a:t>-registry</a:t>
            </a:r>
            <a:r>
              <a:rPr lang="cs-CZ" sz="2200" dirty="0" smtClean="0"/>
              <a:t>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komunální </a:t>
            </a:r>
            <a:r>
              <a:rPr lang="cs-CZ" sz="2200" dirty="0"/>
              <a:t>příspěvkové organizace v registru </a:t>
            </a:r>
            <a:r>
              <a:rPr lang="cs-CZ" sz="2200" dirty="0" smtClean="0"/>
              <a:t>chybí;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editorem </a:t>
            </a:r>
            <a:r>
              <a:rPr lang="cs-CZ" sz="2200" dirty="0"/>
              <a:t>do ROS je příslušný orgán, který vede evidenci osoby nebo jí uděluje oprávnění k </a:t>
            </a:r>
            <a:r>
              <a:rPr lang="cs-CZ" sz="2200" dirty="0" smtClean="0"/>
              <a:t>činnosti;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chyba </a:t>
            </a:r>
            <a:r>
              <a:rPr lang="cs-CZ" sz="2200" dirty="0"/>
              <a:t>při validaci ROS, tzn. neexistující záznam ROS na žádosti o podporu způsobuje zdržení na straně žadatele o podporu a vznik dodatečných chyb v </a:t>
            </a:r>
            <a:r>
              <a:rPr lang="cs-CZ" sz="2200" dirty="0" smtClean="0"/>
              <a:t>aplikaci.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Návrh zákona, kterým se mění zákon č. 111/2009 Sb., o základních registrech, ve znění pozdějších předpisů, a některé další zákony (viz příloha) – případná účinnost 1. 7. 2016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8196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17538C0-82B3-47E9-B502-304448B8D049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2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42372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916" y="1341438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Komunikace žadatele/příjemce s </a:t>
            </a:r>
            <a:r>
              <a:rPr lang="cs-CZ" sz="2400" u="sng" dirty="0" smtClean="0"/>
              <a:t>ŘO</a:t>
            </a:r>
            <a:endParaRPr lang="cs-CZ" sz="2400" u="sng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V</a:t>
            </a:r>
            <a:r>
              <a:rPr lang="cs-CZ" sz="2200" dirty="0" smtClean="0"/>
              <a:t>eškerá komunikace probíhá prostřednictvím aplikace;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Depeše </a:t>
            </a:r>
            <a:r>
              <a:rPr lang="cs-CZ" sz="2200" dirty="0" smtClean="0"/>
              <a:t>– komunikace v rámci týmu, komunikace s poskytovatelem podpory, technickou podporou;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Upozornění – informace pro všechny uživatele – odstávky, změny v aplikaci;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Notifikace – zasílání upozornění na e-mail.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 smtClean="0"/>
              <a:t>Zobrazení </a:t>
            </a:r>
            <a:r>
              <a:rPr lang="cs-CZ" sz="2400" u="sng" dirty="0"/>
              <a:t>stavů projektu v procesu schvalování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Podání žádosti o přezkum hodnocení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9220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CF7F4E6-B84C-4FA0-A597-A4AC7629B12F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9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374030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u="sng" dirty="0" smtClean="0"/>
              <a:t>Příručky ŘO – podání žádosti o podporu v IS KP14+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Je součástí dokumentace k výzvě; veškeré další materiály k monitorovacímu </a:t>
            </a:r>
            <a:r>
              <a:rPr lang="cs-CZ" sz="2000" dirty="0"/>
              <a:t>systému </a:t>
            </a:r>
            <a:r>
              <a:rPr lang="cs-CZ" sz="2000" dirty="0">
                <a:hlinkClick r:id="rId2"/>
              </a:rPr>
              <a:t>http://www.msmt.cz/strukturalni-fondy-1/monitorovaci-system-2014</a:t>
            </a:r>
            <a:r>
              <a:rPr lang="cs-CZ" sz="20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Vč. Dokumentu Principy a práce s certifikáty v MS14+.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000" u="sng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u="sng" dirty="0" smtClean="0"/>
              <a:t>Portál </a:t>
            </a:r>
            <a:r>
              <a:rPr lang="cs-CZ" sz="2400" u="sng" dirty="0"/>
              <a:t>ESIF – edukační videa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dotaceeu.cz/cs/Jak-na-projekt/Elektronicka-zadost/Edukacni-videa</a:t>
            </a:r>
            <a:endParaRPr lang="cs-CZ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u="sng" dirty="0"/>
          </a:p>
        </p:txBody>
      </p:sp>
      <p:sp>
        <p:nvSpPr>
          <p:cNvPr id="1024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D930ECC-A86E-4D60-9A94-4C89388D2800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2361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15OPMSMT0001-28-16013</_dlc_DocId>
    <_dlc_DocIdUrl xmlns="0104a4cd-1400-468e-be1b-c7aad71d7d5a">
      <Url>http://op.msmt.cz/_layouts/15/DocIdRedir.aspx?ID=15OPMSMT0001-28-16013</Url>
      <Description>15OPMSMT0001-28-16013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CA98376D84445B27235C23C5DAEEA" ma:contentTypeVersion="3" ma:contentTypeDescription="Vytvoří nový dokument" ma:contentTypeScope="" ma:versionID="26bec60fd599d9bf8ccd2066ea928388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5b2268967c3d466a78734da71f64c258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1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1FC87D-118F-4FFF-98EE-59ADE527E458}"/>
</file>

<file path=customXml/itemProps2.xml><?xml version="1.0" encoding="utf-8"?>
<ds:datastoreItem xmlns:ds="http://schemas.openxmlformats.org/officeDocument/2006/customXml" ds:itemID="{EB7D9836-1CA0-4407-ABC7-093FC03A947E}"/>
</file>

<file path=customXml/itemProps3.xml><?xml version="1.0" encoding="utf-8"?>
<ds:datastoreItem xmlns:ds="http://schemas.openxmlformats.org/officeDocument/2006/customXml" ds:itemID="{B3836A6B-B9C0-4044-A2B1-4CDBD2A5CC87}"/>
</file>

<file path=customXml/itemProps4.xml><?xml version="1.0" encoding="utf-8"?>
<ds:datastoreItem xmlns:ds="http://schemas.openxmlformats.org/officeDocument/2006/customXml" ds:itemID="{241FC87D-118F-4FFF-98EE-59ADE527E45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B2306800-DCA5-46A6-952B-63520A87B74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426</Words>
  <Application>Microsoft Office PowerPoint</Application>
  <PresentationFormat>Předvádění na obrazovce (4:3)</PresentationFormat>
  <Paragraphs>63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Vlastní návrh</vt:lpstr>
      <vt:lpstr>Prezentace aplikace PowerPoint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Prezentace_obecná šablona</dc:title>
  <dc:creator>Presová Eva</dc:creator>
  <cp:lastModifiedBy>Petr David</cp:lastModifiedBy>
  <cp:revision>24</cp:revision>
  <dcterms:created xsi:type="dcterms:W3CDTF">2015-09-11T08:58:50Z</dcterms:created>
  <dcterms:modified xsi:type="dcterms:W3CDTF">2016-01-25T11:01:01Z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0x010100810CA98376D84445B27235C23C5DAEEA</vt:lpwstr>
  </property>
  <property fmtid="{D5CDD505-2E9C-101B-9397-08002B2CF9AE}" pid="3" name="_dlc_DocIdItemGuid">
    <vt:lpwstr>63a5a0b1-56f1-4810-91d6-894eb7dc1e53</vt:lpwstr>
  </property>
  <property fmtid="{D5CDD505-2E9C-101B-9397-08002B2CF9AE}" pid="4" name="Komentář">
    <vt:lpwstr/>
  </property>
</Properties>
</file>