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  <p:sldMasterId id="2147483670" r:id="rId6"/>
  </p:sldMasterIdLst>
  <p:notesMasterIdLst>
    <p:notesMasterId r:id="rId75"/>
  </p:notesMasterIdLst>
  <p:sldIdLst>
    <p:sldId id="256" r:id="rId7"/>
    <p:sldId id="340" r:id="rId8"/>
    <p:sldId id="336" r:id="rId9"/>
    <p:sldId id="337" r:id="rId10"/>
    <p:sldId id="361" r:id="rId11"/>
    <p:sldId id="327" r:id="rId12"/>
    <p:sldId id="354" r:id="rId13"/>
    <p:sldId id="342" r:id="rId14"/>
    <p:sldId id="341" r:id="rId15"/>
    <p:sldId id="332" r:id="rId16"/>
    <p:sldId id="333" r:id="rId17"/>
    <p:sldId id="345" r:id="rId18"/>
    <p:sldId id="331" r:id="rId19"/>
    <p:sldId id="339" r:id="rId20"/>
    <p:sldId id="349" r:id="rId21"/>
    <p:sldId id="351" r:id="rId22"/>
    <p:sldId id="352" r:id="rId23"/>
    <p:sldId id="353" r:id="rId24"/>
    <p:sldId id="355" r:id="rId25"/>
    <p:sldId id="356" r:id="rId26"/>
    <p:sldId id="357" r:id="rId27"/>
    <p:sldId id="360" r:id="rId28"/>
    <p:sldId id="358" r:id="rId29"/>
    <p:sldId id="359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391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5501" autoAdjust="0"/>
  </p:normalViewPr>
  <p:slideViewPr>
    <p:cSldViewPr snapToGrid="0">
      <p:cViewPr varScale="1">
        <p:scale>
          <a:sx n="107" d="100"/>
          <a:sy n="107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20BA0-79C3-460E-99A4-0CA0DEA3A179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05D90DE8-57F8-4084-8705-192DBC170DAE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Řídící výbor</a:t>
          </a:r>
          <a:endParaRPr lang="cs-CZ" dirty="0">
            <a:solidFill>
              <a:schemeClr val="bg1"/>
            </a:solidFill>
          </a:endParaRPr>
        </a:p>
      </dgm:t>
    </dgm:pt>
    <dgm:pt modelId="{4BB47BBD-15A6-49F1-B722-64510B36880D}" type="parTrans" cxnId="{269D896E-311A-41A5-A066-0B01F7459883}">
      <dgm:prSet/>
      <dgm:spPr/>
      <dgm:t>
        <a:bodyPr/>
        <a:lstStyle/>
        <a:p>
          <a:endParaRPr lang="cs-CZ"/>
        </a:p>
      </dgm:t>
    </dgm:pt>
    <dgm:pt modelId="{ABA3D802-03BA-4B39-AE99-20FAC8F509F7}" type="sibTrans" cxnId="{269D896E-311A-41A5-A066-0B01F7459883}">
      <dgm:prSet/>
      <dgm:spPr/>
      <dgm:t>
        <a:bodyPr/>
        <a:lstStyle/>
        <a:p>
          <a:endParaRPr lang="cs-CZ"/>
        </a:p>
      </dgm:t>
    </dgm:pt>
    <dgm:pt modelId="{24DBCC21-3AAA-4D87-8F6C-98FD9FB4C360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Pracovní skupiny</a:t>
          </a:r>
          <a:endParaRPr lang="cs-CZ" dirty="0">
            <a:solidFill>
              <a:schemeClr val="bg1"/>
            </a:solidFill>
          </a:endParaRPr>
        </a:p>
      </dgm:t>
    </dgm:pt>
    <dgm:pt modelId="{C464D571-D859-48C8-BD05-EFCE41B855EA}" type="parTrans" cxnId="{770D8928-FA02-4244-8674-BD36FAA13675}">
      <dgm:prSet/>
      <dgm:spPr/>
      <dgm:t>
        <a:bodyPr/>
        <a:lstStyle/>
        <a:p>
          <a:endParaRPr lang="cs-CZ"/>
        </a:p>
      </dgm:t>
    </dgm:pt>
    <dgm:pt modelId="{4933951B-E558-4151-8E5F-EC94BD5C4B89}" type="sibTrans" cxnId="{770D8928-FA02-4244-8674-BD36FAA13675}">
      <dgm:prSet/>
      <dgm:spPr/>
      <dgm:t>
        <a:bodyPr/>
        <a:lstStyle/>
        <a:p>
          <a:endParaRPr lang="cs-CZ"/>
        </a:p>
      </dgm:t>
    </dgm:pt>
    <dgm:pt modelId="{B70FE5B8-1AD5-4993-AA87-41AEB2A0AE9A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Místní akční plánování</a:t>
          </a:r>
          <a:endParaRPr lang="cs-CZ" dirty="0">
            <a:solidFill>
              <a:schemeClr val="bg1"/>
            </a:solidFill>
          </a:endParaRPr>
        </a:p>
      </dgm:t>
    </dgm:pt>
    <dgm:pt modelId="{0FA2CFE8-8A9C-4F5D-B0C3-3F4F9C625E0D}" type="parTrans" cxnId="{B3E8381C-339D-4AC8-B2C7-DB90A0923667}">
      <dgm:prSet/>
      <dgm:spPr/>
      <dgm:t>
        <a:bodyPr/>
        <a:lstStyle/>
        <a:p>
          <a:endParaRPr lang="cs-CZ"/>
        </a:p>
      </dgm:t>
    </dgm:pt>
    <dgm:pt modelId="{EFD610E2-5F31-4209-97AC-1E5332E2E216}" type="sibTrans" cxnId="{B3E8381C-339D-4AC8-B2C7-DB90A0923667}">
      <dgm:prSet/>
      <dgm:spPr/>
      <dgm:t>
        <a:bodyPr/>
        <a:lstStyle/>
        <a:p>
          <a:endParaRPr lang="cs-CZ"/>
        </a:p>
      </dgm:t>
    </dgm:pt>
    <dgm:pt modelId="{2A21D8AB-9CDB-4427-A327-811C91652BB9}" type="pres">
      <dgm:prSet presAssocID="{11820BA0-79C3-460E-99A4-0CA0DEA3A179}" presName="Name0" presStyleCnt="0">
        <dgm:presLayoutVars>
          <dgm:dir/>
          <dgm:animLvl val="lvl"/>
          <dgm:resizeHandles val="exact"/>
        </dgm:presLayoutVars>
      </dgm:prSet>
      <dgm:spPr/>
    </dgm:pt>
    <dgm:pt modelId="{D9A608A6-C3FE-415A-93E7-60B226BFC78B}" type="pres">
      <dgm:prSet presAssocID="{05D90DE8-57F8-4084-8705-192DBC170DA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F47D3F-8742-43DE-ABA5-08B48C7EA2EC}" type="pres">
      <dgm:prSet presAssocID="{ABA3D802-03BA-4B39-AE99-20FAC8F509F7}" presName="parTxOnlySpace" presStyleCnt="0"/>
      <dgm:spPr/>
    </dgm:pt>
    <dgm:pt modelId="{E95BDE51-7DB3-4832-9CFC-E7842074F91C}" type="pres">
      <dgm:prSet presAssocID="{24DBCC21-3AAA-4D87-8F6C-98FD9FB4C36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AF1EDE-F36E-4A4A-B2AC-CE8D593E308D}" type="pres">
      <dgm:prSet presAssocID="{4933951B-E558-4151-8E5F-EC94BD5C4B89}" presName="parTxOnlySpace" presStyleCnt="0"/>
      <dgm:spPr/>
    </dgm:pt>
    <dgm:pt modelId="{E1622616-7414-49F5-801F-BEA429DCF660}" type="pres">
      <dgm:prSet presAssocID="{B70FE5B8-1AD5-4993-AA87-41AEB2A0AE9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0D8928-FA02-4244-8674-BD36FAA13675}" srcId="{11820BA0-79C3-460E-99A4-0CA0DEA3A179}" destId="{24DBCC21-3AAA-4D87-8F6C-98FD9FB4C360}" srcOrd="1" destOrd="0" parTransId="{C464D571-D859-48C8-BD05-EFCE41B855EA}" sibTransId="{4933951B-E558-4151-8E5F-EC94BD5C4B89}"/>
    <dgm:cxn modelId="{FE1D283F-B49B-4156-82C3-A108E3DB67F0}" type="presOf" srcId="{11820BA0-79C3-460E-99A4-0CA0DEA3A179}" destId="{2A21D8AB-9CDB-4427-A327-811C91652BB9}" srcOrd="0" destOrd="0" presId="urn:microsoft.com/office/officeart/2005/8/layout/chevron1"/>
    <dgm:cxn modelId="{D3491155-C750-42E3-9074-4506465A4B15}" type="presOf" srcId="{B70FE5B8-1AD5-4993-AA87-41AEB2A0AE9A}" destId="{E1622616-7414-49F5-801F-BEA429DCF660}" srcOrd="0" destOrd="0" presId="urn:microsoft.com/office/officeart/2005/8/layout/chevron1"/>
    <dgm:cxn modelId="{04E9E14F-0C9C-4821-A699-7F628ABE13A9}" type="presOf" srcId="{05D90DE8-57F8-4084-8705-192DBC170DAE}" destId="{D9A608A6-C3FE-415A-93E7-60B226BFC78B}" srcOrd="0" destOrd="0" presId="urn:microsoft.com/office/officeart/2005/8/layout/chevron1"/>
    <dgm:cxn modelId="{269D896E-311A-41A5-A066-0B01F7459883}" srcId="{11820BA0-79C3-460E-99A4-0CA0DEA3A179}" destId="{05D90DE8-57F8-4084-8705-192DBC170DAE}" srcOrd="0" destOrd="0" parTransId="{4BB47BBD-15A6-49F1-B722-64510B36880D}" sibTransId="{ABA3D802-03BA-4B39-AE99-20FAC8F509F7}"/>
    <dgm:cxn modelId="{A5372F2F-53F1-4CE6-A180-723472233CB1}" type="presOf" srcId="{24DBCC21-3AAA-4D87-8F6C-98FD9FB4C360}" destId="{E95BDE51-7DB3-4832-9CFC-E7842074F91C}" srcOrd="0" destOrd="0" presId="urn:microsoft.com/office/officeart/2005/8/layout/chevron1"/>
    <dgm:cxn modelId="{B3E8381C-339D-4AC8-B2C7-DB90A0923667}" srcId="{11820BA0-79C3-460E-99A4-0CA0DEA3A179}" destId="{B70FE5B8-1AD5-4993-AA87-41AEB2A0AE9A}" srcOrd="2" destOrd="0" parTransId="{0FA2CFE8-8A9C-4F5D-B0C3-3F4F9C625E0D}" sibTransId="{EFD610E2-5F31-4209-97AC-1E5332E2E216}"/>
    <dgm:cxn modelId="{B4B7CFF3-B880-4EFC-AA97-6F0F7B4E2267}" type="presParOf" srcId="{2A21D8AB-9CDB-4427-A327-811C91652BB9}" destId="{D9A608A6-C3FE-415A-93E7-60B226BFC78B}" srcOrd="0" destOrd="0" presId="urn:microsoft.com/office/officeart/2005/8/layout/chevron1"/>
    <dgm:cxn modelId="{220F6A1D-EE43-4213-9893-D978A39C5F5F}" type="presParOf" srcId="{2A21D8AB-9CDB-4427-A327-811C91652BB9}" destId="{10F47D3F-8742-43DE-ABA5-08B48C7EA2EC}" srcOrd="1" destOrd="0" presId="urn:microsoft.com/office/officeart/2005/8/layout/chevron1"/>
    <dgm:cxn modelId="{420F7897-44C2-4D2C-B16C-C41BA3CCC6BA}" type="presParOf" srcId="{2A21D8AB-9CDB-4427-A327-811C91652BB9}" destId="{E95BDE51-7DB3-4832-9CFC-E7842074F91C}" srcOrd="2" destOrd="0" presId="urn:microsoft.com/office/officeart/2005/8/layout/chevron1"/>
    <dgm:cxn modelId="{CEDA4C35-0C57-4910-9812-34CD768F7D41}" type="presParOf" srcId="{2A21D8AB-9CDB-4427-A327-811C91652BB9}" destId="{84AF1EDE-F36E-4A4A-B2AC-CE8D593E308D}" srcOrd="3" destOrd="0" presId="urn:microsoft.com/office/officeart/2005/8/layout/chevron1"/>
    <dgm:cxn modelId="{7038898E-09C7-4A73-AD4A-06DE7D3F5CA3}" type="presParOf" srcId="{2A21D8AB-9CDB-4427-A327-811C91652BB9}" destId="{E1622616-7414-49F5-801F-BEA429DCF66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79F67-4328-419C-ADC4-3772899C8D45}" type="doc">
      <dgm:prSet loTypeId="urn:microsoft.com/office/officeart/2005/8/layout/hProcess3" loCatId="process" qsTypeId="urn:microsoft.com/office/officeart/2005/8/quickstyle/3d3" qsCatId="3D" csTypeId="urn:microsoft.com/office/officeart/2005/8/colors/accent1_2" csCatId="accent1" phldr="1"/>
      <dgm:spPr/>
    </dgm:pt>
    <dgm:pt modelId="{9F5A2E41-B3D6-4E74-BFDC-CA886622DDF1}">
      <dgm:prSet phldrT="[Text]"/>
      <dgm:spPr/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Monitoring a evaluace</a:t>
          </a:r>
        </a:p>
        <a:p>
          <a:r>
            <a:rPr lang="cs-CZ" dirty="0" smtClean="0">
              <a:solidFill>
                <a:schemeClr val="bg1"/>
              </a:solidFill>
            </a:rPr>
            <a:t>Spolupráce s projektem Strategické řízení a akční plánování</a:t>
          </a:r>
          <a:endParaRPr lang="cs-CZ" dirty="0">
            <a:solidFill>
              <a:schemeClr val="bg1"/>
            </a:solidFill>
          </a:endParaRPr>
        </a:p>
      </dgm:t>
    </dgm:pt>
    <dgm:pt modelId="{9CEED388-9CAB-448A-A450-888A777BED49}" type="parTrans" cxnId="{56B8D5DB-65AB-432A-810E-2CBE7BA0D874}">
      <dgm:prSet/>
      <dgm:spPr/>
      <dgm:t>
        <a:bodyPr/>
        <a:lstStyle/>
        <a:p>
          <a:endParaRPr lang="cs-CZ"/>
        </a:p>
      </dgm:t>
    </dgm:pt>
    <dgm:pt modelId="{72A670FF-4222-4270-9BCF-1FACC0EA5A4A}" type="sibTrans" cxnId="{56B8D5DB-65AB-432A-810E-2CBE7BA0D874}">
      <dgm:prSet/>
      <dgm:spPr/>
      <dgm:t>
        <a:bodyPr/>
        <a:lstStyle/>
        <a:p>
          <a:endParaRPr lang="cs-CZ"/>
        </a:p>
      </dgm:t>
    </dgm:pt>
    <dgm:pt modelId="{0EB840E4-CD2C-41C6-A4DD-A9C8CDC5360A}" type="pres">
      <dgm:prSet presAssocID="{A6279F67-4328-419C-ADC4-3772899C8D45}" presName="Name0" presStyleCnt="0">
        <dgm:presLayoutVars>
          <dgm:dir/>
          <dgm:animLvl val="lvl"/>
          <dgm:resizeHandles val="exact"/>
        </dgm:presLayoutVars>
      </dgm:prSet>
      <dgm:spPr/>
    </dgm:pt>
    <dgm:pt modelId="{B84FD0EA-EF1B-4021-9459-3236B0A65373}" type="pres">
      <dgm:prSet presAssocID="{A6279F67-4328-419C-ADC4-3772899C8D45}" presName="dummy" presStyleCnt="0"/>
      <dgm:spPr/>
    </dgm:pt>
    <dgm:pt modelId="{29A19627-ACEE-4E34-B2C0-56B0559142AC}" type="pres">
      <dgm:prSet presAssocID="{A6279F67-4328-419C-ADC4-3772899C8D45}" presName="linH" presStyleCnt="0"/>
      <dgm:spPr/>
    </dgm:pt>
    <dgm:pt modelId="{8DAFA754-3F06-445E-938A-FBCD7671AF4C}" type="pres">
      <dgm:prSet presAssocID="{A6279F67-4328-419C-ADC4-3772899C8D45}" presName="padding1" presStyleCnt="0"/>
      <dgm:spPr/>
    </dgm:pt>
    <dgm:pt modelId="{0C5B5E9C-2FE2-4BB9-94EB-9EF733B88D58}" type="pres">
      <dgm:prSet presAssocID="{9F5A2E41-B3D6-4E74-BFDC-CA886622DDF1}" presName="linV" presStyleCnt="0"/>
      <dgm:spPr/>
    </dgm:pt>
    <dgm:pt modelId="{C497EC1F-2ABA-419A-BE04-FC4FA36A6A2A}" type="pres">
      <dgm:prSet presAssocID="{9F5A2E41-B3D6-4E74-BFDC-CA886622DDF1}" presName="spVertical1" presStyleCnt="0"/>
      <dgm:spPr/>
    </dgm:pt>
    <dgm:pt modelId="{6914BC9F-17E7-4FFB-A881-FD7C2E832C47}" type="pres">
      <dgm:prSet presAssocID="{9F5A2E41-B3D6-4E74-BFDC-CA886622DDF1}" presName="parTx" presStyleLbl="revTx" presStyleIdx="0" presStyleCnt="1" custScaleY="117299" custLinFactNeighborX="-4395" custLinFactNeighborY="-9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042A11-65C9-4515-A5F9-E6C85A7D4D70}" type="pres">
      <dgm:prSet presAssocID="{9F5A2E41-B3D6-4E74-BFDC-CA886622DDF1}" presName="spVertical2" presStyleCnt="0"/>
      <dgm:spPr/>
    </dgm:pt>
    <dgm:pt modelId="{2FFEE0E8-AE69-4A0B-BC08-E6F206316EB8}" type="pres">
      <dgm:prSet presAssocID="{9F5A2E41-B3D6-4E74-BFDC-CA886622DDF1}" presName="spVertical3" presStyleCnt="0"/>
      <dgm:spPr/>
    </dgm:pt>
    <dgm:pt modelId="{AC9B129D-24C8-43B7-88B8-16F9F733B9E8}" type="pres">
      <dgm:prSet presAssocID="{A6279F67-4328-419C-ADC4-3772899C8D45}" presName="padding2" presStyleCnt="0"/>
      <dgm:spPr/>
    </dgm:pt>
    <dgm:pt modelId="{A5176338-57E0-4289-96F5-10730C165C0E}" type="pres">
      <dgm:prSet presAssocID="{A6279F67-4328-419C-ADC4-3772899C8D45}" presName="negArrow" presStyleCnt="0"/>
      <dgm:spPr/>
    </dgm:pt>
    <dgm:pt modelId="{B29D07F3-327C-466B-8AC5-4AC58639C858}" type="pres">
      <dgm:prSet presAssocID="{A6279F67-4328-419C-ADC4-3772899C8D45}" presName="backgroundArrow" presStyleLbl="node1" presStyleIdx="0" presStyleCnt="1"/>
      <dgm:spPr>
        <a:solidFill>
          <a:srgbClr val="0070C0"/>
        </a:solidFill>
      </dgm:spPr>
    </dgm:pt>
  </dgm:ptLst>
  <dgm:cxnLst>
    <dgm:cxn modelId="{4E3296BD-5C31-488F-8676-B15A449A2D93}" type="presOf" srcId="{9F5A2E41-B3D6-4E74-BFDC-CA886622DDF1}" destId="{6914BC9F-17E7-4FFB-A881-FD7C2E832C47}" srcOrd="0" destOrd="0" presId="urn:microsoft.com/office/officeart/2005/8/layout/hProcess3"/>
    <dgm:cxn modelId="{D10B7D4E-6177-4DB6-9052-3225EED9D358}" type="presOf" srcId="{A6279F67-4328-419C-ADC4-3772899C8D45}" destId="{0EB840E4-CD2C-41C6-A4DD-A9C8CDC5360A}" srcOrd="0" destOrd="0" presId="urn:microsoft.com/office/officeart/2005/8/layout/hProcess3"/>
    <dgm:cxn modelId="{56B8D5DB-65AB-432A-810E-2CBE7BA0D874}" srcId="{A6279F67-4328-419C-ADC4-3772899C8D45}" destId="{9F5A2E41-B3D6-4E74-BFDC-CA886622DDF1}" srcOrd="0" destOrd="0" parTransId="{9CEED388-9CAB-448A-A450-888A777BED49}" sibTransId="{72A670FF-4222-4270-9BCF-1FACC0EA5A4A}"/>
    <dgm:cxn modelId="{08CF5FC5-8D64-4134-8E9F-E0BAA798E0FB}" type="presParOf" srcId="{0EB840E4-CD2C-41C6-A4DD-A9C8CDC5360A}" destId="{B84FD0EA-EF1B-4021-9459-3236B0A65373}" srcOrd="0" destOrd="0" presId="urn:microsoft.com/office/officeart/2005/8/layout/hProcess3"/>
    <dgm:cxn modelId="{F89AC6B5-2EB1-4994-88A8-F6A5916F1D6C}" type="presParOf" srcId="{0EB840E4-CD2C-41C6-A4DD-A9C8CDC5360A}" destId="{29A19627-ACEE-4E34-B2C0-56B0559142AC}" srcOrd="1" destOrd="0" presId="urn:microsoft.com/office/officeart/2005/8/layout/hProcess3"/>
    <dgm:cxn modelId="{862BBF25-C0BD-4282-B3DD-548264F40D67}" type="presParOf" srcId="{29A19627-ACEE-4E34-B2C0-56B0559142AC}" destId="{8DAFA754-3F06-445E-938A-FBCD7671AF4C}" srcOrd="0" destOrd="0" presId="urn:microsoft.com/office/officeart/2005/8/layout/hProcess3"/>
    <dgm:cxn modelId="{47DEEBC5-3EC6-4268-A01F-DED8EB07DBF4}" type="presParOf" srcId="{29A19627-ACEE-4E34-B2C0-56B0559142AC}" destId="{0C5B5E9C-2FE2-4BB9-94EB-9EF733B88D58}" srcOrd="1" destOrd="0" presId="urn:microsoft.com/office/officeart/2005/8/layout/hProcess3"/>
    <dgm:cxn modelId="{2A5D8573-D264-47D4-87DE-0790A937429F}" type="presParOf" srcId="{0C5B5E9C-2FE2-4BB9-94EB-9EF733B88D58}" destId="{C497EC1F-2ABA-419A-BE04-FC4FA36A6A2A}" srcOrd="0" destOrd="0" presId="urn:microsoft.com/office/officeart/2005/8/layout/hProcess3"/>
    <dgm:cxn modelId="{C0AF258A-776F-41AF-8671-298641B37ACB}" type="presParOf" srcId="{0C5B5E9C-2FE2-4BB9-94EB-9EF733B88D58}" destId="{6914BC9F-17E7-4FFB-A881-FD7C2E832C47}" srcOrd="1" destOrd="0" presId="urn:microsoft.com/office/officeart/2005/8/layout/hProcess3"/>
    <dgm:cxn modelId="{9570F4DA-553C-43C6-BAEB-9FC495A501BF}" type="presParOf" srcId="{0C5B5E9C-2FE2-4BB9-94EB-9EF733B88D58}" destId="{30042A11-65C9-4515-A5F9-E6C85A7D4D70}" srcOrd="2" destOrd="0" presId="urn:microsoft.com/office/officeart/2005/8/layout/hProcess3"/>
    <dgm:cxn modelId="{5090C9BB-722E-4DA0-B72D-7CB15FEEA7A2}" type="presParOf" srcId="{0C5B5E9C-2FE2-4BB9-94EB-9EF733B88D58}" destId="{2FFEE0E8-AE69-4A0B-BC08-E6F206316EB8}" srcOrd="3" destOrd="0" presId="urn:microsoft.com/office/officeart/2005/8/layout/hProcess3"/>
    <dgm:cxn modelId="{1019ECA2-72E7-4377-A833-8BEC20FC1AD4}" type="presParOf" srcId="{29A19627-ACEE-4E34-B2C0-56B0559142AC}" destId="{AC9B129D-24C8-43B7-88B8-16F9F733B9E8}" srcOrd="2" destOrd="0" presId="urn:microsoft.com/office/officeart/2005/8/layout/hProcess3"/>
    <dgm:cxn modelId="{1BBBC5F0-654B-40BB-90B3-93443AE414AB}" type="presParOf" srcId="{29A19627-ACEE-4E34-B2C0-56B0559142AC}" destId="{A5176338-57E0-4289-96F5-10730C165C0E}" srcOrd="3" destOrd="0" presId="urn:microsoft.com/office/officeart/2005/8/layout/hProcess3"/>
    <dgm:cxn modelId="{D389502E-EC23-499A-8919-38A0895DD73A}" type="presParOf" srcId="{29A19627-ACEE-4E34-B2C0-56B0559142AC}" destId="{B29D07F3-327C-466B-8AC5-4AC58639C85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991C8-F397-46F1-B9F1-CD9E5A73C974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BF4A9F-43CD-4C61-BC9D-D4BD6CD5DF3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 smtClean="0">
              <a:solidFill>
                <a:schemeClr val="bg1"/>
              </a:solidFill>
              <a:latin typeface="+mj-lt"/>
            </a:rPr>
            <a:t>Realizační tým</a:t>
          </a:r>
          <a:endParaRPr lang="cs-CZ" sz="2000" dirty="0">
            <a:solidFill>
              <a:schemeClr val="bg1"/>
            </a:solidFill>
            <a:latin typeface="+mj-lt"/>
          </a:endParaRPr>
        </a:p>
      </dgm:t>
    </dgm:pt>
    <dgm:pt modelId="{4F7AF602-CC3C-4DDD-BE00-F569DAF090DF}" type="parTrans" cxnId="{07B830FD-1C7A-46BC-9AEC-4F44FF4BC46F}">
      <dgm:prSet/>
      <dgm:spPr/>
      <dgm:t>
        <a:bodyPr/>
        <a:lstStyle/>
        <a:p>
          <a:endParaRPr lang="cs-CZ"/>
        </a:p>
      </dgm:t>
    </dgm:pt>
    <dgm:pt modelId="{10763C81-CBA8-4483-83AD-FC2234CB5232}" type="sibTrans" cxnId="{07B830FD-1C7A-46BC-9AEC-4F44FF4BC46F}">
      <dgm:prSet/>
      <dgm:spPr/>
      <dgm:t>
        <a:bodyPr/>
        <a:lstStyle/>
        <a:p>
          <a:endParaRPr lang="cs-CZ"/>
        </a:p>
      </dgm:t>
    </dgm:pt>
    <dgm:pt modelId="{91DEEE93-CEAF-40CE-8955-CFA231641DF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>
              <a:latin typeface="+mj-lt"/>
            </a:rPr>
            <a:t>Pracovní skupina </a:t>
          </a:r>
          <a:r>
            <a:rPr lang="cs-CZ" sz="2000" dirty="0" smtClean="0">
              <a:latin typeface="+mj-lt"/>
            </a:rPr>
            <a:t>- ČG</a:t>
          </a:r>
          <a:endParaRPr lang="cs-CZ" sz="2000" dirty="0">
            <a:latin typeface="+mj-lt"/>
          </a:endParaRPr>
        </a:p>
      </dgm:t>
    </dgm:pt>
    <dgm:pt modelId="{90D7DEA9-28E7-45F6-BAC0-84E7571DB16A}" type="parTrans" cxnId="{A92FF993-C5A3-4A3A-817F-256529E12511}">
      <dgm:prSet/>
      <dgm:spPr/>
      <dgm:t>
        <a:bodyPr/>
        <a:lstStyle/>
        <a:p>
          <a:endParaRPr lang="cs-CZ"/>
        </a:p>
      </dgm:t>
    </dgm:pt>
    <dgm:pt modelId="{608B4571-E772-4A36-9D36-163296A3EA72}" type="sibTrans" cxnId="{A92FF993-C5A3-4A3A-817F-256529E12511}">
      <dgm:prSet/>
      <dgm:spPr/>
      <dgm:t>
        <a:bodyPr/>
        <a:lstStyle/>
        <a:p>
          <a:endParaRPr lang="cs-CZ"/>
        </a:p>
      </dgm:t>
    </dgm:pt>
    <dgm:pt modelId="{00604CE4-175A-4933-98CA-A1AF5D1ABF3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>
              <a:latin typeface="+mj-lt"/>
            </a:rPr>
            <a:t>Pracovní skupina MG</a:t>
          </a:r>
        </a:p>
      </dgm:t>
    </dgm:pt>
    <dgm:pt modelId="{0EE6FA5B-BB6B-42F6-ABC9-2BD2DF0F9699}" type="parTrans" cxnId="{812F9ACC-F9AB-461B-9AB0-4E45B0932BE6}">
      <dgm:prSet/>
      <dgm:spPr/>
      <dgm:t>
        <a:bodyPr/>
        <a:lstStyle/>
        <a:p>
          <a:endParaRPr lang="cs-CZ"/>
        </a:p>
      </dgm:t>
    </dgm:pt>
    <dgm:pt modelId="{9D83F318-B3A9-487E-BAB8-E6CCF04D6E34}" type="sibTrans" cxnId="{812F9ACC-F9AB-461B-9AB0-4E45B0932BE6}">
      <dgm:prSet/>
      <dgm:spPr/>
      <dgm:t>
        <a:bodyPr/>
        <a:lstStyle/>
        <a:p>
          <a:endParaRPr lang="cs-CZ"/>
        </a:p>
      </dgm:t>
    </dgm:pt>
    <dgm:pt modelId="{C4890BCA-5FFC-4CFD-9989-3759E33CA3A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>
              <a:latin typeface="+mj-lt"/>
            </a:rPr>
            <a:t>Pracovní </a:t>
          </a:r>
          <a:r>
            <a:rPr lang="cs-CZ" sz="2000" dirty="0" smtClean="0">
              <a:latin typeface="+mj-lt"/>
            </a:rPr>
            <a:t>skupina pro rovné příležitosti  - ředitelé škol</a:t>
          </a:r>
          <a:endParaRPr lang="cs-CZ" sz="2000" dirty="0">
            <a:latin typeface="+mj-lt"/>
          </a:endParaRPr>
        </a:p>
      </dgm:t>
    </dgm:pt>
    <dgm:pt modelId="{2A739BD0-4E01-485E-812F-C76B35F2DAF5}" type="parTrans" cxnId="{A35AD114-9D1F-4ABE-8589-781AFC9BA8F9}">
      <dgm:prSet/>
      <dgm:spPr/>
      <dgm:t>
        <a:bodyPr/>
        <a:lstStyle/>
        <a:p>
          <a:endParaRPr lang="cs-CZ"/>
        </a:p>
      </dgm:t>
    </dgm:pt>
    <dgm:pt modelId="{76003EC6-0FB3-4EA2-9773-489BEF31CCBA}" type="sibTrans" cxnId="{A35AD114-9D1F-4ABE-8589-781AFC9BA8F9}">
      <dgm:prSet/>
      <dgm:spPr/>
      <dgm:t>
        <a:bodyPr/>
        <a:lstStyle/>
        <a:p>
          <a:endParaRPr lang="cs-CZ"/>
        </a:p>
      </dgm:t>
    </dgm:pt>
    <dgm:pt modelId="{0E92EA4B-380F-4236-BCC8-FE02421E2A0B}" type="asst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 smtClean="0">
              <a:latin typeface="+mj-lt"/>
            </a:rPr>
            <a:t>Pracovní skupina pro financování</a:t>
          </a:r>
          <a:endParaRPr lang="cs-CZ" sz="2000" dirty="0">
            <a:latin typeface="+mj-lt"/>
          </a:endParaRPr>
        </a:p>
      </dgm:t>
    </dgm:pt>
    <dgm:pt modelId="{77697359-8238-42ED-8D73-78697C53AC45}" type="parTrans" cxnId="{85761A6B-88A0-416F-85E6-F7FBB8E9B387}">
      <dgm:prSet/>
      <dgm:spPr/>
      <dgm:t>
        <a:bodyPr/>
        <a:lstStyle/>
        <a:p>
          <a:endParaRPr lang="cs-CZ"/>
        </a:p>
      </dgm:t>
    </dgm:pt>
    <dgm:pt modelId="{21B85BD5-67BB-47EC-BE1A-57884BAAF15A}" type="sibTrans" cxnId="{85761A6B-88A0-416F-85E6-F7FBB8E9B387}">
      <dgm:prSet/>
      <dgm:spPr/>
      <dgm:t>
        <a:bodyPr/>
        <a:lstStyle/>
        <a:p>
          <a:endParaRPr lang="cs-CZ"/>
        </a:p>
      </dgm:t>
    </dgm:pt>
    <dgm:pt modelId="{F2E87B98-68CA-4B74-BFE7-64B03B2BFF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000" dirty="0" smtClean="0">
              <a:latin typeface="+mj-lt"/>
            </a:rPr>
            <a:t>Řídící výbor MAP</a:t>
          </a:r>
          <a:endParaRPr lang="cs-CZ" sz="2000" dirty="0">
            <a:latin typeface="+mj-lt"/>
          </a:endParaRPr>
        </a:p>
      </dgm:t>
    </dgm:pt>
    <dgm:pt modelId="{F5705C58-D088-461E-8CBD-6553D6AAF515}" type="parTrans" cxnId="{88302405-155C-441D-A764-367465A6432F}">
      <dgm:prSet/>
      <dgm:spPr/>
      <dgm:t>
        <a:bodyPr/>
        <a:lstStyle/>
        <a:p>
          <a:endParaRPr lang="cs-CZ"/>
        </a:p>
      </dgm:t>
    </dgm:pt>
    <dgm:pt modelId="{85F5FDCC-9D5E-42F3-9F82-F2E1766789D3}" type="sibTrans" cxnId="{88302405-155C-441D-A764-367465A6432F}">
      <dgm:prSet/>
      <dgm:spPr/>
      <dgm:t>
        <a:bodyPr/>
        <a:lstStyle/>
        <a:p>
          <a:endParaRPr lang="cs-CZ"/>
        </a:p>
      </dgm:t>
    </dgm:pt>
    <dgm:pt modelId="{74484FD7-E876-4EB5-9A2C-30D7E59D48E8}" type="pres">
      <dgm:prSet presAssocID="{538991C8-F397-46F1-B9F1-CD9E5A73C9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3268A48-9BDF-4C2E-AC7B-26C2E5B12FAC}" type="pres">
      <dgm:prSet presAssocID="{E8BF4A9F-43CD-4C61-BC9D-D4BD6CD5DF3C}" presName="hierRoot1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6DC18E50-FF93-44A9-B3B5-570A322B2C82}" type="pres">
      <dgm:prSet presAssocID="{E8BF4A9F-43CD-4C61-BC9D-D4BD6CD5DF3C}" presName="rootComposite1" presStyleCnt="0"/>
      <dgm:spPr/>
      <dgm:t>
        <a:bodyPr/>
        <a:lstStyle/>
        <a:p>
          <a:endParaRPr lang="cs-CZ"/>
        </a:p>
      </dgm:t>
    </dgm:pt>
    <dgm:pt modelId="{804C54C9-31DA-4AB5-A0B9-49E9906401E3}" type="pres">
      <dgm:prSet presAssocID="{E8BF4A9F-43CD-4C61-BC9D-D4BD6CD5DF3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04585F-2A69-420E-A95F-12DA97C82022}" type="pres">
      <dgm:prSet presAssocID="{E8BF4A9F-43CD-4C61-BC9D-D4BD6CD5DF3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8BB9869-CAB9-40FF-9C82-723EBBB10DB0}" type="pres">
      <dgm:prSet presAssocID="{E8BF4A9F-43CD-4C61-BC9D-D4BD6CD5DF3C}" presName="hierChild2" presStyleCnt="0"/>
      <dgm:spPr/>
      <dgm:t>
        <a:bodyPr/>
        <a:lstStyle/>
        <a:p>
          <a:endParaRPr lang="cs-CZ"/>
        </a:p>
      </dgm:t>
    </dgm:pt>
    <dgm:pt modelId="{EE64F40F-9B23-4B8A-8BDC-3CC4C520A58A}" type="pres">
      <dgm:prSet presAssocID="{E8BF4A9F-43CD-4C61-BC9D-D4BD6CD5DF3C}" presName="hierChild3" presStyleCnt="0"/>
      <dgm:spPr/>
      <dgm:t>
        <a:bodyPr/>
        <a:lstStyle/>
        <a:p>
          <a:endParaRPr lang="cs-CZ"/>
        </a:p>
      </dgm:t>
    </dgm:pt>
    <dgm:pt modelId="{F0FDFB31-C0B4-4934-B954-9C00789D5B3F}" type="pres">
      <dgm:prSet presAssocID="{F2E87B98-68CA-4B74-BFE7-64B03B2BFFAF}" presName="hierRoot1" presStyleCnt="0">
        <dgm:presLayoutVars>
          <dgm:hierBranch val="init"/>
        </dgm:presLayoutVars>
      </dgm:prSet>
      <dgm:spPr/>
    </dgm:pt>
    <dgm:pt modelId="{DBE8766A-4E59-4CCC-BAAE-072586D92CFD}" type="pres">
      <dgm:prSet presAssocID="{F2E87B98-68CA-4B74-BFE7-64B03B2BFFAF}" presName="rootComposite1" presStyleCnt="0"/>
      <dgm:spPr/>
    </dgm:pt>
    <dgm:pt modelId="{84631FAB-9B26-4450-9F35-A2ED0194BAD4}" type="pres">
      <dgm:prSet presAssocID="{F2E87B98-68CA-4B74-BFE7-64B03B2BFFAF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A1865C-1B68-43AA-99AB-9824AFB3E16E}" type="pres">
      <dgm:prSet presAssocID="{F2E87B98-68CA-4B74-BFE7-64B03B2BFFAF}" presName="rootConnector1" presStyleLbl="node1" presStyleIdx="0" presStyleCnt="0"/>
      <dgm:spPr/>
      <dgm:t>
        <a:bodyPr/>
        <a:lstStyle/>
        <a:p>
          <a:endParaRPr lang="cs-CZ"/>
        </a:p>
      </dgm:t>
    </dgm:pt>
    <dgm:pt modelId="{1697C406-C79D-4974-A733-F914BBFB994E}" type="pres">
      <dgm:prSet presAssocID="{F2E87B98-68CA-4B74-BFE7-64B03B2BFFAF}" presName="hierChild2" presStyleCnt="0"/>
      <dgm:spPr/>
    </dgm:pt>
    <dgm:pt modelId="{85B033FC-0AC6-4CB6-8309-A1345B4F04EB}" type="pres">
      <dgm:prSet presAssocID="{90D7DEA9-28E7-45F6-BAC0-84E7571DB16A}" presName="Name37" presStyleLbl="parChTrans1D2" presStyleIdx="0" presStyleCnt="4"/>
      <dgm:spPr/>
      <dgm:t>
        <a:bodyPr/>
        <a:lstStyle/>
        <a:p>
          <a:endParaRPr lang="cs-CZ"/>
        </a:p>
      </dgm:t>
    </dgm:pt>
    <dgm:pt modelId="{3C3D2713-989B-4C02-ACD1-D50066CDB99C}" type="pres">
      <dgm:prSet presAssocID="{91DEEE93-CEAF-40CE-8955-CFA231641DFB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36486004-22B1-442F-A104-52E843890003}" type="pres">
      <dgm:prSet presAssocID="{91DEEE93-CEAF-40CE-8955-CFA231641DFB}" presName="rootComposite" presStyleCnt="0"/>
      <dgm:spPr/>
      <dgm:t>
        <a:bodyPr/>
        <a:lstStyle/>
        <a:p>
          <a:endParaRPr lang="cs-CZ"/>
        </a:p>
      </dgm:t>
    </dgm:pt>
    <dgm:pt modelId="{2FFCB70D-A90C-4DC0-8013-46B2016F5708}" type="pres">
      <dgm:prSet presAssocID="{91DEEE93-CEAF-40CE-8955-CFA231641DF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572664-DE60-4A05-BC11-0793540DFC72}" type="pres">
      <dgm:prSet presAssocID="{91DEEE93-CEAF-40CE-8955-CFA231641DFB}" presName="rootConnector" presStyleLbl="node2" presStyleIdx="0" presStyleCnt="3"/>
      <dgm:spPr/>
      <dgm:t>
        <a:bodyPr/>
        <a:lstStyle/>
        <a:p>
          <a:endParaRPr lang="cs-CZ"/>
        </a:p>
      </dgm:t>
    </dgm:pt>
    <dgm:pt modelId="{A58F0D8A-EAE9-465F-AF76-C2F5A2519461}" type="pres">
      <dgm:prSet presAssocID="{91DEEE93-CEAF-40CE-8955-CFA231641DFB}" presName="hierChild4" presStyleCnt="0"/>
      <dgm:spPr/>
      <dgm:t>
        <a:bodyPr/>
        <a:lstStyle/>
        <a:p>
          <a:endParaRPr lang="cs-CZ"/>
        </a:p>
      </dgm:t>
    </dgm:pt>
    <dgm:pt modelId="{EBCEF4F3-57C1-4EED-AD6A-94F18BDF442B}" type="pres">
      <dgm:prSet presAssocID="{91DEEE93-CEAF-40CE-8955-CFA231641DFB}" presName="hierChild5" presStyleCnt="0"/>
      <dgm:spPr/>
      <dgm:t>
        <a:bodyPr/>
        <a:lstStyle/>
        <a:p>
          <a:endParaRPr lang="cs-CZ"/>
        </a:p>
      </dgm:t>
    </dgm:pt>
    <dgm:pt modelId="{49FDC82E-B143-4F8D-BB4A-C762E8CDAB91}" type="pres">
      <dgm:prSet presAssocID="{0EE6FA5B-BB6B-42F6-ABC9-2BD2DF0F9699}" presName="Name37" presStyleLbl="parChTrans1D2" presStyleIdx="1" presStyleCnt="4"/>
      <dgm:spPr/>
      <dgm:t>
        <a:bodyPr/>
        <a:lstStyle/>
        <a:p>
          <a:endParaRPr lang="cs-CZ"/>
        </a:p>
      </dgm:t>
    </dgm:pt>
    <dgm:pt modelId="{F3F362A9-B39F-41E8-91A1-ECAAA6DDBE2A}" type="pres">
      <dgm:prSet presAssocID="{00604CE4-175A-4933-98CA-A1AF5D1ABF39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952808E3-671B-419A-8A97-A044027B7D91}" type="pres">
      <dgm:prSet presAssocID="{00604CE4-175A-4933-98CA-A1AF5D1ABF39}" presName="rootComposite" presStyleCnt="0"/>
      <dgm:spPr/>
      <dgm:t>
        <a:bodyPr/>
        <a:lstStyle/>
        <a:p>
          <a:endParaRPr lang="cs-CZ"/>
        </a:p>
      </dgm:t>
    </dgm:pt>
    <dgm:pt modelId="{370A6E6A-C101-4F02-A561-781773559591}" type="pres">
      <dgm:prSet presAssocID="{00604CE4-175A-4933-98CA-A1AF5D1ABF3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2EB1715-50E0-4E28-B374-5216C6B1D0F9}" type="pres">
      <dgm:prSet presAssocID="{00604CE4-175A-4933-98CA-A1AF5D1ABF39}" presName="rootConnector" presStyleLbl="node2" presStyleIdx="1" presStyleCnt="3"/>
      <dgm:spPr/>
      <dgm:t>
        <a:bodyPr/>
        <a:lstStyle/>
        <a:p>
          <a:endParaRPr lang="cs-CZ"/>
        </a:p>
      </dgm:t>
    </dgm:pt>
    <dgm:pt modelId="{8353D9AF-490F-4A26-B938-07B4883F4DFB}" type="pres">
      <dgm:prSet presAssocID="{00604CE4-175A-4933-98CA-A1AF5D1ABF39}" presName="hierChild4" presStyleCnt="0"/>
      <dgm:spPr/>
      <dgm:t>
        <a:bodyPr/>
        <a:lstStyle/>
        <a:p>
          <a:endParaRPr lang="cs-CZ"/>
        </a:p>
      </dgm:t>
    </dgm:pt>
    <dgm:pt modelId="{806142D1-7868-450C-9F85-7F9E37F3B2C9}" type="pres">
      <dgm:prSet presAssocID="{00604CE4-175A-4933-98CA-A1AF5D1ABF39}" presName="hierChild5" presStyleCnt="0"/>
      <dgm:spPr/>
      <dgm:t>
        <a:bodyPr/>
        <a:lstStyle/>
        <a:p>
          <a:endParaRPr lang="cs-CZ"/>
        </a:p>
      </dgm:t>
    </dgm:pt>
    <dgm:pt modelId="{1DE53765-01AF-4542-8EBE-FC0DE0FE8F0F}" type="pres">
      <dgm:prSet presAssocID="{2A739BD0-4E01-485E-812F-C76B35F2DAF5}" presName="Name37" presStyleLbl="parChTrans1D2" presStyleIdx="2" presStyleCnt="4"/>
      <dgm:spPr/>
      <dgm:t>
        <a:bodyPr/>
        <a:lstStyle/>
        <a:p>
          <a:endParaRPr lang="cs-CZ"/>
        </a:p>
      </dgm:t>
    </dgm:pt>
    <dgm:pt modelId="{22BCC588-58B8-4082-92EA-CAF9C9197698}" type="pres">
      <dgm:prSet presAssocID="{C4890BCA-5FFC-4CFD-9989-3759E33CA3A7}" presName="hierRoot2" presStyleCnt="0">
        <dgm:presLayoutVars>
          <dgm:hierBranch val="init"/>
        </dgm:presLayoutVars>
      </dgm:prSet>
      <dgm:spPr/>
      <dgm:t>
        <a:bodyPr/>
        <a:lstStyle/>
        <a:p>
          <a:endParaRPr lang="cs-CZ"/>
        </a:p>
      </dgm:t>
    </dgm:pt>
    <dgm:pt modelId="{78B6627F-BE04-4E03-804A-4338D8F6AA78}" type="pres">
      <dgm:prSet presAssocID="{C4890BCA-5FFC-4CFD-9989-3759E33CA3A7}" presName="rootComposite" presStyleCnt="0"/>
      <dgm:spPr/>
      <dgm:t>
        <a:bodyPr/>
        <a:lstStyle/>
        <a:p>
          <a:endParaRPr lang="cs-CZ"/>
        </a:p>
      </dgm:t>
    </dgm:pt>
    <dgm:pt modelId="{0B125F80-72E7-460F-B5C5-B28677887391}" type="pres">
      <dgm:prSet presAssocID="{C4890BCA-5FFC-4CFD-9989-3759E33CA3A7}" presName="rootText" presStyleLbl="node2" presStyleIdx="2" presStyleCnt="3" custScaleX="1115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0E5D74-5696-481F-A674-58BA69A878C4}" type="pres">
      <dgm:prSet presAssocID="{C4890BCA-5FFC-4CFD-9989-3759E33CA3A7}" presName="rootConnector" presStyleLbl="node2" presStyleIdx="2" presStyleCnt="3"/>
      <dgm:spPr/>
      <dgm:t>
        <a:bodyPr/>
        <a:lstStyle/>
        <a:p>
          <a:endParaRPr lang="cs-CZ"/>
        </a:p>
      </dgm:t>
    </dgm:pt>
    <dgm:pt modelId="{CCF0A9BF-22BE-4B80-A349-D3F221D6DEF1}" type="pres">
      <dgm:prSet presAssocID="{C4890BCA-5FFC-4CFD-9989-3759E33CA3A7}" presName="hierChild4" presStyleCnt="0"/>
      <dgm:spPr/>
      <dgm:t>
        <a:bodyPr/>
        <a:lstStyle/>
        <a:p>
          <a:endParaRPr lang="cs-CZ"/>
        </a:p>
      </dgm:t>
    </dgm:pt>
    <dgm:pt modelId="{C8B8CA58-C6B8-44C1-B62F-FFA0A0DDB221}" type="pres">
      <dgm:prSet presAssocID="{C4890BCA-5FFC-4CFD-9989-3759E33CA3A7}" presName="hierChild5" presStyleCnt="0"/>
      <dgm:spPr/>
      <dgm:t>
        <a:bodyPr/>
        <a:lstStyle/>
        <a:p>
          <a:endParaRPr lang="cs-CZ"/>
        </a:p>
      </dgm:t>
    </dgm:pt>
    <dgm:pt modelId="{1BFD5EFF-048E-4FB4-A0EA-E6F18E6BCE5D}" type="pres">
      <dgm:prSet presAssocID="{F2E87B98-68CA-4B74-BFE7-64B03B2BFFAF}" presName="hierChild3" presStyleCnt="0"/>
      <dgm:spPr/>
    </dgm:pt>
    <dgm:pt modelId="{B61082AD-299C-4048-A1F9-CD6698C39F45}" type="pres">
      <dgm:prSet presAssocID="{77697359-8238-42ED-8D73-78697C53AC45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9A997060-9D23-44FF-A9F5-7FBCA8FC016F}" type="pres">
      <dgm:prSet presAssocID="{0E92EA4B-380F-4236-BCC8-FE02421E2A0B}" presName="hierRoot3" presStyleCnt="0">
        <dgm:presLayoutVars>
          <dgm:hierBranch val="init"/>
        </dgm:presLayoutVars>
      </dgm:prSet>
      <dgm:spPr/>
    </dgm:pt>
    <dgm:pt modelId="{5935EA83-C7F9-4559-B354-3335CF8592FD}" type="pres">
      <dgm:prSet presAssocID="{0E92EA4B-380F-4236-BCC8-FE02421E2A0B}" presName="rootComposite3" presStyleCnt="0"/>
      <dgm:spPr/>
    </dgm:pt>
    <dgm:pt modelId="{7043BF2E-B7EF-4802-BE58-D70012294DD0}" type="pres">
      <dgm:prSet presAssocID="{0E92EA4B-380F-4236-BCC8-FE02421E2A0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2C5615-1276-49AF-8AC6-DDD45CE3B7B2}" type="pres">
      <dgm:prSet presAssocID="{0E92EA4B-380F-4236-BCC8-FE02421E2A0B}" presName="rootConnector3" presStyleLbl="asst1" presStyleIdx="0" presStyleCnt="1"/>
      <dgm:spPr/>
      <dgm:t>
        <a:bodyPr/>
        <a:lstStyle/>
        <a:p>
          <a:endParaRPr lang="cs-CZ"/>
        </a:p>
      </dgm:t>
    </dgm:pt>
    <dgm:pt modelId="{C01CC1D0-6F7E-4AA9-9EC9-3E777E3F8B81}" type="pres">
      <dgm:prSet presAssocID="{0E92EA4B-380F-4236-BCC8-FE02421E2A0B}" presName="hierChild6" presStyleCnt="0"/>
      <dgm:spPr/>
    </dgm:pt>
    <dgm:pt modelId="{BDCF6D1C-C18A-45DE-963D-58440BDFAADF}" type="pres">
      <dgm:prSet presAssocID="{0E92EA4B-380F-4236-BCC8-FE02421E2A0B}" presName="hierChild7" presStyleCnt="0"/>
      <dgm:spPr/>
    </dgm:pt>
  </dgm:ptLst>
  <dgm:cxnLst>
    <dgm:cxn modelId="{7A2ABC75-79F4-4847-B87B-FC3BF438A6C1}" type="presOf" srcId="{0E92EA4B-380F-4236-BCC8-FE02421E2A0B}" destId="{7043BF2E-B7EF-4802-BE58-D70012294DD0}" srcOrd="0" destOrd="0" presId="urn:microsoft.com/office/officeart/2005/8/layout/orgChart1"/>
    <dgm:cxn modelId="{847B2D29-AA7C-4000-95CD-F44A5984681B}" type="presOf" srcId="{C4890BCA-5FFC-4CFD-9989-3759E33CA3A7}" destId="{0B125F80-72E7-460F-B5C5-B28677887391}" srcOrd="0" destOrd="0" presId="urn:microsoft.com/office/officeart/2005/8/layout/orgChart1"/>
    <dgm:cxn modelId="{9FE4D561-CB6D-4AC6-AE82-02CEB494AF1C}" type="presOf" srcId="{77697359-8238-42ED-8D73-78697C53AC45}" destId="{B61082AD-299C-4048-A1F9-CD6698C39F45}" srcOrd="0" destOrd="0" presId="urn:microsoft.com/office/officeart/2005/8/layout/orgChart1"/>
    <dgm:cxn modelId="{F5174ED7-2258-4CD4-958E-BFFFADA42577}" type="presOf" srcId="{0EE6FA5B-BB6B-42F6-ABC9-2BD2DF0F9699}" destId="{49FDC82E-B143-4F8D-BB4A-C762E8CDAB91}" srcOrd="0" destOrd="0" presId="urn:microsoft.com/office/officeart/2005/8/layout/orgChart1"/>
    <dgm:cxn modelId="{85761A6B-88A0-416F-85E6-F7FBB8E9B387}" srcId="{F2E87B98-68CA-4B74-BFE7-64B03B2BFFAF}" destId="{0E92EA4B-380F-4236-BCC8-FE02421E2A0B}" srcOrd="0" destOrd="0" parTransId="{77697359-8238-42ED-8D73-78697C53AC45}" sibTransId="{21B85BD5-67BB-47EC-BE1A-57884BAAF15A}"/>
    <dgm:cxn modelId="{BAC4EB05-23B7-4231-AEE5-525AB4697113}" type="presOf" srcId="{538991C8-F397-46F1-B9F1-CD9E5A73C974}" destId="{74484FD7-E876-4EB5-9A2C-30D7E59D48E8}" srcOrd="0" destOrd="0" presId="urn:microsoft.com/office/officeart/2005/8/layout/orgChart1"/>
    <dgm:cxn modelId="{0A40C2E9-0C75-45BF-B2D0-D13B116AD82D}" type="presOf" srcId="{F2E87B98-68CA-4B74-BFE7-64B03B2BFFAF}" destId="{7BA1865C-1B68-43AA-99AB-9824AFB3E16E}" srcOrd="1" destOrd="0" presId="urn:microsoft.com/office/officeart/2005/8/layout/orgChart1"/>
    <dgm:cxn modelId="{07B830FD-1C7A-46BC-9AEC-4F44FF4BC46F}" srcId="{538991C8-F397-46F1-B9F1-CD9E5A73C974}" destId="{E8BF4A9F-43CD-4C61-BC9D-D4BD6CD5DF3C}" srcOrd="0" destOrd="0" parTransId="{4F7AF602-CC3C-4DDD-BE00-F569DAF090DF}" sibTransId="{10763C81-CBA8-4483-83AD-FC2234CB5232}"/>
    <dgm:cxn modelId="{812F9ACC-F9AB-461B-9AB0-4E45B0932BE6}" srcId="{F2E87B98-68CA-4B74-BFE7-64B03B2BFFAF}" destId="{00604CE4-175A-4933-98CA-A1AF5D1ABF39}" srcOrd="2" destOrd="0" parTransId="{0EE6FA5B-BB6B-42F6-ABC9-2BD2DF0F9699}" sibTransId="{9D83F318-B3A9-487E-BAB8-E6CCF04D6E34}"/>
    <dgm:cxn modelId="{BECD6296-2A87-4A05-9B9A-F602E9F81B83}" type="presOf" srcId="{F2E87B98-68CA-4B74-BFE7-64B03B2BFFAF}" destId="{84631FAB-9B26-4450-9F35-A2ED0194BAD4}" srcOrd="0" destOrd="0" presId="urn:microsoft.com/office/officeart/2005/8/layout/orgChart1"/>
    <dgm:cxn modelId="{A92FF993-C5A3-4A3A-817F-256529E12511}" srcId="{F2E87B98-68CA-4B74-BFE7-64B03B2BFFAF}" destId="{91DEEE93-CEAF-40CE-8955-CFA231641DFB}" srcOrd="1" destOrd="0" parTransId="{90D7DEA9-28E7-45F6-BAC0-84E7571DB16A}" sibTransId="{608B4571-E772-4A36-9D36-163296A3EA72}"/>
    <dgm:cxn modelId="{B1D61D06-E526-49C4-9168-67B95648C028}" type="presOf" srcId="{00604CE4-175A-4933-98CA-A1AF5D1ABF39}" destId="{370A6E6A-C101-4F02-A561-781773559591}" srcOrd="0" destOrd="0" presId="urn:microsoft.com/office/officeart/2005/8/layout/orgChart1"/>
    <dgm:cxn modelId="{F1F9EE61-F515-42CC-8E7E-778C97246D63}" type="presOf" srcId="{90D7DEA9-28E7-45F6-BAC0-84E7571DB16A}" destId="{85B033FC-0AC6-4CB6-8309-A1345B4F04EB}" srcOrd="0" destOrd="0" presId="urn:microsoft.com/office/officeart/2005/8/layout/orgChart1"/>
    <dgm:cxn modelId="{97A5816D-E368-46CA-8FE0-AB1BC473367F}" type="presOf" srcId="{E8BF4A9F-43CD-4C61-BC9D-D4BD6CD5DF3C}" destId="{D004585F-2A69-420E-A95F-12DA97C82022}" srcOrd="1" destOrd="0" presId="urn:microsoft.com/office/officeart/2005/8/layout/orgChart1"/>
    <dgm:cxn modelId="{F9081FDA-8F68-42CB-BCB6-D6274618C86A}" type="presOf" srcId="{2A739BD0-4E01-485E-812F-C76B35F2DAF5}" destId="{1DE53765-01AF-4542-8EBE-FC0DE0FE8F0F}" srcOrd="0" destOrd="0" presId="urn:microsoft.com/office/officeart/2005/8/layout/orgChart1"/>
    <dgm:cxn modelId="{3E82F1DD-2B63-423E-9847-F66BAF91264B}" type="presOf" srcId="{0E92EA4B-380F-4236-BCC8-FE02421E2A0B}" destId="{EA2C5615-1276-49AF-8AC6-DDD45CE3B7B2}" srcOrd="1" destOrd="0" presId="urn:microsoft.com/office/officeart/2005/8/layout/orgChart1"/>
    <dgm:cxn modelId="{5C538DE9-4290-41B6-85B2-3D99BD6F98F6}" type="presOf" srcId="{C4890BCA-5FFC-4CFD-9989-3759E33CA3A7}" destId="{280E5D74-5696-481F-A674-58BA69A878C4}" srcOrd="1" destOrd="0" presId="urn:microsoft.com/office/officeart/2005/8/layout/orgChart1"/>
    <dgm:cxn modelId="{7C2EDC86-76CE-460F-938C-52913554C7C4}" type="presOf" srcId="{00604CE4-175A-4933-98CA-A1AF5D1ABF39}" destId="{32EB1715-50E0-4E28-B374-5216C6B1D0F9}" srcOrd="1" destOrd="0" presId="urn:microsoft.com/office/officeart/2005/8/layout/orgChart1"/>
    <dgm:cxn modelId="{A35AD114-9D1F-4ABE-8589-781AFC9BA8F9}" srcId="{F2E87B98-68CA-4B74-BFE7-64B03B2BFFAF}" destId="{C4890BCA-5FFC-4CFD-9989-3759E33CA3A7}" srcOrd="3" destOrd="0" parTransId="{2A739BD0-4E01-485E-812F-C76B35F2DAF5}" sibTransId="{76003EC6-0FB3-4EA2-9773-489BEF31CCBA}"/>
    <dgm:cxn modelId="{E153D7DC-5B53-4402-8F0F-736AC53CB369}" type="presOf" srcId="{91DEEE93-CEAF-40CE-8955-CFA231641DFB}" destId="{62572664-DE60-4A05-BC11-0793540DFC72}" srcOrd="1" destOrd="0" presId="urn:microsoft.com/office/officeart/2005/8/layout/orgChart1"/>
    <dgm:cxn modelId="{957705B8-7EE6-4250-8DCC-72AE0270C7F3}" type="presOf" srcId="{91DEEE93-CEAF-40CE-8955-CFA231641DFB}" destId="{2FFCB70D-A90C-4DC0-8013-46B2016F5708}" srcOrd="0" destOrd="0" presId="urn:microsoft.com/office/officeart/2005/8/layout/orgChart1"/>
    <dgm:cxn modelId="{88302405-155C-441D-A764-367465A6432F}" srcId="{538991C8-F397-46F1-B9F1-CD9E5A73C974}" destId="{F2E87B98-68CA-4B74-BFE7-64B03B2BFFAF}" srcOrd="1" destOrd="0" parTransId="{F5705C58-D088-461E-8CBD-6553D6AAF515}" sibTransId="{85F5FDCC-9D5E-42F3-9F82-F2E1766789D3}"/>
    <dgm:cxn modelId="{537640A4-A71B-4704-9C53-3CD77F577F93}" type="presOf" srcId="{E8BF4A9F-43CD-4C61-BC9D-D4BD6CD5DF3C}" destId="{804C54C9-31DA-4AB5-A0B9-49E9906401E3}" srcOrd="0" destOrd="0" presId="urn:microsoft.com/office/officeart/2005/8/layout/orgChart1"/>
    <dgm:cxn modelId="{BC82E576-D986-43AA-9772-B973E95488F4}" type="presParOf" srcId="{74484FD7-E876-4EB5-9A2C-30D7E59D48E8}" destId="{73268A48-9BDF-4C2E-AC7B-26C2E5B12FAC}" srcOrd="0" destOrd="0" presId="urn:microsoft.com/office/officeart/2005/8/layout/orgChart1"/>
    <dgm:cxn modelId="{B52838E1-93F6-434A-82F7-BBA2FF662C97}" type="presParOf" srcId="{73268A48-9BDF-4C2E-AC7B-26C2E5B12FAC}" destId="{6DC18E50-FF93-44A9-B3B5-570A322B2C82}" srcOrd="0" destOrd="0" presId="urn:microsoft.com/office/officeart/2005/8/layout/orgChart1"/>
    <dgm:cxn modelId="{D5CACC4E-87A8-40D7-8E77-59FA1AFBC47B}" type="presParOf" srcId="{6DC18E50-FF93-44A9-B3B5-570A322B2C82}" destId="{804C54C9-31DA-4AB5-A0B9-49E9906401E3}" srcOrd="0" destOrd="0" presId="urn:microsoft.com/office/officeart/2005/8/layout/orgChart1"/>
    <dgm:cxn modelId="{4303E6A3-5567-4006-83C7-5A8DE02FDA48}" type="presParOf" srcId="{6DC18E50-FF93-44A9-B3B5-570A322B2C82}" destId="{D004585F-2A69-420E-A95F-12DA97C82022}" srcOrd="1" destOrd="0" presId="urn:microsoft.com/office/officeart/2005/8/layout/orgChart1"/>
    <dgm:cxn modelId="{70117DB8-B5B2-445B-AD58-D945045C4FD9}" type="presParOf" srcId="{73268A48-9BDF-4C2E-AC7B-26C2E5B12FAC}" destId="{C8BB9869-CAB9-40FF-9C82-723EBBB10DB0}" srcOrd="1" destOrd="0" presId="urn:microsoft.com/office/officeart/2005/8/layout/orgChart1"/>
    <dgm:cxn modelId="{3BF4EC65-0BA9-4F3A-99DF-D2C8D229F64A}" type="presParOf" srcId="{73268A48-9BDF-4C2E-AC7B-26C2E5B12FAC}" destId="{EE64F40F-9B23-4B8A-8BDC-3CC4C520A58A}" srcOrd="2" destOrd="0" presId="urn:microsoft.com/office/officeart/2005/8/layout/orgChart1"/>
    <dgm:cxn modelId="{C0B3781C-8902-4AF6-AD32-B999E652E444}" type="presParOf" srcId="{74484FD7-E876-4EB5-9A2C-30D7E59D48E8}" destId="{F0FDFB31-C0B4-4934-B954-9C00789D5B3F}" srcOrd="1" destOrd="0" presId="urn:microsoft.com/office/officeart/2005/8/layout/orgChart1"/>
    <dgm:cxn modelId="{F5A57CBC-7DFC-4940-AAE3-657374CD2E4C}" type="presParOf" srcId="{F0FDFB31-C0B4-4934-B954-9C00789D5B3F}" destId="{DBE8766A-4E59-4CCC-BAAE-072586D92CFD}" srcOrd="0" destOrd="0" presId="urn:microsoft.com/office/officeart/2005/8/layout/orgChart1"/>
    <dgm:cxn modelId="{04CFFAD8-FBB5-418B-AC13-7386B7AC959C}" type="presParOf" srcId="{DBE8766A-4E59-4CCC-BAAE-072586D92CFD}" destId="{84631FAB-9B26-4450-9F35-A2ED0194BAD4}" srcOrd="0" destOrd="0" presId="urn:microsoft.com/office/officeart/2005/8/layout/orgChart1"/>
    <dgm:cxn modelId="{DA6E62A8-2D27-4CB7-BE1A-161497A45C1B}" type="presParOf" srcId="{DBE8766A-4E59-4CCC-BAAE-072586D92CFD}" destId="{7BA1865C-1B68-43AA-99AB-9824AFB3E16E}" srcOrd="1" destOrd="0" presId="urn:microsoft.com/office/officeart/2005/8/layout/orgChart1"/>
    <dgm:cxn modelId="{98360CEA-9D7E-46DC-B524-F2C58A76DD2C}" type="presParOf" srcId="{F0FDFB31-C0B4-4934-B954-9C00789D5B3F}" destId="{1697C406-C79D-4974-A733-F914BBFB994E}" srcOrd="1" destOrd="0" presId="urn:microsoft.com/office/officeart/2005/8/layout/orgChart1"/>
    <dgm:cxn modelId="{4A52CADC-1826-482D-82F8-21149D0D56C2}" type="presParOf" srcId="{1697C406-C79D-4974-A733-F914BBFB994E}" destId="{85B033FC-0AC6-4CB6-8309-A1345B4F04EB}" srcOrd="0" destOrd="0" presId="urn:microsoft.com/office/officeart/2005/8/layout/orgChart1"/>
    <dgm:cxn modelId="{19BF8644-A362-4627-B635-01FBDF1FADB4}" type="presParOf" srcId="{1697C406-C79D-4974-A733-F914BBFB994E}" destId="{3C3D2713-989B-4C02-ACD1-D50066CDB99C}" srcOrd="1" destOrd="0" presId="urn:microsoft.com/office/officeart/2005/8/layout/orgChart1"/>
    <dgm:cxn modelId="{779FEE45-0A10-4535-9D31-E078991A4039}" type="presParOf" srcId="{3C3D2713-989B-4C02-ACD1-D50066CDB99C}" destId="{36486004-22B1-442F-A104-52E843890003}" srcOrd="0" destOrd="0" presId="urn:microsoft.com/office/officeart/2005/8/layout/orgChart1"/>
    <dgm:cxn modelId="{85A97BAB-5D88-40D8-BB9D-BB30497C64E8}" type="presParOf" srcId="{36486004-22B1-442F-A104-52E843890003}" destId="{2FFCB70D-A90C-4DC0-8013-46B2016F5708}" srcOrd="0" destOrd="0" presId="urn:microsoft.com/office/officeart/2005/8/layout/orgChart1"/>
    <dgm:cxn modelId="{859A0A08-7AA8-492D-A5F2-916DF4C2E734}" type="presParOf" srcId="{36486004-22B1-442F-A104-52E843890003}" destId="{62572664-DE60-4A05-BC11-0793540DFC72}" srcOrd="1" destOrd="0" presId="urn:microsoft.com/office/officeart/2005/8/layout/orgChart1"/>
    <dgm:cxn modelId="{D932E0F7-EAE7-4FCB-8AC0-FD33E22A5030}" type="presParOf" srcId="{3C3D2713-989B-4C02-ACD1-D50066CDB99C}" destId="{A58F0D8A-EAE9-465F-AF76-C2F5A2519461}" srcOrd="1" destOrd="0" presId="urn:microsoft.com/office/officeart/2005/8/layout/orgChart1"/>
    <dgm:cxn modelId="{D2077D31-A187-4FA4-8BAA-BFB92B58B865}" type="presParOf" srcId="{3C3D2713-989B-4C02-ACD1-D50066CDB99C}" destId="{EBCEF4F3-57C1-4EED-AD6A-94F18BDF442B}" srcOrd="2" destOrd="0" presId="urn:microsoft.com/office/officeart/2005/8/layout/orgChart1"/>
    <dgm:cxn modelId="{3DCEE05C-8A0C-417D-BD81-29FC86085D62}" type="presParOf" srcId="{1697C406-C79D-4974-A733-F914BBFB994E}" destId="{49FDC82E-B143-4F8D-BB4A-C762E8CDAB91}" srcOrd="2" destOrd="0" presId="urn:microsoft.com/office/officeart/2005/8/layout/orgChart1"/>
    <dgm:cxn modelId="{E3C60860-3CBE-4C39-AC8B-A9159CDF3071}" type="presParOf" srcId="{1697C406-C79D-4974-A733-F914BBFB994E}" destId="{F3F362A9-B39F-41E8-91A1-ECAAA6DDBE2A}" srcOrd="3" destOrd="0" presId="urn:microsoft.com/office/officeart/2005/8/layout/orgChart1"/>
    <dgm:cxn modelId="{1F995D44-C1A5-4F5E-8421-C3A2FD41C764}" type="presParOf" srcId="{F3F362A9-B39F-41E8-91A1-ECAAA6DDBE2A}" destId="{952808E3-671B-419A-8A97-A044027B7D91}" srcOrd="0" destOrd="0" presId="urn:microsoft.com/office/officeart/2005/8/layout/orgChart1"/>
    <dgm:cxn modelId="{20AD341C-E2CE-43B5-992B-DE2D55442549}" type="presParOf" srcId="{952808E3-671B-419A-8A97-A044027B7D91}" destId="{370A6E6A-C101-4F02-A561-781773559591}" srcOrd="0" destOrd="0" presId="urn:microsoft.com/office/officeart/2005/8/layout/orgChart1"/>
    <dgm:cxn modelId="{49C94918-467D-46DA-A875-71608966C565}" type="presParOf" srcId="{952808E3-671B-419A-8A97-A044027B7D91}" destId="{32EB1715-50E0-4E28-B374-5216C6B1D0F9}" srcOrd="1" destOrd="0" presId="urn:microsoft.com/office/officeart/2005/8/layout/orgChart1"/>
    <dgm:cxn modelId="{E808B991-3EEE-4F2E-9EFE-2D91E4515D6C}" type="presParOf" srcId="{F3F362A9-B39F-41E8-91A1-ECAAA6DDBE2A}" destId="{8353D9AF-490F-4A26-B938-07B4883F4DFB}" srcOrd="1" destOrd="0" presId="urn:microsoft.com/office/officeart/2005/8/layout/orgChart1"/>
    <dgm:cxn modelId="{B7700797-9A8C-4531-BAFE-0F1423D32C29}" type="presParOf" srcId="{F3F362A9-B39F-41E8-91A1-ECAAA6DDBE2A}" destId="{806142D1-7868-450C-9F85-7F9E37F3B2C9}" srcOrd="2" destOrd="0" presId="urn:microsoft.com/office/officeart/2005/8/layout/orgChart1"/>
    <dgm:cxn modelId="{0C933569-6BC7-4BF4-BD19-AAFFEB380374}" type="presParOf" srcId="{1697C406-C79D-4974-A733-F914BBFB994E}" destId="{1DE53765-01AF-4542-8EBE-FC0DE0FE8F0F}" srcOrd="4" destOrd="0" presId="urn:microsoft.com/office/officeart/2005/8/layout/orgChart1"/>
    <dgm:cxn modelId="{37B82129-F3CF-4832-BD3C-84E14F746D7B}" type="presParOf" srcId="{1697C406-C79D-4974-A733-F914BBFB994E}" destId="{22BCC588-58B8-4082-92EA-CAF9C9197698}" srcOrd="5" destOrd="0" presId="urn:microsoft.com/office/officeart/2005/8/layout/orgChart1"/>
    <dgm:cxn modelId="{83B1F087-D0C1-41C4-9184-05AC5C499D71}" type="presParOf" srcId="{22BCC588-58B8-4082-92EA-CAF9C9197698}" destId="{78B6627F-BE04-4E03-804A-4338D8F6AA78}" srcOrd="0" destOrd="0" presId="urn:microsoft.com/office/officeart/2005/8/layout/orgChart1"/>
    <dgm:cxn modelId="{57129D73-E381-4555-B6C9-D38354392AE8}" type="presParOf" srcId="{78B6627F-BE04-4E03-804A-4338D8F6AA78}" destId="{0B125F80-72E7-460F-B5C5-B28677887391}" srcOrd="0" destOrd="0" presId="urn:microsoft.com/office/officeart/2005/8/layout/orgChart1"/>
    <dgm:cxn modelId="{43983B2A-5568-49CE-8E58-A35B19270B9C}" type="presParOf" srcId="{78B6627F-BE04-4E03-804A-4338D8F6AA78}" destId="{280E5D74-5696-481F-A674-58BA69A878C4}" srcOrd="1" destOrd="0" presId="urn:microsoft.com/office/officeart/2005/8/layout/orgChart1"/>
    <dgm:cxn modelId="{B1136EF4-729D-454B-8FF1-51A9D8BBEB0E}" type="presParOf" srcId="{22BCC588-58B8-4082-92EA-CAF9C9197698}" destId="{CCF0A9BF-22BE-4B80-A349-D3F221D6DEF1}" srcOrd="1" destOrd="0" presId="urn:microsoft.com/office/officeart/2005/8/layout/orgChart1"/>
    <dgm:cxn modelId="{039A84A1-9F67-4323-97D2-B092F993C4E2}" type="presParOf" srcId="{22BCC588-58B8-4082-92EA-CAF9C9197698}" destId="{C8B8CA58-C6B8-44C1-B62F-FFA0A0DDB221}" srcOrd="2" destOrd="0" presId="urn:microsoft.com/office/officeart/2005/8/layout/orgChart1"/>
    <dgm:cxn modelId="{DF5F92DB-7974-40E0-AA82-4570894302B1}" type="presParOf" srcId="{F0FDFB31-C0B4-4934-B954-9C00789D5B3F}" destId="{1BFD5EFF-048E-4FB4-A0EA-E6F18E6BCE5D}" srcOrd="2" destOrd="0" presId="urn:microsoft.com/office/officeart/2005/8/layout/orgChart1"/>
    <dgm:cxn modelId="{5168DE91-E94B-400F-A121-4AB985FFA4E3}" type="presParOf" srcId="{1BFD5EFF-048E-4FB4-A0EA-E6F18E6BCE5D}" destId="{B61082AD-299C-4048-A1F9-CD6698C39F45}" srcOrd="0" destOrd="0" presId="urn:microsoft.com/office/officeart/2005/8/layout/orgChart1"/>
    <dgm:cxn modelId="{E8B1976A-1DE0-467E-9051-5A3BD6A9AEE7}" type="presParOf" srcId="{1BFD5EFF-048E-4FB4-A0EA-E6F18E6BCE5D}" destId="{9A997060-9D23-44FF-A9F5-7FBCA8FC016F}" srcOrd="1" destOrd="0" presId="urn:microsoft.com/office/officeart/2005/8/layout/orgChart1"/>
    <dgm:cxn modelId="{D1D095A9-210D-47CD-ABE1-0153EB1EEF87}" type="presParOf" srcId="{9A997060-9D23-44FF-A9F5-7FBCA8FC016F}" destId="{5935EA83-C7F9-4559-B354-3335CF8592FD}" srcOrd="0" destOrd="0" presId="urn:microsoft.com/office/officeart/2005/8/layout/orgChart1"/>
    <dgm:cxn modelId="{E6D5C08A-5460-4E1A-8A80-11E4891DB2E5}" type="presParOf" srcId="{5935EA83-C7F9-4559-B354-3335CF8592FD}" destId="{7043BF2E-B7EF-4802-BE58-D70012294DD0}" srcOrd="0" destOrd="0" presId="urn:microsoft.com/office/officeart/2005/8/layout/orgChart1"/>
    <dgm:cxn modelId="{F131F9BF-C4FC-4C33-A449-B1657CA7AC09}" type="presParOf" srcId="{5935EA83-C7F9-4559-B354-3335CF8592FD}" destId="{EA2C5615-1276-49AF-8AC6-DDD45CE3B7B2}" srcOrd="1" destOrd="0" presId="urn:microsoft.com/office/officeart/2005/8/layout/orgChart1"/>
    <dgm:cxn modelId="{205C4BBA-FEA7-4397-A2C7-30639CD6181D}" type="presParOf" srcId="{9A997060-9D23-44FF-A9F5-7FBCA8FC016F}" destId="{C01CC1D0-6F7E-4AA9-9EC9-3E777E3F8B81}" srcOrd="1" destOrd="0" presId="urn:microsoft.com/office/officeart/2005/8/layout/orgChart1"/>
    <dgm:cxn modelId="{68E6982D-4212-4D16-966B-3012F6FB7723}" type="presParOf" srcId="{9A997060-9D23-44FF-A9F5-7FBCA8FC016F}" destId="{BDCF6D1C-C18A-45DE-963D-58440BDFAA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370A8-7B03-43FD-920C-05CF02E0080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611FC3D-C873-453E-872E-EF326E37CD6D}">
      <dgm:prSet phldrT="[Text]"/>
      <dgm:spPr/>
      <dgm:t>
        <a:bodyPr/>
        <a:lstStyle/>
        <a:p>
          <a:r>
            <a:rPr lang="cs-CZ"/>
            <a:t>rozpracování cílů (popř. opatření) do konkrétních aktivit</a:t>
          </a:r>
        </a:p>
      </dgm:t>
    </dgm:pt>
    <dgm:pt modelId="{BC9DF585-6477-4858-A1B0-B3B104830A5F}" type="parTrans" cxnId="{4483F844-2FCC-44CD-83D2-63015326DF33}">
      <dgm:prSet/>
      <dgm:spPr/>
      <dgm:t>
        <a:bodyPr/>
        <a:lstStyle/>
        <a:p>
          <a:endParaRPr lang="cs-CZ"/>
        </a:p>
      </dgm:t>
    </dgm:pt>
    <dgm:pt modelId="{070A5350-4098-4BFA-BE1F-61FA485C81E2}" type="sibTrans" cxnId="{4483F844-2FCC-44CD-83D2-63015326DF33}">
      <dgm:prSet/>
      <dgm:spPr/>
      <dgm:t>
        <a:bodyPr/>
        <a:lstStyle/>
        <a:p>
          <a:endParaRPr lang="cs-CZ"/>
        </a:p>
      </dgm:t>
    </dgm:pt>
    <dgm:pt modelId="{A4DD67E4-1143-4F12-8DDB-3BD52F2FE377}">
      <dgm:prSet phldrT="[Text]"/>
      <dgm:spPr/>
      <dgm:t>
        <a:bodyPr/>
        <a:lstStyle/>
        <a:p>
          <a:r>
            <a:rPr lang="cs-CZ"/>
            <a:t>rozpracování strategických priorit do cílů (popř. opatření) </a:t>
          </a:r>
        </a:p>
      </dgm:t>
    </dgm:pt>
    <dgm:pt modelId="{36E0D110-8BE5-41E8-B482-94C07D153FE5}" type="parTrans" cxnId="{C607BB93-E37B-4CDD-9704-8D3A6D72F0E8}">
      <dgm:prSet/>
      <dgm:spPr/>
      <dgm:t>
        <a:bodyPr/>
        <a:lstStyle/>
        <a:p>
          <a:endParaRPr lang="cs-CZ"/>
        </a:p>
      </dgm:t>
    </dgm:pt>
    <dgm:pt modelId="{8C047D86-3BA1-43D6-BAB2-E0ACEEC7E263}" type="sibTrans" cxnId="{C607BB93-E37B-4CDD-9704-8D3A6D72F0E8}">
      <dgm:prSet/>
      <dgm:spPr/>
      <dgm:t>
        <a:bodyPr/>
        <a:lstStyle/>
        <a:p>
          <a:endParaRPr lang="cs-CZ"/>
        </a:p>
      </dgm:t>
    </dgm:pt>
    <dgm:pt modelId="{F6C7F669-DA0F-4CAC-AFD3-A6412DE8116B}">
      <dgm:prSet/>
      <dgm:spPr/>
      <dgm:t>
        <a:bodyPr/>
        <a:lstStyle/>
        <a:p>
          <a:r>
            <a:rPr lang="cs-CZ"/>
            <a:t>analytická část </a:t>
          </a:r>
        </a:p>
      </dgm:t>
    </dgm:pt>
    <dgm:pt modelId="{3ACE9EA9-4C0E-497A-B71A-F046B37F26D4}" type="parTrans" cxnId="{F4085E80-B920-4A00-A169-7EAC942F2AEC}">
      <dgm:prSet/>
      <dgm:spPr/>
      <dgm:t>
        <a:bodyPr/>
        <a:lstStyle/>
        <a:p>
          <a:endParaRPr lang="cs-CZ"/>
        </a:p>
      </dgm:t>
    </dgm:pt>
    <dgm:pt modelId="{E88C0276-E10C-4943-B0AE-D695652EE306}" type="sibTrans" cxnId="{F4085E80-B920-4A00-A169-7EAC942F2AEC}">
      <dgm:prSet/>
      <dgm:spPr/>
      <dgm:t>
        <a:bodyPr/>
        <a:lstStyle/>
        <a:p>
          <a:endParaRPr lang="cs-CZ"/>
        </a:p>
      </dgm:t>
    </dgm:pt>
    <dgm:pt modelId="{8F9E545F-82E2-4BC6-9E0D-661D3850D92B}">
      <dgm:prSet/>
      <dgm:spPr/>
      <dgm:t>
        <a:bodyPr/>
        <a:lstStyle/>
        <a:p>
          <a:r>
            <a:rPr lang="cs-CZ"/>
            <a:t>strategický rámec včetně stanovení priorit </a:t>
          </a:r>
        </a:p>
      </dgm:t>
    </dgm:pt>
    <dgm:pt modelId="{899A20D6-ECFD-4466-AE9A-A7092CE94E69}" type="parTrans" cxnId="{91E4F7C5-35E9-417C-9B98-77FE6F05D7E7}">
      <dgm:prSet/>
      <dgm:spPr/>
      <dgm:t>
        <a:bodyPr/>
        <a:lstStyle/>
        <a:p>
          <a:endParaRPr lang="cs-CZ"/>
        </a:p>
      </dgm:t>
    </dgm:pt>
    <dgm:pt modelId="{F0121086-C962-444F-B258-D9A1664CF2D1}" type="sibTrans" cxnId="{91E4F7C5-35E9-417C-9B98-77FE6F05D7E7}">
      <dgm:prSet/>
      <dgm:spPr/>
      <dgm:t>
        <a:bodyPr/>
        <a:lstStyle/>
        <a:p>
          <a:endParaRPr lang="cs-CZ"/>
        </a:p>
      </dgm:t>
    </dgm:pt>
    <dgm:pt modelId="{5085437E-B703-42D5-8E75-930A146FE112}" type="pres">
      <dgm:prSet presAssocID="{D25370A8-7B03-43FD-920C-05CF02E0080F}" presName="compositeShape" presStyleCnt="0">
        <dgm:presLayoutVars>
          <dgm:dir/>
          <dgm:resizeHandles/>
        </dgm:presLayoutVars>
      </dgm:prSet>
      <dgm:spPr/>
    </dgm:pt>
    <dgm:pt modelId="{FF8C8012-016A-4318-AC1D-F105A03B136C}" type="pres">
      <dgm:prSet presAssocID="{D25370A8-7B03-43FD-920C-05CF02E0080F}" presName="pyramid" presStyleLbl="node1" presStyleIdx="0" presStyleCnt="1" custLinFactNeighborY="-1504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70EAF3E0-128B-40B7-81FC-DB3A89EA4C27}" type="pres">
      <dgm:prSet presAssocID="{D25370A8-7B03-43FD-920C-05CF02E0080F}" presName="theList" presStyleCnt="0"/>
      <dgm:spPr/>
    </dgm:pt>
    <dgm:pt modelId="{D07BB19C-7D4A-411C-B34A-7FF992129707}" type="pres">
      <dgm:prSet presAssocID="{C611FC3D-C873-453E-872E-EF326E37CD6D}" presName="aNode" presStyleLbl="fgAcc1" presStyleIdx="0" presStyleCnt="4" custScaleY="1251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C25DA8-FF76-41F8-BD7C-67F30AEDA275}" type="pres">
      <dgm:prSet presAssocID="{C611FC3D-C873-453E-872E-EF326E37CD6D}" presName="aSpace" presStyleCnt="0"/>
      <dgm:spPr/>
    </dgm:pt>
    <dgm:pt modelId="{9DB3BD87-276E-4B26-BBC2-78880993AAD7}" type="pres">
      <dgm:prSet presAssocID="{A4DD67E4-1143-4F12-8DDB-3BD52F2FE377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0D403E-D5CF-43C2-A1D9-44652B975BEE}" type="pres">
      <dgm:prSet presAssocID="{A4DD67E4-1143-4F12-8DDB-3BD52F2FE377}" presName="aSpace" presStyleCnt="0"/>
      <dgm:spPr/>
    </dgm:pt>
    <dgm:pt modelId="{F7AD1522-5BED-4781-B500-595C36037ED7}" type="pres">
      <dgm:prSet presAssocID="{8F9E545F-82E2-4BC6-9E0D-661D3850D92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A0093A-81E6-49FE-B756-5DDD8E2C0ECD}" type="pres">
      <dgm:prSet presAssocID="{8F9E545F-82E2-4BC6-9E0D-661D3850D92B}" presName="aSpace" presStyleCnt="0"/>
      <dgm:spPr/>
    </dgm:pt>
    <dgm:pt modelId="{4FD145F5-D54A-4797-A669-E5192C4A034D}" type="pres">
      <dgm:prSet presAssocID="{F6C7F669-DA0F-4CAC-AFD3-A6412DE8116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7F2DF3-EBC8-4851-8F68-02A5697BDF3A}" type="pres">
      <dgm:prSet presAssocID="{F6C7F669-DA0F-4CAC-AFD3-A6412DE8116B}" presName="aSpace" presStyleCnt="0"/>
      <dgm:spPr/>
    </dgm:pt>
  </dgm:ptLst>
  <dgm:cxnLst>
    <dgm:cxn modelId="{DB9B2053-5BF4-4B81-A172-EF352E5AD206}" type="presOf" srcId="{A4DD67E4-1143-4F12-8DDB-3BD52F2FE377}" destId="{9DB3BD87-276E-4B26-BBC2-78880993AAD7}" srcOrd="0" destOrd="0" presId="urn:microsoft.com/office/officeart/2005/8/layout/pyramid2"/>
    <dgm:cxn modelId="{1B48B861-F258-4099-AD5A-2564FA613765}" type="presOf" srcId="{F6C7F669-DA0F-4CAC-AFD3-A6412DE8116B}" destId="{4FD145F5-D54A-4797-A669-E5192C4A034D}" srcOrd="0" destOrd="0" presId="urn:microsoft.com/office/officeart/2005/8/layout/pyramid2"/>
    <dgm:cxn modelId="{F4085E80-B920-4A00-A169-7EAC942F2AEC}" srcId="{D25370A8-7B03-43FD-920C-05CF02E0080F}" destId="{F6C7F669-DA0F-4CAC-AFD3-A6412DE8116B}" srcOrd="3" destOrd="0" parTransId="{3ACE9EA9-4C0E-497A-B71A-F046B37F26D4}" sibTransId="{E88C0276-E10C-4943-B0AE-D695652EE306}"/>
    <dgm:cxn modelId="{C607BB93-E37B-4CDD-9704-8D3A6D72F0E8}" srcId="{D25370A8-7B03-43FD-920C-05CF02E0080F}" destId="{A4DD67E4-1143-4F12-8DDB-3BD52F2FE377}" srcOrd="1" destOrd="0" parTransId="{36E0D110-8BE5-41E8-B482-94C07D153FE5}" sibTransId="{8C047D86-3BA1-43D6-BAB2-E0ACEEC7E263}"/>
    <dgm:cxn modelId="{4483F844-2FCC-44CD-83D2-63015326DF33}" srcId="{D25370A8-7B03-43FD-920C-05CF02E0080F}" destId="{C611FC3D-C873-453E-872E-EF326E37CD6D}" srcOrd="0" destOrd="0" parTransId="{BC9DF585-6477-4858-A1B0-B3B104830A5F}" sibTransId="{070A5350-4098-4BFA-BE1F-61FA485C81E2}"/>
    <dgm:cxn modelId="{F046F2D5-1FEA-4F7E-A834-7DFFF0220891}" type="presOf" srcId="{D25370A8-7B03-43FD-920C-05CF02E0080F}" destId="{5085437E-B703-42D5-8E75-930A146FE112}" srcOrd="0" destOrd="0" presId="urn:microsoft.com/office/officeart/2005/8/layout/pyramid2"/>
    <dgm:cxn modelId="{B8578E02-5F41-4F9D-BC04-CB785EECC5A1}" type="presOf" srcId="{C611FC3D-C873-453E-872E-EF326E37CD6D}" destId="{D07BB19C-7D4A-411C-B34A-7FF992129707}" srcOrd="0" destOrd="0" presId="urn:microsoft.com/office/officeart/2005/8/layout/pyramid2"/>
    <dgm:cxn modelId="{11D3CB37-99D1-4305-8739-B0393501BA4B}" type="presOf" srcId="{8F9E545F-82E2-4BC6-9E0D-661D3850D92B}" destId="{F7AD1522-5BED-4781-B500-595C36037ED7}" srcOrd="0" destOrd="0" presId="urn:microsoft.com/office/officeart/2005/8/layout/pyramid2"/>
    <dgm:cxn modelId="{91E4F7C5-35E9-417C-9B98-77FE6F05D7E7}" srcId="{D25370A8-7B03-43FD-920C-05CF02E0080F}" destId="{8F9E545F-82E2-4BC6-9E0D-661D3850D92B}" srcOrd="2" destOrd="0" parTransId="{899A20D6-ECFD-4466-AE9A-A7092CE94E69}" sibTransId="{F0121086-C962-444F-B258-D9A1664CF2D1}"/>
    <dgm:cxn modelId="{1C54B340-334F-44A1-9BD1-F9ADCDB1EE89}" type="presParOf" srcId="{5085437E-B703-42D5-8E75-930A146FE112}" destId="{FF8C8012-016A-4318-AC1D-F105A03B136C}" srcOrd="0" destOrd="0" presId="urn:microsoft.com/office/officeart/2005/8/layout/pyramid2"/>
    <dgm:cxn modelId="{42D41D48-1A73-4DC8-8B13-2F77962B556F}" type="presParOf" srcId="{5085437E-B703-42D5-8E75-930A146FE112}" destId="{70EAF3E0-128B-40B7-81FC-DB3A89EA4C27}" srcOrd="1" destOrd="0" presId="urn:microsoft.com/office/officeart/2005/8/layout/pyramid2"/>
    <dgm:cxn modelId="{371363A4-04F1-4E33-BE5F-56FB4C272FE2}" type="presParOf" srcId="{70EAF3E0-128B-40B7-81FC-DB3A89EA4C27}" destId="{D07BB19C-7D4A-411C-B34A-7FF992129707}" srcOrd="0" destOrd="0" presId="urn:microsoft.com/office/officeart/2005/8/layout/pyramid2"/>
    <dgm:cxn modelId="{FC69BD8B-B0B1-4352-AD97-DDE8F7E68526}" type="presParOf" srcId="{70EAF3E0-128B-40B7-81FC-DB3A89EA4C27}" destId="{3BC25DA8-FF76-41F8-BD7C-67F30AEDA275}" srcOrd="1" destOrd="0" presId="urn:microsoft.com/office/officeart/2005/8/layout/pyramid2"/>
    <dgm:cxn modelId="{B9DA0B5E-CA9D-4CF1-9C72-9A984ABB37AB}" type="presParOf" srcId="{70EAF3E0-128B-40B7-81FC-DB3A89EA4C27}" destId="{9DB3BD87-276E-4B26-BBC2-78880993AAD7}" srcOrd="2" destOrd="0" presId="urn:microsoft.com/office/officeart/2005/8/layout/pyramid2"/>
    <dgm:cxn modelId="{FA738E76-C822-418B-8793-1FEAD47177A3}" type="presParOf" srcId="{70EAF3E0-128B-40B7-81FC-DB3A89EA4C27}" destId="{550D403E-D5CF-43C2-A1D9-44652B975BEE}" srcOrd="3" destOrd="0" presId="urn:microsoft.com/office/officeart/2005/8/layout/pyramid2"/>
    <dgm:cxn modelId="{B9DFC56A-33F7-42E0-BB54-6B86F7A381F6}" type="presParOf" srcId="{70EAF3E0-128B-40B7-81FC-DB3A89EA4C27}" destId="{F7AD1522-5BED-4781-B500-595C36037ED7}" srcOrd="4" destOrd="0" presId="urn:microsoft.com/office/officeart/2005/8/layout/pyramid2"/>
    <dgm:cxn modelId="{B0DE8542-6B1E-43A7-9FB5-DC51C67D59BA}" type="presParOf" srcId="{70EAF3E0-128B-40B7-81FC-DB3A89EA4C27}" destId="{03A0093A-81E6-49FE-B756-5DDD8E2C0ECD}" srcOrd="5" destOrd="0" presId="urn:microsoft.com/office/officeart/2005/8/layout/pyramid2"/>
    <dgm:cxn modelId="{A1FE4C88-4A91-4DB2-A5A2-3B1D41F1CBDC}" type="presParOf" srcId="{70EAF3E0-128B-40B7-81FC-DB3A89EA4C27}" destId="{4FD145F5-D54A-4797-A669-E5192C4A034D}" srcOrd="6" destOrd="0" presId="urn:microsoft.com/office/officeart/2005/8/layout/pyramid2"/>
    <dgm:cxn modelId="{BEFAABD6-A3B4-4D9E-B6DE-DDF954D6BCD5}" type="presParOf" srcId="{70EAF3E0-128B-40B7-81FC-DB3A89EA4C27}" destId="{F67F2DF3-EBC8-4851-8F68-02A5697BDF3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Přednášející</a:t>
            </a:r>
            <a:r>
              <a:rPr lang="cs-CZ" baseline="0" dirty="0" smtClean="0"/>
              <a:t> by měl doplnit, že</a:t>
            </a:r>
            <a:r>
              <a:rPr lang="cs-CZ" dirty="0" smtClean="0"/>
              <a:t> nabídnout vodu, kávu nebo čaj je </a:t>
            </a:r>
            <a:r>
              <a:rPr lang="cs-CZ" smtClean="0"/>
              <a:t>v pořádku, dary</a:t>
            </a:r>
            <a:r>
              <a:rPr lang="cs-CZ" dirty="0" smtClean="0"/>
              <a:t>, obědy, „</a:t>
            </a:r>
            <a:r>
              <a:rPr lang="cs-CZ" smtClean="0"/>
              <a:t>školení“ nikoliv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78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7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69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09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5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98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38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18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57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0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2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3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4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5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80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20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11.6.2018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11.6.2018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prava-o-realizac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prehled-vzoru-prilohy-monitorovacich-zprav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adost-o-zmen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adost-o-zmen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pravidla-pro-publicit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ministerstvo/boj-proti-korupci" TargetMode="External"/><Relationship Id="rId2" Type="http://schemas.openxmlformats.org/officeDocument/2006/relationships/hyperlink" Target="mailto:korupce@msmt.cz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prehled-vzoru-prilohy-monitorovacich-zprav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93532" y="2780848"/>
            <a:ext cx="7638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cs typeface="Arial" panose="020B0604020202020204" pitchFamily="34" charset="0"/>
              </a:rPr>
              <a:t>Místní akční plány rozvoje vzdělávání II </a:t>
            </a:r>
            <a:endParaRPr lang="cs-CZ" sz="4000" b="1" dirty="0" smtClean="0"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a aktualizace MAP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60065"/>
              </p:ext>
            </p:extLst>
          </p:nvPr>
        </p:nvGraphicFramePr>
        <p:xfrm>
          <a:off x="628650" y="1690688"/>
          <a:ext cx="7886700" cy="189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30154447"/>
              </p:ext>
            </p:extLst>
          </p:nvPr>
        </p:nvGraphicFramePr>
        <p:xfrm>
          <a:off x="746760" y="3374390"/>
          <a:ext cx="7379970" cy="218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01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struktura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56962"/>
              </p:ext>
            </p:extLst>
          </p:nvPr>
        </p:nvGraphicFramePr>
        <p:xfrm>
          <a:off x="628650" y="1825625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9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a aktualizace MAP – Pracovní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2400" b="1" dirty="0" smtClean="0"/>
              <a:t>PS pro financování</a:t>
            </a:r>
          </a:p>
          <a:p>
            <a:pPr algn="just"/>
            <a:r>
              <a:rPr lang="cs-CZ" sz="2400" b="1" dirty="0" smtClean="0"/>
              <a:t>PS pro čtenářskou gramotnost</a:t>
            </a:r>
          </a:p>
          <a:p>
            <a:pPr algn="just"/>
            <a:r>
              <a:rPr lang="cs-CZ" sz="2400" b="1" dirty="0" smtClean="0"/>
              <a:t>PS </a:t>
            </a:r>
            <a:r>
              <a:rPr lang="cs-CZ" sz="2400" b="1" dirty="0"/>
              <a:t>pro </a:t>
            </a:r>
            <a:r>
              <a:rPr lang="cs-CZ" sz="2400" b="1" dirty="0" smtClean="0"/>
              <a:t>matematickou gramotnost</a:t>
            </a:r>
          </a:p>
          <a:p>
            <a:pPr algn="just"/>
            <a:r>
              <a:rPr lang="cs-CZ" sz="2400" b="1" dirty="0" smtClean="0"/>
              <a:t>PS pro rovné příležitosti</a:t>
            </a:r>
          </a:p>
          <a:p>
            <a:pPr algn="just"/>
            <a:endParaRPr lang="cs-CZ" sz="2400" dirty="0" smtClean="0"/>
          </a:p>
          <a:p>
            <a:pPr algn="just">
              <a:lnSpc>
                <a:spcPct val="120000"/>
              </a:lnSpc>
            </a:pPr>
            <a:r>
              <a:rPr lang="cs-CZ" sz="2400" dirty="0"/>
              <a:t>povinný člen PS– pedagogický pracovník s </a:t>
            </a:r>
            <a:r>
              <a:rPr lang="cs-CZ" sz="2400" dirty="0" smtClean="0"/>
              <a:t>5 </a:t>
            </a:r>
            <a:r>
              <a:rPr lang="cs-CZ" sz="2400" dirty="0"/>
              <a:t>letou praxí – v </a:t>
            </a:r>
            <a:r>
              <a:rPr lang="cs-CZ" sz="2400" dirty="0" err="1"/>
              <a:t>ZoR</a:t>
            </a:r>
            <a:r>
              <a:rPr lang="cs-CZ" sz="2400" dirty="0"/>
              <a:t> </a:t>
            </a:r>
            <a:r>
              <a:rPr lang="cs-CZ" sz="2400" dirty="0" smtClean="0"/>
              <a:t>se dokladuje </a:t>
            </a:r>
            <a:r>
              <a:rPr lang="cs-CZ" sz="2400" dirty="0"/>
              <a:t>splnění kvalifikace CV </a:t>
            </a:r>
            <a:endParaRPr lang="cs-CZ" sz="2400" b="1" dirty="0"/>
          </a:p>
          <a:p>
            <a:pPr algn="just">
              <a:lnSpc>
                <a:spcPct val="120000"/>
              </a:lnSpc>
            </a:pPr>
            <a:r>
              <a:rPr lang="cs-CZ" sz="2400" dirty="0" smtClean="0"/>
              <a:t>Výstupy: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i</a:t>
            </a:r>
            <a:r>
              <a:rPr lang="cs-CZ" sz="2400" dirty="0" smtClean="0"/>
              <a:t>dentifikace místních lídrů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návrhy aktivit spolupráce a škol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n</a:t>
            </a:r>
            <a:r>
              <a:rPr lang="cs-CZ" sz="2400" dirty="0" smtClean="0"/>
              <a:t>ávrhy financování</a:t>
            </a:r>
            <a:endParaRPr lang="cs-CZ" sz="2400" dirty="0"/>
          </a:p>
          <a:p>
            <a:endParaRPr 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10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a aktualizace MAP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28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Evaluace a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Očekávanými výsledky jsou:</a:t>
            </a:r>
            <a:endParaRPr lang="cs-CZ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dirty="0"/>
              <a:t>Vyhodnocení procesů partnerství podle metodiky ŘO OP </a:t>
            </a:r>
            <a:r>
              <a:rPr lang="cs-CZ" dirty="0" smtClean="0"/>
              <a:t>VVV (aktualizovaná verze) </a:t>
            </a:r>
            <a:r>
              <a:rPr lang="cs-CZ" dirty="0"/>
              <a:t>– co se podařilo a co by bylo potřeba </a:t>
            </a:r>
            <a:r>
              <a:rPr lang="cs-CZ" dirty="0" smtClean="0"/>
              <a:t>zlepšit</a:t>
            </a:r>
            <a:endParaRPr lang="cs-CZ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dirty="0"/>
              <a:t>Vyhodnocení účinnosti, přínosů a dopadů aktivit na podporu rozvoje partnerství a podporu rozvoje </a:t>
            </a:r>
            <a:r>
              <a:rPr lang="cs-CZ" dirty="0" smtClean="0"/>
              <a:t>kapacit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dirty="0" smtClean="0"/>
              <a:t>Vyhodnocení  přínosů/dopadů </a:t>
            </a:r>
            <a:r>
              <a:rPr lang="cs-CZ" dirty="0"/>
              <a:t>realizovaných aktivit </a:t>
            </a:r>
            <a:r>
              <a:rPr lang="cs-CZ" dirty="0" smtClean="0"/>
              <a:t>Implementace</a:t>
            </a:r>
            <a:r>
              <a:rPr lang="cs-CZ" dirty="0"/>
              <a:t> </a:t>
            </a:r>
            <a:endParaRPr lang="cs-CZ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dirty="0" smtClean="0"/>
              <a:t>Realizace aktivity musí probíhat dle Postupů MAP II</a:t>
            </a:r>
            <a:endParaRPr lang="cs-CZ" dirty="0"/>
          </a:p>
          <a:p>
            <a:r>
              <a:rPr lang="cs-CZ" b="1" dirty="0"/>
              <a:t>Dosažení výsledku se dokládá předložením těchto dokumentů:</a:t>
            </a:r>
            <a:endParaRPr lang="cs-CZ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dirty="0"/>
              <a:t>Aktualizovaná analytická část MAP (dokládá se v rámci doložení celé aktualizované dokumentace MAP).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s-CZ" dirty="0"/>
              <a:t>Průběžné sebehodnotící zprávy a závěrečná sebehodnotící zpráva.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2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Implementace </a:t>
            </a:r>
            <a:r>
              <a:rPr lang="cs-CZ" dirty="0"/>
              <a:t>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Cílem </a:t>
            </a:r>
            <a:r>
              <a:rPr lang="cs-CZ" dirty="0"/>
              <a:t>je podpora spolupráce (škol, školských zařízení, místních knihoven, muzeí, mimoškolních vzdělávacích a kulturních center zřizovaných NNO) při realizaci zastřešujících aktivit naplánovaných v místním akčním plánu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 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Realizované aktivity jsou komplementární s aktivitami škol podporovanými z výzev Podpora škol formou zjednodušeného vykazování – Šablony pro MŠ a ZŠ I a Šablony II.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Povinná témata – implementace aktivit k naplnění povinných opatření (žadatel volí min. jedno povinné téma</a:t>
            </a:r>
            <a:r>
              <a:rPr lang="cs-CZ" b="1" dirty="0" smtClean="0"/>
              <a:t>):</a:t>
            </a:r>
          </a:p>
          <a:p>
            <a:pPr algn="just"/>
            <a:endParaRPr lang="cs-CZ" dirty="0"/>
          </a:p>
          <a:p>
            <a:pPr marL="457200" lvl="0" indent="-457200" algn="just">
              <a:buFont typeface="+mj-lt"/>
              <a:buAutoNum type="alphaLcParenR"/>
            </a:pPr>
            <a:r>
              <a:rPr lang="cs-CZ" u="sng" dirty="0"/>
              <a:t>Předškolní vzdělávání </a:t>
            </a:r>
            <a:r>
              <a:rPr lang="cs-CZ" dirty="0"/>
              <a:t>a péče: dostupnost, inkluze a kvalita.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cs-CZ" u="sng" dirty="0"/>
              <a:t>Čtenářská a matematická gramotnost </a:t>
            </a:r>
            <a:r>
              <a:rPr lang="cs-CZ" dirty="0"/>
              <a:t>v základním vzdělávání.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cs-CZ" u="sng" dirty="0"/>
              <a:t>Inkluzivní vzdělávání </a:t>
            </a:r>
            <a:r>
              <a:rPr lang="cs-CZ" dirty="0"/>
              <a:t>a podpora dětí a žáků ohrožených školním neúspěchem</a:t>
            </a:r>
            <a:r>
              <a:rPr lang="cs-CZ" b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5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Volitelná </a:t>
            </a:r>
            <a:r>
              <a:rPr lang="cs-CZ" b="1" dirty="0"/>
              <a:t>témata</a:t>
            </a:r>
            <a:r>
              <a:rPr lang="cs-CZ" b="1" dirty="0" smtClean="0"/>
              <a:t>:</a:t>
            </a:r>
          </a:p>
          <a:p>
            <a:pPr algn="just"/>
            <a:endParaRPr lang="cs-CZ" dirty="0"/>
          </a:p>
          <a:p>
            <a:pPr marL="457200" lvl="0" indent="-457200" algn="just">
              <a:buFont typeface="+mj-lt"/>
              <a:buAutoNum type="alphaLcParenR"/>
            </a:pPr>
            <a:r>
              <a:rPr lang="cs-CZ" dirty="0"/>
              <a:t>Implementace aktivit k naplnění </a:t>
            </a:r>
            <a:r>
              <a:rPr lang="cs-CZ" u="sng" dirty="0"/>
              <a:t>doporučených opatření </a:t>
            </a:r>
            <a:r>
              <a:rPr lang="cs-CZ" dirty="0"/>
              <a:t>místního akčního plánu (v případě, že je obsahuje SR MAP zpracovaný pro ORP).</a:t>
            </a:r>
          </a:p>
          <a:p>
            <a:pPr marL="457200" lvl="0" indent="-457200" algn="just">
              <a:buFont typeface="+mj-lt"/>
              <a:buAutoNum type="alphaLcParenR"/>
            </a:pPr>
            <a:r>
              <a:rPr lang="cs-CZ" dirty="0"/>
              <a:t>Implementace aktivit k naplnění </a:t>
            </a:r>
            <a:r>
              <a:rPr lang="cs-CZ" u="sng" dirty="0"/>
              <a:t>průřezových a volitelných opatření </a:t>
            </a:r>
            <a:r>
              <a:rPr lang="cs-CZ" dirty="0"/>
              <a:t>místního akčního plánu (v případě, že je obsahuje MAP zpracovaný pro ORP).</a:t>
            </a:r>
          </a:p>
          <a:p>
            <a:endParaRPr lang="cs-CZ" dirty="0" smtClean="0"/>
          </a:p>
          <a:p>
            <a:r>
              <a:rPr lang="cs-CZ" dirty="0" smtClean="0"/>
              <a:t>Žadatel </a:t>
            </a:r>
            <a:r>
              <a:rPr lang="cs-CZ" dirty="0"/>
              <a:t>volí minimálně jedno z povinně volitelných témat, případně další volitelné téma/témata.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9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podporované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900" dirty="0"/>
              <a:t>Povinně volitelná témata a volitelná témata v aktivitě č. 4 budou naplněna v následujících oblastech:</a:t>
            </a:r>
          </a:p>
          <a:p>
            <a:pPr algn="just"/>
            <a:endParaRPr lang="cs-CZ" sz="1900" dirty="0"/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A) Inkluzivní vzdělávání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B) Otevřená škola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C) Předškolní vzdělávání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D) Rozvoj gramotností a kompetencí 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E) Kompetence pro demokratickou kulturu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F) Regionální identita – spolupráce s komunitou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G) Polytechnické vzdělávání 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H) Tvořivost, iniciativa a podnikavost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900" dirty="0">
                <a:latin typeface="+mj-lt"/>
              </a:rPr>
              <a:t>I) Kariérové poradenství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3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MAP – </a:t>
            </a:r>
            <a:r>
              <a:rPr lang="cs-CZ" dirty="0" smtClean="0"/>
              <a:t>příklady zaměření </a:t>
            </a:r>
            <a:r>
              <a:rPr lang="cs-CZ" dirty="0"/>
              <a:t>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Podpora </a:t>
            </a:r>
            <a:r>
              <a:rPr lang="cs-CZ" dirty="0"/>
              <a:t>předškolního vzdělávání s důrazem na usnadňování přechodu dětí z MŠ na ZŠ prostřednictvím zavádění nových metod a forem práce do výchovně vzdělávacího procesu v </a:t>
            </a:r>
            <a:r>
              <a:rPr lang="cs-CZ" dirty="0" smtClean="0"/>
              <a:t>MŠ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Podpora aktivit prohlubujících spolupráci státních a samosprávných orgánů se školami pří aktivitách spojených s občanským vzděláváním, včetně podpory zvyšování kompetencí pedagogických pracovníků motivovat děti a žáky ke spolupráci s místní samosprávou</a:t>
            </a:r>
            <a:r>
              <a:rPr lang="cs-CZ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Podpora polytechnického </a:t>
            </a:r>
            <a:r>
              <a:rPr lang="cs-CZ" dirty="0" smtClean="0"/>
              <a:t>vzdělávání. </a:t>
            </a:r>
            <a:r>
              <a:rPr lang="cs-CZ" dirty="0"/>
              <a:t>Podnícení zájmu dětí a žáků </a:t>
            </a:r>
            <a:r>
              <a:rPr lang="cs-CZ" dirty="0" smtClean="0"/>
              <a:t>o </a:t>
            </a:r>
            <a:r>
              <a:rPr lang="cs-CZ" dirty="0"/>
              <a:t>polytechnické </a:t>
            </a:r>
            <a:r>
              <a:rPr lang="cs-CZ" dirty="0" smtClean="0"/>
              <a:t>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Podpora rovných příležitostí dětí a žáků </a:t>
            </a:r>
            <a:r>
              <a:rPr lang="cs-CZ" dirty="0" smtClean="0"/>
              <a:t>ve vzdělávání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Území pro zpracování MAP musí být opětovně vymezeno ve Stanovisku/Usnesení Regionální stálé konference (RSK), nebo v Potvrzení Magistrátu hl. m. Prahy (MHMP)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Žadatel musí oslovit s žádostí o spolupráci všechny školy v území vymezeném v Usnesení/ Stanovisku Regionální stálé konference/ Potvrzení MHMP – čestné prohlášení – doklady prokazující skutečnost předloží žadatel před vydáním právního aktu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Na žadateli musí být shoda v území – doložení ČP k žádosti o podporu, doklady prokazující skutečnost předloží žadatel před vydáním právního aktu</a:t>
            </a:r>
          </a:p>
          <a:p>
            <a:endParaRPr lang="cs-CZ" dirty="0" smtClean="0"/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95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Vyloučené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V rámci výzvy nejsou podporovány tyto aktivity: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Zřizování následujících pracovních pozic ve školách: školní asistent, asistent pedagoga, školní psycholog, speciální pedagog, sociální pedagog, kariérový poradce, zapojení ICT technika do výuky, koordinátor spolupráce školy a zaměstnavatele, odborník z praxe ve výuce.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Stáže pedagogů škol u zaměstnavatelů.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Aktivity vedoucí k zařazování a udržení dětí a žáků ve školách zřizovaných dle § 16 odst. 9 školského zákona ve znění pozdějších předpisů.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Aktivity vedoucí k technickému zhodnocení budov, k pořízení dlouhodobého hmotného/nehmotného investičního majetku.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Realizace individuálních vzdělávacích kurzů pedagogických pracovníků uvedených v databázi DVPP.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Zahraniční pobyty dětí a žáků ZŠ.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Adaptační pobyty dětí a žáků, vícedenní akce typu motivačního soustředění.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/>
              <a:t>Pohybové (sportovní) aktivity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7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Výstupové MI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ykazují se průběžně v době realizace projektu a to vždy v </a:t>
            </a:r>
            <a:r>
              <a:rPr lang="cs-CZ" dirty="0" err="1" smtClean="0"/>
              <a:t>ZoR</a:t>
            </a:r>
            <a:r>
              <a:rPr lang="cs-CZ" dirty="0" smtClean="0"/>
              <a:t> následující po ukončení aktivity, ke které se indikátor váže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není nutné každou zrealizovanou aktivitu navazovat na indikátor – může se jednat o výstup aktivity nenavázaný na indikátor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Výsledkové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vykazují se zpravidla na konci realizace projektu – jedná se o výsledek zrealizovaných intervencí ze všech aktivit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0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Výstupové MI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5 49 01 Počet regionálních systémů </a:t>
            </a:r>
          </a:p>
          <a:p>
            <a:pPr marL="1028700" lvl="1" indent="-342900" algn="just"/>
            <a:r>
              <a:rPr lang="cs-CZ" sz="1900" dirty="0" smtClean="0">
                <a:latin typeface="+mj-lt"/>
              </a:rPr>
              <a:t>MAP obsahující Analytickou část, Strategický rámec MAP do roku 2023, Akční plán</a:t>
            </a:r>
          </a:p>
          <a:p>
            <a:pPr marL="1028700" lvl="1" indent="-342900" algn="just"/>
            <a:r>
              <a:rPr lang="cs-CZ" sz="1900" dirty="0" smtClean="0">
                <a:latin typeface="+mj-lt"/>
              </a:rPr>
              <a:t>Pro tento indikátor je nutno přiložit specifikaci v příloze </a:t>
            </a:r>
            <a:r>
              <a:rPr lang="cs-CZ" sz="1900" b="1" dirty="0" smtClean="0">
                <a:latin typeface="+mj-lt"/>
              </a:rPr>
              <a:t>„Přehled klíčových výstupů k naplnění indikátorů projektu ESF“</a:t>
            </a:r>
            <a:r>
              <a:rPr lang="cs-CZ" sz="1900" dirty="0" smtClean="0">
                <a:latin typeface="+mj-lt"/>
              </a:rPr>
              <a:t> </a:t>
            </a:r>
          </a:p>
          <a:p>
            <a:pPr lvl="1" indent="0" algn="just">
              <a:buNone/>
            </a:pP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5 21 06 Počet produktů polytechnického vzdělávání</a:t>
            </a:r>
          </a:p>
          <a:p>
            <a:pPr marL="1028700" lvl="1" indent="-342900" algn="just"/>
            <a:r>
              <a:rPr lang="cs-CZ" sz="1900" dirty="0" smtClean="0">
                <a:latin typeface="+mj-lt"/>
              </a:rPr>
              <a:t>Např. blok kroužků zaměřený na rozvoj polytechnického vzdělávání dětí a žáků</a:t>
            </a:r>
            <a:endParaRPr lang="cs-CZ" sz="19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5 21 05 Počet produktů vzdělávání k podnikavosti</a:t>
            </a:r>
          </a:p>
          <a:p>
            <a:pPr marL="1028700" lvl="1" indent="-342900" algn="just"/>
            <a:r>
              <a:rPr lang="cs-CZ" sz="1900" dirty="0">
                <a:latin typeface="+mj-lt"/>
              </a:rPr>
              <a:t>Např. </a:t>
            </a:r>
            <a:r>
              <a:rPr lang="cs-CZ" sz="1900" dirty="0" smtClean="0">
                <a:latin typeface="+mj-lt"/>
              </a:rPr>
              <a:t>ucelený blok projektových dnů nebo projektový kroužek zaměřený na rozvoj kreativity dětí a žáků</a:t>
            </a:r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4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5 26 02 Počet platforem pro odborná tematická setkání</a:t>
            </a:r>
          </a:p>
          <a:p>
            <a:pPr marL="1028700" lvl="1" indent="-342900" algn="just"/>
            <a:r>
              <a:rPr lang="cs-CZ" sz="1800" dirty="0" smtClean="0">
                <a:latin typeface="+mj-lt"/>
              </a:rPr>
              <a:t>V aktivitě 2 – povinně se vykazují pracovní skupiny (viz </a:t>
            </a:r>
            <a:r>
              <a:rPr lang="cs-CZ" sz="1800" dirty="0">
                <a:latin typeface="+mj-lt"/>
              </a:rPr>
              <a:t>P</a:t>
            </a:r>
            <a:r>
              <a:rPr lang="cs-CZ" sz="1800" dirty="0" smtClean="0">
                <a:latin typeface="+mj-lt"/>
              </a:rPr>
              <a:t>ostupy MAP II) </a:t>
            </a:r>
          </a:p>
          <a:p>
            <a:pPr marL="1028700" lvl="1" indent="-342900" algn="just"/>
            <a:r>
              <a:rPr lang="cs-CZ" sz="1800" dirty="0" smtClean="0">
                <a:latin typeface="+mj-lt"/>
              </a:rPr>
              <a:t>V aktivitě 4 – lze vykázat platformy pro odborná tematická setkávání (min 4x za rok, ucelený celek opakujících se aktivit) </a:t>
            </a:r>
            <a:endParaRPr lang="cs-CZ" sz="18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5 12 12 Počet mimoškolních </a:t>
            </a:r>
            <a:r>
              <a:rPr lang="cs-CZ" sz="1800" dirty="0" smtClean="0"/>
              <a:t>aktivit vedoucích k rozvoji kompetencí</a:t>
            </a:r>
            <a:r>
              <a:rPr lang="cs-CZ" sz="1800" dirty="0"/>
              <a:t> </a:t>
            </a:r>
            <a:endParaRPr lang="cs-CZ" sz="1800" dirty="0" smtClean="0"/>
          </a:p>
          <a:p>
            <a:pPr marL="1028700" lvl="1" indent="-342900" algn="just"/>
            <a:r>
              <a:rPr lang="cs-CZ" sz="1800" dirty="0">
                <a:latin typeface="+mj-lt"/>
              </a:rPr>
              <a:t>Např. </a:t>
            </a:r>
            <a:r>
              <a:rPr lang="cs-CZ" sz="1800" dirty="0" smtClean="0">
                <a:latin typeface="+mj-lt"/>
              </a:rPr>
              <a:t>volnočasové aktivity zaměřené na rozvoj gramotností – vykazují se aktivity s dětmi a žáky</a:t>
            </a:r>
            <a:endParaRPr lang="cs-CZ" sz="18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5 10 17 Počet uspořáda</a:t>
            </a:r>
            <a:r>
              <a:rPr lang="cs-CZ" sz="1800" dirty="0" smtClean="0"/>
              <a:t>ných jednorázových akcí</a:t>
            </a:r>
          </a:p>
          <a:p>
            <a:pPr marL="1028700" lvl="1" indent="-342900" algn="just"/>
            <a:r>
              <a:rPr lang="cs-CZ" sz="1800" dirty="0">
                <a:latin typeface="+mj-lt"/>
              </a:rPr>
              <a:t>V rámci indikátoru budou vykazovány vzdělávací semináře, workshopy, odborné diskuze, případně další aktivity obdobného charakteru </a:t>
            </a:r>
            <a:r>
              <a:rPr lang="cs-CZ" sz="1800" dirty="0" smtClean="0">
                <a:latin typeface="+mj-lt"/>
              </a:rPr>
              <a:t>organizované </a:t>
            </a:r>
            <a:r>
              <a:rPr lang="cs-CZ" sz="1800" dirty="0">
                <a:latin typeface="+mj-lt"/>
              </a:rPr>
              <a:t>pro cílové skupiny v souladu s podporovanými aktivitami </a:t>
            </a:r>
            <a:r>
              <a:rPr lang="cs-CZ" sz="1800" dirty="0" smtClean="0">
                <a:latin typeface="+mj-lt"/>
              </a:rPr>
              <a:t>výzvy – vykazují se pouze jednorázové aktivity realizované pro pedagogy, veřejnost, nevykazujte aktivity pro děti a žáky</a:t>
            </a:r>
          </a:p>
          <a:p>
            <a:pPr marL="1028700" lvl="1" indent="-342900"/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79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900" dirty="0" smtClean="0">
                <a:solidFill>
                  <a:prstClr val="black"/>
                </a:solidFill>
              </a:rPr>
              <a:t>Výsledkový </a:t>
            </a:r>
            <a:r>
              <a:rPr lang="cs-CZ" sz="1900" dirty="0">
                <a:solidFill>
                  <a:prstClr val="black"/>
                </a:solidFill>
              </a:rPr>
              <a:t>MI</a:t>
            </a:r>
          </a:p>
          <a:p>
            <a:pPr lvl="1" indent="0">
              <a:buNone/>
            </a:pPr>
            <a:endParaRPr lang="cs-CZ" sz="18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5 08 10 Počet organizací, které byly ovlivněny systémovou intervencí</a:t>
            </a:r>
          </a:p>
          <a:p>
            <a:pPr lvl="1" indent="0" algn="just">
              <a:buNone/>
            </a:pPr>
            <a:r>
              <a:rPr lang="cs-CZ" sz="1900" dirty="0">
                <a:latin typeface="+mj-lt"/>
              </a:rPr>
              <a:t>V </a:t>
            </a:r>
            <a:r>
              <a:rPr lang="cs-CZ" sz="1900" dirty="0" smtClean="0">
                <a:latin typeface="+mj-lt"/>
              </a:rPr>
              <a:t>indikátoru </a:t>
            </a:r>
            <a:r>
              <a:rPr lang="cs-CZ" sz="1900" dirty="0">
                <a:latin typeface="+mj-lt"/>
              </a:rPr>
              <a:t>budou vykazovány školy, případně další organizace podílející se </a:t>
            </a:r>
            <a:r>
              <a:rPr lang="cs-CZ" sz="1900" dirty="0" smtClean="0">
                <a:latin typeface="+mj-lt"/>
              </a:rPr>
              <a:t>na</a:t>
            </a:r>
            <a:r>
              <a:rPr lang="cs-CZ" sz="1900" dirty="0">
                <a:latin typeface="+mj-lt"/>
              </a:rPr>
              <a:t> vzdělávání dětí, žáků (ÚP, OSPOD atd.), které byly zapojeny do realizace aktivit projektu jako partneři nebo spolupracující (zapojené) subjekty. V rámci indikátoru jsou vykazovány pouze školy </a:t>
            </a:r>
            <a:r>
              <a:rPr lang="cs-CZ" sz="1900" dirty="0" smtClean="0">
                <a:latin typeface="+mj-lt"/>
              </a:rPr>
              <a:t>(</a:t>
            </a:r>
            <a:r>
              <a:rPr lang="cs-CZ" sz="1900" u="sng" dirty="0" smtClean="0">
                <a:latin typeface="+mj-lt"/>
              </a:rPr>
              <a:t>dle RED IZO</a:t>
            </a:r>
            <a:r>
              <a:rPr lang="cs-CZ" sz="1900" dirty="0" smtClean="0">
                <a:latin typeface="+mj-lt"/>
              </a:rPr>
              <a:t>) a </a:t>
            </a:r>
            <a:r>
              <a:rPr lang="cs-CZ" sz="1900" dirty="0">
                <a:latin typeface="+mj-lt"/>
              </a:rPr>
              <a:t>organizace, které byly podpořeny dlouhodobějšími opakovanými intervencemi. Nevykazují se organizace účastnící se jednorázových akcí</a:t>
            </a:r>
          </a:p>
          <a:p>
            <a:pPr lvl="1" indent="0">
              <a:buNone/>
            </a:pPr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2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Administrace projektu MAP II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rgbClr val="428D96"/>
                </a:solidFill>
                <a:latin typeface="Calibri" panose="020F0502020204030204" pitchFamily="34" charset="0"/>
              </a:rPr>
              <a:t>Věcná část</a:t>
            </a:r>
            <a:endParaRPr lang="cs-CZ" alt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Věcná část - 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Přehled pravidel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Monitorování – </a:t>
            </a:r>
            <a:r>
              <a:rPr lang="cs-CZ" b="1" dirty="0" smtClean="0"/>
              <a:t>Zpráva o realizaci</a:t>
            </a:r>
            <a:endParaRPr lang="cs-CZ" b="1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Monitorovací indikátory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Změny </a:t>
            </a:r>
            <a:r>
              <a:rPr lang="cs-CZ" b="1" dirty="0" smtClean="0"/>
              <a:t>projektu</a:t>
            </a:r>
            <a:endParaRPr lang="cs-CZ" b="1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Publicita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Uchovávání dokumentů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6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05077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Přehled pravidel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– Obecná </a:t>
            </a:r>
            <a:r>
              <a:rPr lang="cs-CZ" b="1" dirty="0" smtClean="0"/>
              <a:t>část - </a:t>
            </a:r>
            <a:r>
              <a:rPr lang="cs-CZ" b="1" dirty="0"/>
              <a:t>verze </a:t>
            </a:r>
            <a:r>
              <a:rPr lang="cs-CZ" b="1" dirty="0" smtClean="0"/>
              <a:t>5,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účinná od 9. listopadu 2017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Metodický dopis č.1 k Pravidlům pro žadatele a příjemce – obecné části – verzi 5</a:t>
            </a:r>
            <a:r>
              <a:rPr lang="cs-CZ" dirty="0" smtClean="0"/>
              <a:t> – účinný od 14. února 2018</a:t>
            </a:r>
            <a:endParaRPr lang="cs-CZ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</a:t>
            </a:r>
            <a:r>
              <a:rPr lang="cs-CZ" b="1" dirty="0" smtClean="0"/>
              <a:t>Výzva PO3 Místní akční plány rozvoje vzdělávání II – </a:t>
            </a:r>
            <a:r>
              <a:rPr lang="cs-CZ" b="1" dirty="0"/>
              <a:t>Specifická </a:t>
            </a:r>
            <a:r>
              <a:rPr lang="cs-CZ" b="1" dirty="0" smtClean="0"/>
              <a:t>část - verze 2</a:t>
            </a:r>
            <a:r>
              <a:rPr lang="cs-CZ" dirty="0" smtClean="0"/>
              <a:t>, účinná od 10. dubna 2018</a:t>
            </a:r>
            <a:endParaRPr lang="cs-CZ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Postupy MAP II – Metodika tvorby místních akčních plánů v oblasti vzdělávání – verze 2, </a:t>
            </a:r>
            <a:r>
              <a:rPr lang="cs-CZ" dirty="0" smtClean="0"/>
              <a:t>účinná od 11.12.2017</a:t>
            </a:r>
            <a:endParaRPr lang="cs-CZ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Přehled ESF </a:t>
            </a:r>
            <a:r>
              <a:rPr lang="cs-CZ" b="1" dirty="0" smtClean="0"/>
              <a:t>indikátorů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8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Monitorování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72638"/>
            <a:ext cx="7886700" cy="38566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Průběžná zpráva o realizaci projektu </a:t>
            </a:r>
            <a:r>
              <a:rPr lang="cs-CZ" dirty="0"/>
              <a:t>(</a:t>
            </a:r>
            <a:r>
              <a:rPr lang="cs-CZ" b="1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Závěrečná zpráva o realizaci projektu </a:t>
            </a:r>
            <a:r>
              <a:rPr lang="cs-CZ" dirty="0"/>
              <a:t>(</a:t>
            </a:r>
            <a:r>
              <a:rPr lang="cs-CZ" b="1" dirty="0" err="1"/>
              <a:t>ZZoR</a:t>
            </a:r>
            <a:r>
              <a:rPr lang="cs-CZ" dirty="0"/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Informace o pokroku v realizaci projektu </a:t>
            </a:r>
            <a:r>
              <a:rPr lang="cs-CZ" dirty="0"/>
              <a:t>(</a:t>
            </a:r>
            <a:r>
              <a:rPr lang="cs-CZ" b="1" dirty="0" err="1"/>
              <a:t>IoP</a:t>
            </a:r>
            <a:r>
              <a:rPr lang="cs-CZ" dirty="0" smtClean="0"/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ZoR</a:t>
            </a:r>
            <a:r>
              <a:rPr lang="cs-CZ" b="1" dirty="0" smtClean="0"/>
              <a:t> </a:t>
            </a:r>
            <a:r>
              <a:rPr lang="cs-CZ" dirty="0" smtClean="0"/>
              <a:t>je</a:t>
            </a:r>
            <a:r>
              <a:rPr lang="cs-CZ" b="1" dirty="0" smtClean="0"/>
              <a:t> řádný nástroj, </a:t>
            </a:r>
            <a:r>
              <a:rPr lang="cs-CZ" dirty="0" smtClean="0"/>
              <a:t>který slouží k informování ŘO o postupu prací na schváleném projektu.</a:t>
            </a:r>
            <a:r>
              <a:rPr lang="cs-CZ" b="1" dirty="0" smtClean="0"/>
              <a:t> Podává se současně s </a:t>
            </a:r>
            <a:r>
              <a:rPr lang="cs-CZ" b="1" dirty="0" err="1" smtClean="0"/>
              <a:t>ŽoP</a:t>
            </a:r>
            <a:r>
              <a:rPr lang="cs-CZ" b="1" dirty="0" smtClean="0"/>
              <a:t>. </a:t>
            </a:r>
            <a:r>
              <a:rPr lang="cs-CZ" dirty="0" smtClean="0"/>
              <a:t>Totéž platí i pro </a:t>
            </a:r>
            <a:r>
              <a:rPr lang="cs-CZ" b="1" dirty="0" err="1" smtClean="0"/>
              <a:t>ZZoR</a:t>
            </a:r>
            <a:r>
              <a:rPr lang="cs-CZ" b="1" dirty="0" smtClean="0"/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IoP</a:t>
            </a:r>
            <a:r>
              <a:rPr lang="cs-CZ" dirty="0" smtClean="0"/>
              <a:t> je </a:t>
            </a:r>
            <a:r>
              <a:rPr lang="cs-CZ" b="1" dirty="0" smtClean="0"/>
              <a:t>výjimečný nástroj </a:t>
            </a:r>
            <a:r>
              <a:rPr lang="cs-CZ" dirty="0" smtClean="0"/>
              <a:t>monitorování a předkládá se </a:t>
            </a:r>
            <a:r>
              <a:rPr lang="cs-CZ" b="1" dirty="0" smtClean="0"/>
              <a:t>bez </a:t>
            </a:r>
            <a:r>
              <a:rPr lang="cs-CZ" b="1" dirty="0" err="1" smtClean="0"/>
              <a:t>ŽoP</a:t>
            </a:r>
            <a:r>
              <a:rPr lang="cs-CZ" b="1" dirty="0" smtClean="0"/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2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Monitorování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7978"/>
            <a:ext cx="7886700" cy="403132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ZoR</a:t>
            </a:r>
            <a:r>
              <a:rPr lang="cs-CZ" b="1" dirty="0" smtClean="0"/>
              <a:t> se předkládá současně s </a:t>
            </a:r>
            <a:r>
              <a:rPr lang="cs-CZ" b="1" dirty="0" err="1" smtClean="0"/>
              <a:t>ŽoP</a:t>
            </a:r>
            <a:r>
              <a:rPr lang="cs-CZ" b="1" dirty="0" smtClean="0"/>
              <a:t> </a:t>
            </a:r>
            <a:r>
              <a:rPr lang="cs-CZ" dirty="0" smtClean="0"/>
              <a:t>(Žádost o Platbu) na předepsaném formuláři v modulu Zprávy ISKP14+. </a:t>
            </a:r>
            <a:r>
              <a:rPr lang="cs-CZ" dirty="0"/>
              <a:t>Příjemce musí nejdříve provést finalizaci a podání </a:t>
            </a:r>
            <a:r>
              <a:rPr lang="cs-CZ" dirty="0" err="1" smtClean="0"/>
              <a:t>ŽoP</a:t>
            </a:r>
            <a:r>
              <a:rPr lang="cs-CZ" dirty="0" smtClean="0"/>
              <a:t> </a:t>
            </a:r>
            <a:r>
              <a:rPr lang="cs-CZ" dirty="0"/>
              <a:t>a následně může finalizovat a podat Zprávu o realizaci</a:t>
            </a:r>
            <a:r>
              <a:rPr lang="cs-CZ" dirty="0" smtClean="0"/>
              <a:t>.</a:t>
            </a:r>
            <a:endParaRPr lang="cs-CZ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K proplacení požadovaného předfinancování (zálohy) dojde teprve po schválení </a:t>
            </a:r>
            <a:r>
              <a:rPr lang="cs-CZ" dirty="0" err="1" smtClean="0"/>
              <a:t>ZoR</a:t>
            </a:r>
            <a:r>
              <a:rPr lang="cs-CZ" dirty="0" smtClean="0"/>
              <a:t> i </a:t>
            </a:r>
            <a:r>
              <a:rPr lang="cs-CZ" dirty="0" err="1" smtClean="0"/>
              <a:t>ŽoP</a:t>
            </a:r>
            <a:r>
              <a:rPr lang="cs-CZ" dirty="0" smtClean="0"/>
              <a:t> – ve 2. stupni.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Doporučujeme, aby v době založení </a:t>
            </a:r>
            <a:r>
              <a:rPr lang="cs-CZ" dirty="0" err="1"/>
              <a:t>ZoR</a:t>
            </a:r>
            <a:r>
              <a:rPr lang="cs-CZ" dirty="0"/>
              <a:t> a </a:t>
            </a:r>
            <a:r>
              <a:rPr lang="cs-CZ" dirty="0" err="1"/>
              <a:t>ŽoP</a:t>
            </a:r>
            <a:r>
              <a:rPr lang="cs-CZ" dirty="0"/>
              <a:t> byly již schváleny všechny žádosti o změnu na projektu. Tímto postupem bude zajištěna konzistentnost dat. </a:t>
            </a:r>
            <a:endParaRPr lang="cs-CZ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Bližší podrobnosti viz </a:t>
            </a:r>
            <a:r>
              <a:rPr lang="cs-CZ" b="1" dirty="0"/>
              <a:t>Uživatelská </a:t>
            </a:r>
            <a:r>
              <a:rPr lang="cs-CZ" b="1" dirty="0" smtClean="0"/>
              <a:t>příručka Zpráva o realizaci verze 1.3 </a:t>
            </a:r>
            <a:r>
              <a:rPr lang="cs-CZ" dirty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://www.msmt.cz/strukturalni-fondy-1/zprava-o-realizaci</a:t>
            </a:r>
            <a:endParaRPr lang="cs-CZ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1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Ve všech projektech se musí rozvíjet funkční systém spolupráce pro aktualizaci MAP v území. Proto se při předkládání žádosti o podporu posuzuje povinná příloha dokladující zapojení zástupců škol v území potvrzená ředitelem školy, a to: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b="1" dirty="0"/>
              <a:t>v případě, že je žadatelem ORP</a:t>
            </a:r>
            <a:r>
              <a:rPr lang="cs-CZ" dirty="0"/>
              <a:t> - musí být deklarováno zapojení zástupců minimálně 70 % škol (podle IZO), které jsou zřizovány </a:t>
            </a:r>
            <a:r>
              <a:rPr lang="cs-CZ" dirty="0" smtClean="0"/>
              <a:t>ORP, </a:t>
            </a:r>
            <a:r>
              <a:rPr lang="cs-CZ" dirty="0"/>
              <a:t>a zároveň alespoň 70 % škol, které zřizují jiní zřizovatelé než obec s rozšířenou působností v území správního obvodu obce s rozšířenou působností, pouze za předpokladu, že takové školy v území jsou. </a:t>
            </a:r>
            <a:endParaRPr lang="cs-CZ" dirty="0" smtClean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b="1" dirty="0" smtClean="0"/>
              <a:t>v </a:t>
            </a:r>
            <a:r>
              <a:rPr lang="cs-CZ" b="1" dirty="0"/>
              <a:t>případě ostatních oprávněných žadatelů </a:t>
            </a:r>
            <a:r>
              <a:rPr lang="cs-CZ" dirty="0"/>
              <a:t>- musí být deklarováno zapojení zástupců minimálně 70 % škol (podle IZO) zřizovaných v území správního obvodu obce s rozšířenou působností.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594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Průběžná zpráva o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Průběžnou </a:t>
            </a:r>
            <a:r>
              <a:rPr lang="cs-CZ" b="1" dirty="0" err="1" smtClean="0"/>
              <a:t>ZoR</a:t>
            </a:r>
            <a:r>
              <a:rPr lang="cs-CZ" b="1" dirty="0" smtClean="0"/>
              <a:t> </a:t>
            </a:r>
            <a:r>
              <a:rPr lang="cs-CZ" b="1" dirty="0"/>
              <a:t>příjemce </a:t>
            </a:r>
            <a:r>
              <a:rPr lang="cs-CZ" b="1" dirty="0" smtClean="0"/>
              <a:t>předkládá vždy nejpozději </a:t>
            </a:r>
            <a:r>
              <a:rPr lang="cs-CZ" b="1" dirty="0"/>
              <a:t>do 20 pracovních </a:t>
            </a:r>
            <a:r>
              <a:rPr lang="cs-CZ" b="1" dirty="0" smtClean="0"/>
              <a:t>dnů po ukončení daného sledovaného monitorovacího období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První </a:t>
            </a:r>
            <a:r>
              <a:rPr lang="cs-CZ" b="1" dirty="0"/>
              <a:t> průběžnou </a:t>
            </a:r>
            <a:r>
              <a:rPr lang="cs-CZ" b="1" dirty="0" err="1"/>
              <a:t>ZoR</a:t>
            </a:r>
            <a:r>
              <a:rPr lang="cs-CZ" b="1" dirty="0"/>
              <a:t> však není možné předložit před datem vydání </a:t>
            </a:r>
            <a:r>
              <a:rPr lang="cs-CZ" b="1" dirty="0" smtClean="0"/>
              <a:t>Rozhodnutí o poskytnutí dotace - právního aktu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U projektů, jejichž fyzická realizace je zahájena </a:t>
            </a:r>
            <a:r>
              <a:rPr lang="cs-CZ" b="1" u="sng" dirty="0"/>
              <a:t>před datem vydání právního </a:t>
            </a:r>
            <a:r>
              <a:rPr lang="cs-CZ" b="1" u="sng" dirty="0" smtClean="0"/>
              <a:t>aktu,</a:t>
            </a:r>
            <a:r>
              <a:rPr lang="cs-CZ" b="1" dirty="0" smtClean="0"/>
              <a:t> se </a:t>
            </a:r>
            <a:r>
              <a:rPr lang="cs-CZ" b="1" dirty="0"/>
              <a:t>1. průběžná </a:t>
            </a:r>
            <a:r>
              <a:rPr lang="cs-CZ" b="1" dirty="0" err="1"/>
              <a:t>ZoR</a:t>
            </a:r>
            <a:r>
              <a:rPr lang="cs-CZ" b="1" dirty="0"/>
              <a:t> předkládá nejpozději do 20 pracovních dnů po uplynutí 3 měsíců ode dne vydání Rozhodnutí o poskytnutí dotace </a:t>
            </a:r>
            <a:endParaRPr lang="cs-CZ" b="1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U projektů, jejichž fyzická realizace je zahájena </a:t>
            </a:r>
            <a:r>
              <a:rPr lang="cs-CZ" b="1" dirty="0" smtClean="0"/>
              <a:t>po</a:t>
            </a:r>
            <a:r>
              <a:rPr lang="cs-CZ" b="1" u="sng" dirty="0" smtClean="0"/>
              <a:t> datu vydání </a:t>
            </a:r>
            <a:r>
              <a:rPr lang="cs-CZ" b="1" u="sng" dirty="0"/>
              <a:t>právního aktu,</a:t>
            </a:r>
            <a:r>
              <a:rPr lang="cs-CZ" b="1" dirty="0"/>
              <a:t> se 1. průběžná </a:t>
            </a:r>
            <a:r>
              <a:rPr lang="cs-CZ" b="1" dirty="0" err="1"/>
              <a:t>ZoR</a:t>
            </a:r>
            <a:r>
              <a:rPr lang="cs-CZ" b="1" dirty="0"/>
              <a:t> předkládá nejpozději do 20 pracovních dnů po uplynutí 3 měsíců ode dne </a:t>
            </a:r>
            <a:r>
              <a:rPr lang="cs-CZ" b="1" dirty="0" smtClean="0"/>
              <a:t>zahájení fyzické realizace projektu </a:t>
            </a:r>
            <a:endParaRPr lang="cs-CZ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06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Průběžná zpráva o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Konec </a:t>
            </a:r>
            <a:r>
              <a:rPr lang="cs-CZ" b="1" dirty="0"/>
              <a:t>sledovaného období </a:t>
            </a:r>
            <a:r>
              <a:rPr lang="cs-CZ" dirty="0"/>
              <a:t>(</a:t>
            </a:r>
            <a:r>
              <a:rPr lang="cs-CZ" dirty="0" err="1"/>
              <a:t>rsp</a:t>
            </a:r>
            <a:r>
              <a:rPr lang="cs-CZ" dirty="0"/>
              <a:t>. poslední den sledovaného období), od kterého je následně stanovena lhůta pro předložení </a:t>
            </a:r>
            <a:r>
              <a:rPr lang="cs-CZ" dirty="0" err="1"/>
              <a:t>ZoR</a:t>
            </a:r>
            <a:r>
              <a:rPr lang="cs-CZ" dirty="0"/>
              <a:t>, připadá vždy na </a:t>
            </a:r>
            <a:r>
              <a:rPr lang="cs-CZ" b="1" dirty="0"/>
              <a:t>poslední kalendářní den </a:t>
            </a:r>
            <a:r>
              <a:rPr lang="cs-CZ" dirty="0"/>
              <a:t>posledního měsíce ve sledovaném </a:t>
            </a:r>
            <a:r>
              <a:rPr lang="cs-CZ" dirty="0" smtClean="0"/>
              <a:t>období</a:t>
            </a: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      </a:t>
            </a:r>
            <a:r>
              <a:rPr lang="cs-CZ" b="1" u="sng" dirty="0" smtClean="0"/>
              <a:t>Příklad 1:</a:t>
            </a:r>
            <a:r>
              <a:rPr lang="cs-CZ" b="1" dirty="0" smtClean="0"/>
              <a:t> PA vydaný 15.6.2018, realizace projektu zahájena 1.4.2018: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 </a:t>
            </a:r>
            <a:r>
              <a:rPr lang="cs-CZ" dirty="0" smtClean="0"/>
              <a:t>     15.6.  + 3 měsíce = 15.9.2018 – poslední den MO je 30.9.2018 + 20    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 </a:t>
            </a:r>
            <a:r>
              <a:rPr lang="cs-CZ" dirty="0" smtClean="0"/>
              <a:t>     pracovních dnů = podání 1. </a:t>
            </a:r>
            <a:r>
              <a:rPr lang="cs-CZ" dirty="0" err="1" smtClean="0"/>
              <a:t>ZoR</a:t>
            </a:r>
            <a:r>
              <a:rPr lang="cs-CZ" dirty="0" smtClean="0"/>
              <a:t> 26.10.2018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b="1" u="sng" dirty="0" smtClean="0"/>
              <a:t>Příklad 2:</a:t>
            </a:r>
            <a:r>
              <a:rPr lang="cs-CZ" b="1" dirty="0" smtClean="0"/>
              <a:t> </a:t>
            </a:r>
            <a:r>
              <a:rPr lang="cs-CZ" b="1" dirty="0"/>
              <a:t>PA vydaný 15.6.2018, realizace projektu zahájena </a:t>
            </a:r>
            <a:r>
              <a:rPr lang="cs-CZ" b="1" dirty="0" smtClean="0"/>
              <a:t>10.7.2018</a:t>
            </a:r>
            <a:r>
              <a:rPr lang="cs-CZ" b="1" dirty="0"/>
              <a:t>: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 </a:t>
            </a:r>
            <a:r>
              <a:rPr lang="cs-CZ" dirty="0" smtClean="0"/>
              <a:t>     10.7.  </a:t>
            </a:r>
            <a:r>
              <a:rPr lang="cs-CZ" dirty="0"/>
              <a:t>+ 3 měsíce = </a:t>
            </a:r>
            <a:r>
              <a:rPr lang="cs-CZ" dirty="0" smtClean="0"/>
              <a:t>10.10.2018 </a:t>
            </a:r>
            <a:r>
              <a:rPr lang="cs-CZ" dirty="0"/>
              <a:t>– poslední den MO je </a:t>
            </a:r>
            <a:r>
              <a:rPr lang="cs-CZ" dirty="0" smtClean="0"/>
              <a:t>31.10.2018 </a:t>
            </a:r>
            <a:r>
              <a:rPr lang="cs-CZ" dirty="0"/>
              <a:t>+ </a:t>
            </a:r>
            <a:r>
              <a:rPr lang="cs-CZ" dirty="0" smtClean="0"/>
              <a:t>20</a:t>
            </a:r>
          </a:p>
          <a:p>
            <a:pPr algn="just">
              <a:lnSpc>
                <a:spcPct val="100000"/>
              </a:lnSpc>
            </a:pPr>
            <a:r>
              <a:rPr lang="cs-CZ" dirty="0" smtClean="0"/>
              <a:t>      pracovních </a:t>
            </a:r>
            <a:r>
              <a:rPr lang="cs-CZ" dirty="0"/>
              <a:t>dnů = podání 1. </a:t>
            </a:r>
            <a:r>
              <a:rPr lang="cs-CZ" dirty="0" err="1"/>
              <a:t>ZoR</a:t>
            </a:r>
            <a:r>
              <a:rPr lang="cs-CZ" dirty="0"/>
              <a:t> </a:t>
            </a:r>
            <a:r>
              <a:rPr lang="cs-CZ" dirty="0" smtClean="0"/>
              <a:t>28.11.2018</a:t>
            </a:r>
            <a:endParaRPr lang="cs-CZ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67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Průběžná zpráva o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cs-CZ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Další </a:t>
            </a:r>
            <a:r>
              <a:rPr lang="cs-CZ" b="1" dirty="0"/>
              <a:t>průběžné </a:t>
            </a:r>
            <a:r>
              <a:rPr lang="cs-CZ" b="1" dirty="0" err="1"/>
              <a:t>ZoR</a:t>
            </a:r>
            <a:r>
              <a:rPr lang="cs-CZ" b="1" dirty="0"/>
              <a:t> příjemce předkládá nejpozději do 20 pracovních dnů po uplynutí </a:t>
            </a:r>
            <a:r>
              <a:rPr lang="cs-CZ" b="1" dirty="0" smtClean="0"/>
              <a:t>6 měsíců </a:t>
            </a:r>
            <a:r>
              <a:rPr lang="cs-CZ" b="1" dirty="0"/>
              <a:t>od ukončení předchozího sledovaného </a:t>
            </a:r>
            <a:r>
              <a:rPr lang="cs-CZ" b="1" dirty="0" smtClean="0"/>
              <a:t>období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Podání v pořadí další </a:t>
            </a:r>
            <a:r>
              <a:rPr lang="cs-CZ" b="1" dirty="0" err="1" smtClean="0"/>
              <a:t>ZoR</a:t>
            </a:r>
            <a:r>
              <a:rPr lang="cs-CZ" b="1" dirty="0" smtClean="0"/>
              <a:t>/</a:t>
            </a:r>
            <a:r>
              <a:rPr lang="cs-CZ" b="1" dirty="0" err="1" smtClean="0"/>
              <a:t>ŽoP</a:t>
            </a:r>
            <a:r>
              <a:rPr lang="cs-CZ" b="1" dirty="0" smtClean="0"/>
              <a:t> projektu </a:t>
            </a:r>
            <a:r>
              <a:rPr lang="cs-CZ" dirty="0" smtClean="0"/>
              <a:t>je možné </a:t>
            </a:r>
            <a:r>
              <a:rPr lang="cs-CZ" b="1" dirty="0" smtClean="0"/>
              <a:t>až po schválení předchozí průběžné </a:t>
            </a:r>
            <a:r>
              <a:rPr lang="cs-CZ" b="1" dirty="0" err="1" smtClean="0"/>
              <a:t>ZoR</a:t>
            </a:r>
            <a:r>
              <a:rPr lang="cs-CZ" b="1" dirty="0" smtClean="0"/>
              <a:t>/</a:t>
            </a:r>
            <a:r>
              <a:rPr lang="cs-CZ" b="1" dirty="0" err="1" smtClean="0"/>
              <a:t>ŽoP</a:t>
            </a:r>
            <a:r>
              <a:rPr lang="cs-CZ" b="1" dirty="0" smtClean="0"/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Lhůta pro administraci </a:t>
            </a:r>
            <a:r>
              <a:rPr lang="cs-CZ" b="1" dirty="0" err="1" smtClean="0"/>
              <a:t>ZoR</a:t>
            </a:r>
            <a:r>
              <a:rPr lang="cs-CZ" dirty="0" smtClean="0"/>
              <a:t> činí max. </a:t>
            </a:r>
            <a:r>
              <a:rPr lang="cs-CZ" b="1" dirty="0" smtClean="0"/>
              <a:t>90 kalendářních dní </a:t>
            </a:r>
            <a:r>
              <a:rPr lang="cs-CZ" dirty="0" smtClean="0"/>
              <a:t>od jejího podání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2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Závěrečná </a:t>
            </a:r>
            <a:r>
              <a:rPr lang="pl-PL" dirty="0"/>
              <a:t>zpráva o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cs-CZ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Závěrečnou </a:t>
            </a:r>
            <a:r>
              <a:rPr lang="cs-CZ" b="1" dirty="0" err="1" smtClean="0"/>
              <a:t>ZZoR</a:t>
            </a:r>
            <a:r>
              <a:rPr lang="cs-CZ" b="1" dirty="0" smtClean="0"/>
              <a:t> </a:t>
            </a:r>
            <a:r>
              <a:rPr lang="cs-CZ" dirty="0" smtClean="0"/>
              <a:t>je příjemce </a:t>
            </a:r>
            <a:r>
              <a:rPr lang="cs-CZ" b="1" dirty="0" smtClean="0"/>
              <a:t>povinen předložit nejpozději </a:t>
            </a:r>
            <a:r>
              <a:rPr lang="cs-CZ" b="1" dirty="0"/>
              <a:t>do </a:t>
            </a:r>
            <a:r>
              <a:rPr lang="cs-CZ" b="1" dirty="0" smtClean="0"/>
              <a:t>40 </a:t>
            </a:r>
            <a:r>
              <a:rPr lang="cs-CZ" b="1" dirty="0"/>
              <a:t>pracovních dnů </a:t>
            </a:r>
            <a:r>
              <a:rPr lang="cs-CZ" b="1" dirty="0" smtClean="0"/>
              <a:t>od data ukončení fyzické realizace projektu</a:t>
            </a:r>
          </a:p>
          <a:p>
            <a:pPr marL="342900" lvl="0" indent="-3429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 případě, že by </a:t>
            </a:r>
            <a:r>
              <a:rPr lang="cs-CZ" b="1" dirty="0">
                <a:solidFill>
                  <a:prstClr val="black"/>
                </a:solidFill>
              </a:rPr>
              <a:t>poslední průběžná </a:t>
            </a:r>
            <a:r>
              <a:rPr lang="cs-CZ" b="1" dirty="0" err="1">
                <a:solidFill>
                  <a:prstClr val="black"/>
                </a:solidFill>
              </a:rPr>
              <a:t>ZoR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měla být předložena v termínu </a:t>
            </a:r>
            <a:r>
              <a:rPr lang="cs-CZ" b="1" dirty="0">
                <a:solidFill>
                  <a:prstClr val="black"/>
                </a:solidFill>
              </a:rPr>
              <a:t>kratším než dva měsíce </a:t>
            </a:r>
            <a:r>
              <a:rPr lang="cs-CZ" dirty="0">
                <a:solidFill>
                  <a:prstClr val="black"/>
                </a:solidFill>
              </a:rPr>
              <a:t>před ukončením realizace projektu, je </a:t>
            </a:r>
            <a:r>
              <a:rPr lang="cs-CZ" dirty="0" smtClean="0">
                <a:solidFill>
                  <a:prstClr val="black"/>
                </a:solidFill>
              </a:rPr>
              <a:t>možné, aby příjemce </a:t>
            </a:r>
            <a:r>
              <a:rPr lang="cs-CZ" b="1" dirty="0" smtClean="0">
                <a:solidFill>
                  <a:prstClr val="black"/>
                </a:solidFill>
              </a:rPr>
              <a:t>zažádal </a:t>
            </a:r>
            <a:r>
              <a:rPr lang="cs-CZ" b="1" dirty="0">
                <a:solidFill>
                  <a:prstClr val="black"/>
                </a:solidFill>
              </a:rPr>
              <a:t>o podstatnou změnu a poslední dvě monitorovací období </a:t>
            </a:r>
            <a:r>
              <a:rPr lang="cs-CZ" b="1" dirty="0" smtClean="0">
                <a:solidFill>
                  <a:prstClr val="black"/>
                </a:solidFill>
              </a:rPr>
              <a:t>sloučil </a:t>
            </a:r>
            <a:r>
              <a:rPr lang="cs-CZ" dirty="0">
                <a:solidFill>
                  <a:prstClr val="black"/>
                </a:solidFill>
              </a:rPr>
              <a:t>(podání </a:t>
            </a:r>
            <a:r>
              <a:rPr lang="cs-CZ" dirty="0" err="1">
                <a:solidFill>
                  <a:prstClr val="black"/>
                </a:solidFill>
              </a:rPr>
              <a:t>ŽoZ</a:t>
            </a:r>
            <a:r>
              <a:rPr lang="cs-CZ" dirty="0">
                <a:solidFill>
                  <a:prstClr val="black"/>
                </a:solidFill>
              </a:rPr>
              <a:t> ještě před podáním předposlední </a:t>
            </a:r>
            <a:r>
              <a:rPr lang="cs-CZ" dirty="0" err="1">
                <a:solidFill>
                  <a:prstClr val="black"/>
                </a:solidFill>
              </a:rPr>
              <a:t>ZoR</a:t>
            </a:r>
            <a:r>
              <a:rPr lang="cs-CZ" dirty="0">
                <a:solidFill>
                  <a:prstClr val="black"/>
                </a:solidFill>
              </a:rPr>
              <a:t>  - dojde ke změně harmonogramu a finančního plánu)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9527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Přílohy monitorovacích </a:t>
            </a:r>
            <a:r>
              <a:rPr lang="cs-CZ" dirty="0" smtClean="0"/>
              <a:t>zpráv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Program / pozvánka / prezenční listiny či certifikáty z konaných akcí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Zápis </a:t>
            </a:r>
            <a:r>
              <a:rPr lang="cs-CZ" b="1" dirty="0"/>
              <a:t>/ </a:t>
            </a:r>
            <a:r>
              <a:rPr lang="cs-CZ" b="1" dirty="0" smtClean="0"/>
              <a:t>prezentace / hodnotící zprávy ze vzdělávacích akcí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Přehled mimoškolních aktivit, kopie třídní knihy či obdobné evidence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Analýzy, plány, zprávy, studie, zprávy o zřízení platformy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Smlouvy, dohody, </a:t>
            </a:r>
            <a:r>
              <a:rPr lang="cs-CZ" b="1" dirty="0" smtClean="0"/>
              <a:t>memoranda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Přehled klíčových výstupů k naplnění indikátorů </a:t>
            </a:r>
            <a:r>
              <a:rPr lang="cs-CZ" b="1" dirty="0" smtClean="0"/>
              <a:t>ESF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Prokázání vlastnické struktury příjemce, popř. čestné prohlášení, že nedošlo k její změně</a:t>
            </a:r>
            <a:endParaRPr lang="cs-CZ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5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Přílohy </a:t>
            </a:r>
            <a:r>
              <a:rPr lang="cs-CZ" dirty="0" smtClean="0"/>
              <a:t>závěrečné monitorovací zprávy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8354"/>
            <a:ext cx="7886700" cy="4493624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Kromě již vyjmenovaných typů příloh se v předposlední a dále v závěrečné </a:t>
            </a:r>
            <a:r>
              <a:rPr lang="cs-CZ" b="1" dirty="0" err="1" smtClean="0"/>
              <a:t>ZZoR</a:t>
            </a:r>
            <a:r>
              <a:rPr lang="cs-CZ" b="1" dirty="0" smtClean="0"/>
              <a:t> dále dokládá: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Soupiska </a:t>
            </a:r>
            <a:r>
              <a:rPr lang="cs-CZ" b="1" dirty="0"/>
              <a:t>zapojených organizací, které byly ovlivněny systémovou intervencí </a:t>
            </a:r>
            <a:r>
              <a:rPr lang="cs-CZ" b="1" dirty="0" smtClean="0"/>
              <a:t>  5 </a:t>
            </a:r>
            <a:r>
              <a:rPr lang="cs-CZ" b="1" dirty="0"/>
              <a:t>08 </a:t>
            </a:r>
            <a:r>
              <a:rPr lang="cs-CZ" b="1" dirty="0" smtClean="0"/>
              <a:t>10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Reflektivní zprávy zapojených organizací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Souhrnná zpráva příjemce o zapojení organizací vykázaných v indikátoru </a:t>
            </a:r>
            <a:r>
              <a:rPr lang="cs-CZ" b="1" dirty="0" smtClean="0"/>
              <a:t>        5 </a:t>
            </a:r>
            <a:r>
              <a:rPr lang="cs-CZ" b="1" dirty="0"/>
              <a:t>08 </a:t>
            </a:r>
            <a:r>
              <a:rPr lang="cs-CZ" b="1" dirty="0" smtClean="0"/>
              <a:t>10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Způsoby monitorování a dokládání: PPŽP – obecná část, kapitola 7.1 a PPŽP - specifická část, kapitola 11.3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Vzory </a:t>
            </a:r>
            <a:r>
              <a:rPr lang="cs-CZ" dirty="0"/>
              <a:t>příloh </a:t>
            </a:r>
            <a:r>
              <a:rPr lang="cs-CZ" dirty="0" err="1" smtClean="0"/>
              <a:t>ZoR</a:t>
            </a:r>
            <a:r>
              <a:rPr lang="cs-CZ" dirty="0" smtClean="0"/>
              <a:t>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://www.msmt.cz/strukturalni-fondy-1/prehled-vzoru-prilohy-monitorovacich-zprav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1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ZoR</a:t>
            </a:r>
            <a:r>
              <a:rPr lang="cs-CZ" dirty="0" smtClean="0"/>
              <a:t> - 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Informace o zprávě</a:t>
            </a:r>
            <a:r>
              <a:rPr lang="cs-CZ" b="1" dirty="0" smtClean="0"/>
              <a:t> </a:t>
            </a:r>
            <a:r>
              <a:rPr lang="cs-CZ" dirty="0" smtClean="0"/>
              <a:t>– kontrolovat správnost vyplnění </a:t>
            </a:r>
            <a:br>
              <a:rPr lang="cs-CZ" dirty="0" smtClean="0"/>
            </a:br>
            <a:r>
              <a:rPr lang="cs-CZ" dirty="0" smtClean="0"/>
              <a:t>sledovaného období </a:t>
            </a:r>
            <a:r>
              <a:rPr lang="cs-CZ" b="1" dirty="0" smtClean="0"/>
              <a:t>Od – Do </a:t>
            </a:r>
            <a:r>
              <a:rPr lang="cs-CZ" dirty="0" smtClean="0"/>
              <a:t>a </a:t>
            </a:r>
            <a:r>
              <a:rPr lang="cs-CZ" b="1" dirty="0"/>
              <a:t>P</a:t>
            </a:r>
            <a:r>
              <a:rPr lang="cs-CZ" b="1" dirty="0" smtClean="0"/>
              <a:t>ředpokládané datum podání</a:t>
            </a:r>
            <a:br>
              <a:rPr lang="cs-CZ" b="1" dirty="0" smtClean="0"/>
            </a:br>
            <a:r>
              <a:rPr lang="cs-CZ" dirty="0" smtClean="0"/>
              <a:t>(při chybném zadání nelze zpětně opravit)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Indikátory</a:t>
            </a:r>
            <a:r>
              <a:rPr lang="cs-CZ" dirty="0" smtClean="0"/>
              <a:t> při vyplnění průběžné hodnoty doplnit </a:t>
            </a:r>
            <a:r>
              <a:rPr lang="cs-CZ" b="1" dirty="0" smtClean="0"/>
              <a:t>Komentář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Publicita</a:t>
            </a:r>
            <a:r>
              <a:rPr lang="cs-CZ" dirty="0" smtClean="0"/>
              <a:t> – vyplňovat v každé </a:t>
            </a:r>
            <a:r>
              <a:rPr lang="cs-CZ" dirty="0" err="1" smtClean="0"/>
              <a:t>ZoR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Čestné prohlášení příjemce (komplexní) </a:t>
            </a:r>
            <a:r>
              <a:rPr lang="cs-CZ" dirty="0" smtClean="0"/>
              <a:t>- </a:t>
            </a:r>
            <a:r>
              <a:rPr lang="cs-CZ" dirty="0"/>
              <a:t>vyplňovat v každé </a:t>
            </a:r>
            <a:r>
              <a:rPr lang="cs-CZ" dirty="0" err="1"/>
              <a:t>ZoR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Horizontální principy </a:t>
            </a:r>
            <a:r>
              <a:rPr lang="cs-CZ" dirty="0" smtClean="0"/>
              <a:t>- </a:t>
            </a:r>
            <a:r>
              <a:rPr lang="cs-CZ" dirty="0"/>
              <a:t>vyplňovat v každé </a:t>
            </a:r>
            <a:r>
              <a:rPr lang="cs-CZ" dirty="0" err="1" smtClean="0"/>
              <a:t>ZoR</a:t>
            </a:r>
            <a:r>
              <a:rPr lang="cs-CZ" dirty="0" smtClean="0"/>
              <a:t> v souladu s Žádostí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Popis</a:t>
            </a:r>
            <a:r>
              <a:rPr lang="cs-CZ" b="1" dirty="0" smtClean="0"/>
              <a:t> – </a:t>
            </a:r>
            <a:r>
              <a:rPr lang="cs-CZ" dirty="0" smtClean="0"/>
              <a:t>v každé </a:t>
            </a:r>
            <a:r>
              <a:rPr lang="cs-CZ" dirty="0" err="1" smtClean="0"/>
              <a:t>ZoR</a:t>
            </a:r>
            <a:r>
              <a:rPr lang="cs-CZ" dirty="0" smtClean="0"/>
              <a:t> vyplňovat i </a:t>
            </a:r>
            <a:r>
              <a:rPr lang="cs-CZ" b="1" dirty="0" smtClean="0"/>
              <a:t>Popis pokroku v realizaci za sledované období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Klíčové aktivity </a:t>
            </a:r>
            <a:r>
              <a:rPr lang="cs-CZ" b="1" dirty="0" smtClean="0"/>
              <a:t>– </a:t>
            </a:r>
            <a:r>
              <a:rPr lang="cs-CZ" dirty="0" smtClean="0"/>
              <a:t>vyplňovat v každé </a:t>
            </a:r>
            <a:r>
              <a:rPr lang="cs-CZ" dirty="0" err="1" smtClean="0"/>
              <a:t>ZoR</a:t>
            </a:r>
            <a:r>
              <a:rPr lang="cs-CZ" dirty="0" smtClean="0"/>
              <a:t> v souladu </a:t>
            </a:r>
            <a:r>
              <a:rPr lang="cs-CZ" b="1" dirty="0" smtClean="0"/>
              <a:t>s Harmonogramem 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965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ZoR</a:t>
            </a:r>
            <a:r>
              <a:rPr lang="cs-CZ" dirty="0" smtClean="0"/>
              <a:t> - 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Přílohy k </a:t>
            </a:r>
            <a:r>
              <a:rPr lang="cs-CZ" b="1" dirty="0" err="1" smtClean="0"/>
              <a:t>ZoR</a:t>
            </a:r>
            <a:r>
              <a:rPr lang="cs-CZ" b="1" dirty="0" smtClean="0"/>
              <a:t> </a:t>
            </a:r>
            <a:r>
              <a:rPr lang="cs-CZ" dirty="0" smtClean="0"/>
              <a:t>ukládat do obrazovky </a:t>
            </a:r>
            <a:r>
              <a:rPr lang="cs-CZ" b="1" dirty="0" smtClean="0"/>
              <a:t>„Dokumenty nepřenášené na projekt“</a:t>
            </a:r>
            <a:r>
              <a:rPr lang="cs-CZ" dirty="0" smtClean="0"/>
              <a:t> nikoliv do obrazovky </a:t>
            </a:r>
            <a:r>
              <a:rPr lang="cs-CZ" b="1" dirty="0" smtClean="0"/>
              <a:t>„Dokumenty“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Zasílání depeší </a:t>
            </a:r>
            <a:r>
              <a:rPr lang="cs-CZ" dirty="0" smtClean="0"/>
              <a:t>– depeši vždy připojovat na projekt – z důvodu zachování auditní stopy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184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Posunutí termínu předložení řádné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98197"/>
            <a:ext cx="7886700" cy="4003675"/>
          </a:xfrm>
        </p:spPr>
        <p:txBody>
          <a:bodyPr>
            <a:normAutofit/>
          </a:bodyPr>
          <a:lstStyle/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 mimořádných případech </a:t>
            </a:r>
            <a:r>
              <a:rPr lang="cs-CZ" dirty="0" smtClean="0">
                <a:solidFill>
                  <a:prstClr val="black"/>
                </a:solidFill>
              </a:rPr>
              <a:t>lze zažádat </a:t>
            </a:r>
            <a:r>
              <a:rPr lang="cs-CZ" b="1" dirty="0" smtClean="0">
                <a:solidFill>
                  <a:prstClr val="black"/>
                </a:solidFill>
              </a:rPr>
              <a:t>o </a:t>
            </a:r>
            <a:r>
              <a:rPr lang="cs-CZ" b="1" dirty="0">
                <a:solidFill>
                  <a:prstClr val="black"/>
                </a:solidFill>
              </a:rPr>
              <a:t>posunutí termínu předložení </a:t>
            </a:r>
            <a:r>
              <a:rPr lang="cs-CZ" b="1" dirty="0" smtClean="0">
                <a:solidFill>
                  <a:prstClr val="black"/>
                </a:solidFill>
              </a:rPr>
              <a:t>průběžné či závěrečné </a:t>
            </a:r>
            <a:r>
              <a:rPr lang="cs-CZ" dirty="0" smtClean="0">
                <a:solidFill>
                  <a:prstClr val="black"/>
                </a:solidFill>
              </a:rPr>
              <a:t>řádné</a:t>
            </a:r>
            <a:r>
              <a:rPr lang="cs-CZ" b="1" dirty="0" smtClean="0">
                <a:solidFill>
                  <a:prstClr val="black"/>
                </a:solidFill>
              </a:rPr>
              <a:t> </a:t>
            </a:r>
            <a:r>
              <a:rPr lang="cs-CZ" b="1" dirty="0" err="1" smtClean="0">
                <a:solidFill>
                  <a:prstClr val="black"/>
                </a:solidFill>
              </a:rPr>
              <a:t>ZoR</a:t>
            </a:r>
            <a:r>
              <a:rPr lang="cs-CZ" b="1" dirty="0" smtClean="0">
                <a:solidFill>
                  <a:prstClr val="black"/>
                </a:solidFill>
              </a:rPr>
              <a:t>.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Žádost se podává formou depeše, následně dojde ze strany poskytovatele k posouzení žádosti o posunutí termínu</a:t>
            </a: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prstClr val="black"/>
                </a:solidFill>
              </a:rPr>
              <a:t>Termín pro předložení každé </a:t>
            </a:r>
            <a:r>
              <a:rPr lang="cs-CZ" b="1" dirty="0" err="1" smtClean="0">
                <a:solidFill>
                  <a:prstClr val="black"/>
                </a:solidFill>
              </a:rPr>
              <a:t>ZoR</a:t>
            </a:r>
            <a:r>
              <a:rPr lang="cs-CZ" b="1" dirty="0" smtClean="0">
                <a:solidFill>
                  <a:prstClr val="black"/>
                </a:solidFill>
              </a:rPr>
              <a:t> je možné prodloužit pouze jednou a  maximálně o 10 </a:t>
            </a:r>
            <a:r>
              <a:rPr lang="cs-CZ" b="1" dirty="0">
                <a:solidFill>
                  <a:prstClr val="black"/>
                </a:solidFill>
              </a:rPr>
              <a:t>pracovních </a:t>
            </a:r>
            <a:r>
              <a:rPr lang="cs-CZ" b="1" dirty="0" smtClean="0">
                <a:solidFill>
                  <a:prstClr val="black"/>
                </a:solidFill>
              </a:rPr>
              <a:t>dnů oproti původnímu termínu</a:t>
            </a:r>
            <a:br>
              <a:rPr lang="cs-CZ" b="1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(tj. možné stanovit pouze jeden náhradní termín)</a:t>
            </a:r>
            <a:endParaRPr lang="cs-CZ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79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Dřívější předložení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 mimořádných případech má příjemce možnost </a:t>
            </a:r>
            <a:r>
              <a:rPr lang="cs-CZ" b="1" dirty="0">
                <a:solidFill>
                  <a:prstClr val="black"/>
                </a:solidFill>
              </a:rPr>
              <a:t>požádat ŘO o schválení dřívějšího předložení </a:t>
            </a:r>
            <a:r>
              <a:rPr lang="cs-CZ" b="1" dirty="0" err="1">
                <a:solidFill>
                  <a:prstClr val="black"/>
                </a:solidFill>
              </a:rPr>
              <a:t>ZoR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(zkrácení sledovaného období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Příjemce </a:t>
            </a:r>
            <a:r>
              <a:rPr lang="cs-CZ" dirty="0" smtClean="0">
                <a:solidFill>
                  <a:prstClr val="black"/>
                </a:solidFill>
              </a:rPr>
              <a:t>tak musí učinit formou podání </a:t>
            </a:r>
            <a:r>
              <a:rPr lang="cs-CZ" b="1" dirty="0" smtClean="0">
                <a:solidFill>
                  <a:prstClr val="black"/>
                </a:solidFill>
              </a:rPr>
              <a:t>žádosti </a:t>
            </a:r>
            <a:r>
              <a:rPr lang="cs-CZ" b="1" dirty="0">
                <a:solidFill>
                  <a:prstClr val="black"/>
                </a:solidFill>
              </a:rPr>
              <a:t>o podstatnou změnu </a:t>
            </a:r>
            <a:r>
              <a:rPr lang="cs-CZ" dirty="0">
                <a:solidFill>
                  <a:prstClr val="black"/>
                </a:solidFill>
              </a:rPr>
              <a:t>harmonogramu </a:t>
            </a:r>
            <a:r>
              <a:rPr lang="cs-CZ" dirty="0" err="1">
                <a:solidFill>
                  <a:prstClr val="black"/>
                </a:solidFill>
              </a:rPr>
              <a:t>ZoR</a:t>
            </a:r>
            <a:r>
              <a:rPr lang="cs-CZ" dirty="0">
                <a:solidFill>
                  <a:prstClr val="black"/>
                </a:solidFill>
              </a:rPr>
              <a:t> a finančního plánu prostřednictvím změnového řízení v IS KP14</a:t>
            </a:r>
            <a:r>
              <a:rPr lang="cs-CZ" dirty="0" smtClean="0">
                <a:solidFill>
                  <a:prstClr val="black"/>
                </a:solidFill>
              </a:rPr>
              <a:t>+</a:t>
            </a:r>
          </a:p>
          <a:p>
            <a:pPr lvl="0"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b="1" dirty="0" smtClean="0">
                <a:solidFill>
                  <a:prstClr val="black"/>
                </a:solidFill>
              </a:rPr>
              <a:t/>
            </a:r>
            <a:br>
              <a:rPr lang="cs-CZ" b="1" dirty="0" smtClean="0">
                <a:solidFill>
                  <a:prstClr val="black"/>
                </a:solidFill>
              </a:rPr>
            </a:br>
            <a:r>
              <a:rPr lang="cs-CZ" b="1" dirty="0" smtClean="0">
                <a:solidFill>
                  <a:prstClr val="black"/>
                </a:solidFill>
              </a:rPr>
              <a:t>   </a:t>
            </a:r>
            <a:r>
              <a:rPr lang="cs-CZ" dirty="0" smtClean="0"/>
              <a:t>Příručka </a:t>
            </a:r>
            <a:r>
              <a:rPr lang="cs-CZ" dirty="0" err="1" smtClean="0"/>
              <a:t>ŽoZ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http://www.msmt.cz/strukturalni-fondy-1/zadost-o-zmenu</a:t>
            </a:r>
            <a:endParaRPr lang="cs-CZ" b="1" dirty="0" smtClean="0">
              <a:solidFill>
                <a:prstClr val="black"/>
              </a:solidFill>
            </a:endParaRPr>
          </a:p>
          <a:p>
            <a:pPr marL="228600" lvl="0" indent="-2286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9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Realizátor projektu </a:t>
            </a:r>
            <a:r>
              <a:rPr lang="cs-CZ" dirty="0" smtClean="0"/>
              <a:t>zapojí do projektu: </a:t>
            </a:r>
            <a:endParaRPr lang="cs-CZ" dirty="0"/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cs-CZ" dirty="0"/>
              <a:t>základní školy,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cs-CZ" dirty="0"/>
              <a:t>mateřské školy,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cs-CZ" dirty="0"/>
              <a:t>mateřské školy zřízené dle §16 odst. 9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cs-CZ" dirty="0"/>
              <a:t>základní školy zřízené dle §16 odst. 9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cs-CZ" dirty="0"/>
              <a:t>základní umělecké </a:t>
            </a:r>
            <a:r>
              <a:rPr lang="cs-CZ" dirty="0" smtClean="0"/>
              <a:t>školy</a:t>
            </a:r>
          </a:p>
          <a:p>
            <a:pPr lvl="0" fontAlgn="base"/>
            <a:endParaRPr lang="cs-CZ" dirty="0" smtClean="0"/>
          </a:p>
          <a:p>
            <a:pPr lvl="0" fontAlgn="base"/>
            <a:r>
              <a:rPr lang="cs-CZ" dirty="0" smtClean="0"/>
              <a:t>Minimální počet zapojených škol do projektu je 11 dle IZO.</a:t>
            </a:r>
          </a:p>
          <a:p>
            <a:pPr algn="just"/>
            <a:r>
              <a:rPr lang="cs-CZ" b="1" dirty="0" smtClean="0"/>
              <a:t>Obě podmínky, tj. % zapojených škol dle IZO i minimální počet IZO, je nutné dodržet po celou dobu realizace projektu – žadatel dokládá k </a:t>
            </a:r>
            <a:r>
              <a:rPr lang="cs-CZ" b="1" dirty="0" err="1" smtClean="0"/>
              <a:t>ZoR</a:t>
            </a:r>
            <a:r>
              <a:rPr lang="cs-CZ" b="1" dirty="0" smtClean="0"/>
              <a:t> aktualizaci v případě změny a souhlas statuárního zástupce školy; se </a:t>
            </a:r>
            <a:r>
              <a:rPr lang="cs-CZ" b="1" dirty="0" err="1" smtClean="0"/>
              <a:t>ZZoR</a:t>
            </a:r>
            <a:r>
              <a:rPr lang="cs-CZ" b="1" dirty="0" smtClean="0"/>
              <a:t> doloží seznam zapojených škol dle IZO s uvedením KA, v nichž byly zapojeny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0807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Informace o pokroku v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ŘO může předložení </a:t>
            </a:r>
            <a:r>
              <a:rPr lang="cs-CZ" b="1" dirty="0">
                <a:solidFill>
                  <a:prstClr val="black"/>
                </a:solidFill>
              </a:rPr>
              <a:t>Informace o pokroku v realizaci projektu </a:t>
            </a:r>
            <a:r>
              <a:rPr lang="cs-CZ" b="1" dirty="0" err="1">
                <a:solidFill>
                  <a:prstClr val="black"/>
                </a:solidFill>
              </a:rPr>
              <a:t>IoP</a:t>
            </a:r>
            <a:r>
              <a:rPr lang="cs-CZ" dirty="0">
                <a:solidFill>
                  <a:prstClr val="black"/>
                </a:solidFill>
              </a:rPr>
              <a:t> na příjemci vyžadovat, pokud identifikuje v projektu nějaké zásadní nedostatky nebo hrozby zabraňující plynulé realizaci aktivit </a:t>
            </a:r>
            <a:r>
              <a:rPr lang="cs-CZ" dirty="0" smtClean="0">
                <a:solidFill>
                  <a:prstClr val="black"/>
                </a:solidFill>
              </a:rPr>
              <a:t>projektu</a:t>
            </a:r>
            <a:endParaRPr lang="cs-CZ" dirty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prstClr val="black"/>
                </a:solidFill>
              </a:rPr>
              <a:t>IoP</a:t>
            </a:r>
            <a:r>
              <a:rPr lang="cs-CZ" b="1" dirty="0">
                <a:solidFill>
                  <a:prstClr val="black"/>
                </a:solidFill>
              </a:rPr>
              <a:t> neobsahuje žádost o platbu</a:t>
            </a:r>
            <a:r>
              <a:rPr lang="cs-CZ" dirty="0">
                <a:solidFill>
                  <a:prstClr val="black"/>
                </a:solidFill>
              </a:rPr>
              <a:t>, jedná se o doplňkový nástroj k </a:t>
            </a:r>
            <a:r>
              <a:rPr lang="cs-CZ" dirty="0" err="1" smtClean="0">
                <a:solidFill>
                  <a:prstClr val="black"/>
                </a:solidFill>
              </a:rPr>
              <a:t>ZoR</a:t>
            </a:r>
            <a:endParaRPr lang="cs-CZ" dirty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prstClr val="black"/>
                </a:solidFill>
              </a:rPr>
              <a:t>IoP</a:t>
            </a:r>
            <a:r>
              <a:rPr lang="cs-CZ" dirty="0">
                <a:solidFill>
                  <a:prstClr val="black"/>
                </a:solidFill>
              </a:rPr>
              <a:t> příjemce předkládá též v elektronické podobě prostřednictvím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IS </a:t>
            </a:r>
            <a:r>
              <a:rPr lang="cs-CZ" dirty="0">
                <a:solidFill>
                  <a:prstClr val="black"/>
                </a:solidFill>
              </a:rPr>
              <a:t>KP14</a:t>
            </a:r>
            <a:r>
              <a:rPr lang="cs-CZ" dirty="0" smtClean="0">
                <a:solidFill>
                  <a:prstClr val="black"/>
                </a:solidFill>
              </a:rPr>
              <a:t>+ </a:t>
            </a: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Monitorovací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prstClr val="black"/>
                </a:solidFill>
              </a:rPr>
              <a:t>Indikátory slouží pro monitorování průběhu a výsledku realizace </a:t>
            </a:r>
            <a:r>
              <a:rPr lang="cs-CZ" altLang="cs-CZ" dirty="0" smtClean="0">
                <a:solidFill>
                  <a:prstClr val="black"/>
                </a:solidFill>
              </a:rPr>
              <a:t>projektů</a:t>
            </a:r>
            <a:endParaRPr lang="cs-CZ" altLang="cs-CZ" dirty="0">
              <a:solidFill>
                <a:prstClr val="black"/>
              </a:solidFill>
            </a:endParaRPr>
          </a:p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prstClr val="black"/>
                </a:solidFill>
              </a:rPr>
              <a:t>Rozlišujeme </a:t>
            </a:r>
            <a:r>
              <a:rPr lang="cs-CZ" altLang="cs-CZ" b="1" dirty="0">
                <a:solidFill>
                  <a:prstClr val="black"/>
                </a:solidFill>
              </a:rPr>
              <a:t>MI výstupové a výsledkové</a:t>
            </a:r>
            <a:r>
              <a:rPr lang="cs-CZ" altLang="cs-CZ" dirty="0">
                <a:solidFill>
                  <a:prstClr val="black"/>
                </a:solidFill>
              </a:rPr>
              <a:t>, které jsou mezi sebou vzájemně </a:t>
            </a:r>
            <a:r>
              <a:rPr lang="cs-CZ" altLang="cs-CZ" dirty="0" smtClean="0">
                <a:solidFill>
                  <a:prstClr val="black"/>
                </a:solidFill>
              </a:rPr>
              <a:t>provázané</a:t>
            </a:r>
            <a:endParaRPr lang="cs-CZ" altLang="cs-CZ" dirty="0">
              <a:solidFill>
                <a:prstClr val="black"/>
              </a:solidFill>
            </a:endParaRPr>
          </a:p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u="sng" dirty="0">
                <a:solidFill>
                  <a:prstClr val="black"/>
                </a:solidFill>
              </a:rPr>
              <a:t>MI výstupu: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indikátory určené pro sledování a vyhodnocování prováděných opatření a aktivit, které charakterizují konkrétní 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činnost</a:t>
            </a:r>
            <a:endParaRPr lang="cs-CZ" altLang="cs-CZ" sz="2000" dirty="0">
              <a:solidFill>
                <a:prstClr val="black"/>
              </a:solidFill>
              <a:latin typeface="+mj-lt"/>
            </a:endParaRPr>
          </a:p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u="sng" dirty="0">
                <a:solidFill>
                  <a:prstClr val="black"/>
                </a:solidFill>
              </a:rPr>
              <a:t>MI výsledku: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Indikátory určené k prokázání, zda bylo cíle projektu 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dosaženo</a:t>
            </a:r>
            <a:br>
              <a:rPr lang="cs-CZ" sz="2000" dirty="0" smtClean="0">
                <a:solidFill>
                  <a:prstClr val="black"/>
                </a:solidFill>
                <a:latin typeface="+mj-lt"/>
              </a:rPr>
            </a:br>
            <a:r>
              <a:rPr lang="cs-CZ" sz="2000" dirty="0">
                <a:solidFill>
                  <a:prstClr val="black"/>
                </a:solidFill>
                <a:latin typeface="+mj-lt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+mj-lt"/>
              </a:rPr>
            </a:br>
            <a:r>
              <a:rPr lang="cs-CZ" sz="2000" dirty="0" smtClean="0">
                <a:latin typeface="+mj-lt"/>
              </a:rPr>
              <a:t>Přehled indikátorů: Příloha č. 1 výzvy MAP II </a:t>
            </a:r>
            <a:br>
              <a:rPr lang="cs-CZ" sz="20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>Indikátorová soustava: PPŽP – specifická část – kapitola 11.3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7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Monitorovací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4000501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Vydáním právního aktu o poskytnutí podpory se </a:t>
            </a:r>
            <a:r>
              <a:rPr lang="cs-CZ" b="1" dirty="0"/>
              <a:t>hodnoty indikátorů (tzv. cílové hodnoty</a:t>
            </a:r>
            <a:r>
              <a:rPr lang="cs-CZ" dirty="0"/>
              <a:t>), které jsou uvedeny v žádosti o podporu, </a:t>
            </a:r>
            <a:r>
              <a:rPr lang="cs-CZ" b="1" dirty="0"/>
              <a:t>stávají závaznými a jejich nedodržení podléhá sankcím </a:t>
            </a:r>
            <a:r>
              <a:rPr lang="cs-CZ" dirty="0"/>
              <a:t>(může vést k částečnému nebo i úplnému odebrání podpory</a:t>
            </a:r>
            <a:r>
              <a:rPr lang="cs-CZ" dirty="0" smtClean="0"/>
              <a:t>)</a:t>
            </a:r>
            <a:endParaRPr lang="cs-CZ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Sankce</a:t>
            </a:r>
            <a:r>
              <a:rPr lang="cs-CZ" dirty="0"/>
              <a:t> za nedodržení cílových hodnot </a:t>
            </a:r>
            <a:r>
              <a:rPr lang="cs-CZ" b="1" dirty="0"/>
              <a:t>se stanovují odděleně </a:t>
            </a:r>
            <a:r>
              <a:rPr lang="cs-CZ" dirty="0"/>
              <a:t>pro indikátory výstupu a výsledku, přičemž </a:t>
            </a:r>
            <a:r>
              <a:rPr lang="cs-CZ" b="1" dirty="0"/>
              <a:t>jednotlivé sankce se </a:t>
            </a:r>
            <a:r>
              <a:rPr lang="cs-CZ" b="1" dirty="0" smtClean="0"/>
              <a:t>sčítají</a:t>
            </a:r>
            <a:endParaRPr lang="cs-CZ" b="1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Konkrétní </a:t>
            </a:r>
            <a:r>
              <a:rPr lang="cs-CZ" b="1" dirty="0"/>
              <a:t>výše sankcí </a:t>
            </a:r>
            <a:r>
              <a:rPr lang="cs-CZ" dirty="0"/>
              <a:t>za nenaplnění cílových hodnot MI jsou </a:t>
            </a:r>
            <a:r>
              <a:rPr lang="cs-CZ" dirty="0" smtClean="0"/>
              <a:t>specifikovány </a:t>
            </a:r>
            <a:r>
              <a:rPr lang="cs-CZ" b="1" dirty="0"/>
              <a:t>v právním </a:t>
            </a:r>
            <a:r>
              <a:rPr lang="cs-CZ" b="1" dirty="0" smtClean="0"/>
              <a:t>aktu</a:t>
            </a:r>
            <a:endParaRPr lang="cs-CZ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Naplnění </a:t>
            </a:r>
            <a:r>
              <a:rPr lang="cs-CZ" dirty="0" smtClean="0"/>
              <a:t>cílových hodnot </a:t>
            </a:r>
            <a:r>
              <a:rPr lang="cs-CZ" b="1" dirty="0"/>
              <a:t>MI výstupů na 85% </a:t>
            </a:r>
            <a:r>
              <a:rPr lang="cs-CZ" dirty="0"/>
              <a:t>a více a </a:t>
            </a:r>
            <a:r>
              <a:rPr lang="cs-CZ" b="1" dirty="0" smtClean="0"/>
              <a:t>MI </a:t>
            </a:r>
            <a:r>
              <a:rPr lang="cs-CZ" b="1" dirty="0"/>
              <a:t>výsledků na 90% </a:t>
            </a:r>
            <a:r>
              <a:rPr lang="cs-CZ" dirty="0"/>
              <a:t>a více není považováno za porušení rozpočtové kázně a </a:t>
            </a:r>
            <a:r>
              <a:rPr lang="cs-CZ" b="1" dirty="0"/>
              <a:t>není sankcionováno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1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Monitorovací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Překročení </a:t>
            </a:r>
            <a:r>
              <a:rPr lang="cs-CZ" b="1" dirty="0"/>
              <a:t>cílových hodnot MI </a:t>
            </a:r>
            <a:r>
              <a:rPr lang="cs-CZ" dirty="0"/>
              <a:t>naopak </a:t>
            </a:r>
            <a:r>
              <a:rPr lang="cs-CZ" b="1" dirty="0"/>
              <a:t>není </a:t>
            </a:r>
            <a:r>
              <a:rPr lang="cs-CZ" b="1" dirty="0" smtClean="0"/>
              <a:t>sankcionováno. </a:t>
            </a:r>
            <a:r>
              <a:rPr lang="cs-CZ" dirty="0" smtClean="0"/>
              <a:t>Pokud však toto </a:t>
            </a:r>
            <a:r>
              <a:rPr lang="cs-CZ" b="1" dirty="0" smtClean="0"/>
              <a:t>překročení převyšuje 25% původní cílové hodnoty </a:t>
            </a:r>
            <a:r>
              <a:rPr lang="cs-CZ" dirty="0" smtClean="0"/>
              <a:t>indikátoru</a:t>
            </a:r>
            <a:r>
              <a:rPr lang="cs-CZ" b="1" dirty="0" smtClean="0"/>
              <a:t> nebo </a:t>
            </a:r>
            <a:r>
              <a:rPr lang="cs-CZ" dirty="0" smtClean="0"/>
              <a:t>pokud toto překročení</a:t>
            </a:r>
            <a:r>
              <a:rPr lang="cs-CZ" b="1" dirty="0" smtClean="0"/>
              <a:t> souvisí s podstatnou změnou rozpočtu, jedná se o podstatnou změnu projektu nezakládající změnu právního aktu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Podstatnou </a:t>
            </a:r>
            <a:r>
              <a:rPr lang="cs-CZ" b="1" dirty="0"/>
              <a:t>změnu projektu nezakládající změnu právního </a:t>
            </a:r>
            <a:r>
              <a:rPr lang="cs-CZ" b="1" dirty="0" smtClean="0"/>
              <a:t>aktu </a:t>
            </a:r>
            <a:r>
              <a:rPr lang="cs-CZ" dirty="0" smtClean="0"/>
              <a:t>představuje</a:t>
            </a:r>
            <a:r>
              <a:rPr lang="cs-CZ" b="1" dirty="0" smtClean="0"/>
              <a:t> i přidání indikátoru – </a:t>
            </a:r>
            <a:r>
              <a:rPr lang="cs-CZ" dirty="0" smtClean="0"/>
              <a:t>lze však pouze v rámci indikátorů definovaných v příslušné výzvě.</a:t>
            </a:r>
            <a:endParaRPr lang="cs-CZ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Zrušení povinných indikátorů není možné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Změny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89611"/>
            <a:ext cx="7886700" cy="4039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/>
              <a:t>Typy změn: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Nepodstatné změny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Podstatné </a:t>
            </a:r>
            <a:r>
              <a:rPr lang="cs-CZ" b="1" dirty="0" smtClean="0"/>
              <a:t>změny – </a:t>
            </a:r>
            <a:r>
              <a:rPr lang="cs-CZ" dirty="0" smtClean="0"/>
              <a:t>ty se dále dělí na:</a:t>
            </a:r>
          </a:p>
          <a:p>
            <a:pPr>
              <a:lnSpc>
                <a:spcPct val="100000"/>
              </a:lnSpc>
            </a:pPr>
            <a:r>
              <a:rPr lang="cs-CZ" b="1" dirty="0" smtClean="0"/>
              <a:t>	a) podstatné změny zakládající změnu právního aktu</a:t>
            </a:r>
          </a:p>
          <a:p>
            <a:pPr>
              <a:lnSpc>
                <a:spcPct val="100000"/>
              </a:lnSpc>
            </a:pPr>
            <a:r>
              <a:rPr lang="cs-CZ" b="1" dirty="0" smtClean="0"/>
              <a:t>	b) podstatné (významné) změny – bez dopadu na PA</a:t>
            </a:r>
            <a:endParaRPr lang="cs-CZ" b="1" dirty="0"/>
          </a:p>
          <a:p>
            <a:pPr algn="just">
              <a:lnSpc>
                <a:spcPct val="100000"/>
              </a:lnSpc>
            </a:pPr>
            <a:r>
              <a:rPr lang="cs-CZ" dirty="0" smtClean="0"/>
              <a:t>V </a:t>
            </a:r>
            <a:r>
              <a:rPr lang="cs-CZ" dirty="0"/>
              <a:t>případě pochybnosti, o jaký typ změny se jedná, se má za to, že </a:t>
            </a:r>
            <a:r>
              <a:rPr lang="cs-CZ" dirty="0" smtClean="0"/>
              <a:t>jde</a:t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změnu podstatnou</a:t>
            </a:r>
            <a:r>
              <a:rPr lang="cs-CZ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Výčet podstatných i nepodstatných změn projektu je uveden v kapitole 7.2 Pravidel pro žadatele a příjemce </a:t>
            </a:r>
            <a:r>
              <a:rPr lang="cs-CZ" b="1" dirty="0" smtClean="0"/>
              <a:t>- </a:t>
            </a:r>
            <a:r>
              <a:rPr lang="cs-CZ" dirty="0" smtClean="0"/>
              <a:t>obecná část. </a:t>
            </a:r>
            <a:br>
              <a:rPr lang="cs-CZ" dirty="0" smtClean="0"/>
            </a:br>
            <a:r>
              <a:rPr lang="cs-CZ" dirty="0" smtClean="0"/>
              <a:t>Typ změny posuzuje a finálně odsouhlasuje administrátor projektu.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8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Změny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Každá změna musí respektovat podmínky pro realizaci projektů a musí být </a:t>
            </a:r>
            <a:r>
              <a:rPr lang="cs-CZ" b="1" dirty="0">
                <a:solidFill>
                  <a:prstClr val="black"/>
                </a:solidFill>
              </a:rPr>
              <a:t>doložena řádným popisem, zdůvodněním a relevantními </a:t>
            </a:r>
            <a:r>
              <a:rPr lang="cs-CZ" b="1" dirty="0" smtClean="0">
                <a:solidFill>
                  <a:prstClr val="black"/>
                </a:solidFill>
              </a:rPr>
              <a:t>dokumenty</a:t>
            </a:r>
            <a:endParaRPr lang="cs-CZ" dirty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O </a:t>
            </a:r>
            <a:r>
              <a:rPr lang="cs-CZ" b="1" dirty="0">
                <a:solidFill>
                  <a:prstClr val="black"/>
                </a:solidFill>
              </a:rPr>
              <a:t>schválení/zamítnutí žádosti </a:t>
            </a:r>
            <a:r>
              <a:rPr lang="cs-CZ" dirty="0">
                <a:solidFill>
                  <a:prstClr val="black"/>
                </a:solidFill>
              </a:rPr>
              <a:t>o změnu je příjemce </a:t>
            </a:r>
            <a:r>
              <a:rPr lang="cs-CZ" b="1" dirty="0" smtClean="0">
                <a:solidFill>
                  <a:prstClr val="black"/>
                </a:solidFill>
              </a:rPr>
              <a:t>informován </a:t>
            </a:r>
            <a:r>
              <a:rPr lang="cs-CZ" dirty="0" smtClean="0">
                <a:solidFill>
                  <a:prstClr val="black"/>
                </a:solidFill>
              </a:rPr>
              <a:t>prostřednictvím </a:t>
            </a:r>
            <a:r>
              <a:rPr lang="cs-CZ" b="1" dirty="0" smtClean="0">
                <a:solidFill>
                  <a:prstClr val="black"/>
                </a:solidFill>
              </a:rPr>
              <a:t>depeše</a:t>
            </a:r>
            <a:endParaRPr lang="cs-CZ" dirty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Příjemce může být ze strany ŘO též </a:t>
            </a:r>
            <a:r>
              <a:rPr lang="cs-CZ" b="1" dirty="0">
                <a:solidFill>
                  <a:prstClr val="black"/>
                </a:solidFill>
              </a:rPr>
              <a:t>vyzván k doplnění či opravě podané žádosti o změnu</a:t>
            </a:r>
            <a:r>
              <a:rPr lang="cs-CZ" dirty="0">
                <a:solidFill>
                  <a:prstClr val="black"/>
                </a:solidFill>
              </a:rPr>
              <a:t>, o tom je též informován depeší. </a:t>
            </a:r>
            <a:r>
              <a:rPr lang="cs-CZ" b="1" dirty="0">
                <a:solidFill>
                  <a:prstClr val="black"/>
                </a:solidFill>
              </a:rPr>
              <a:t>Lhůta pro vypořádání nedostatků činí zpravidla 5 kalendářních </a:t>
            </a:r>
            <a:r>
              <a:rPr lang="cs-CZ" b="1" dirty="0" smtClean="0">
                <a:solidFill>
                  <a:prstClr val="black"/>
                </a:solidFill>
              </a:rPr>
              <a:t>dnů</a:t>
            </a: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Žádosti o změnu se podávají </a:t>
            </a:r>
            <a:r>
              <a:rPr lang="cs-CZ" dirty="0" smtClean="0"/>
              <a:t>v IS </a:t>
            </a:r>
            <a:r>
              <a:rPr lang="cs-CZ" dirty="0"/>
              <a:t>KP14+ (tzv. </a:t>
            </a:r>
            <a:r>
              <a:rPr lang="cs-CZ" dirty="0" smtClean="0"/>
              <a:t>změnové řízení).</a:t>
            </a:r>
            <a:br>
              <a:rPr lang="cs-CZ" dirty="0" smtClean="0"/>
            </a:br>
            <a:r>
              <a:rPr lang="cs-CZ" dirty="0" smtClean="0"/>
              <a:t>Bližší podrobnosti viz </a:t>
            </a:r>
            <a:r>
              <a:rPr lang="cs-CZ" b="1" dirty="0" smtClean="0"/>
              <a:t>Uživatelská příručka Žádost o změnu verze 1</a:t>
            </a:r>
            <a:r>
              <a:rPr lang="cs-CZ" dirty="0" smtClean="0"/>
              <a:t>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www.msmt.cz/strukturalni-fondy-1/zadost-o-zmenu</a:t>
            </a:r>
            <a:endParaRPr lang="cs-CZ" dirty="0" smtClean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2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932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Nepodstatné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30849"/>
            <a:ext cx="7886700" cy="4685016"/>
          </a:xfrm>
        </p:spPr>
        <p:txBody>
          <a:bodyPr>
            <a:normAutofit lnSpcReduction="10000"/>
          </a:bodyPr>
          <a:lstStyle/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Změny</a:t>
            </a:r>
            <a:r>
              <a:rPr lang="cs-CZ" dirty="0">
                <a:solidFill>
                  <a:prstClr val="black"/>
                </a:solidFill>
              </a:rPr>
              <a:t>, které </a:t>
            </a:r>
            <a:r>
              <a:rPr lang="cs-CZ" b="1" dirty="0">
                <a:solidFill>
                  <a:prstClr val="black"/>
                </a:solidFill>
              </a:rPr>
              <a:t>nemají vliv na plnění cílů projektu a dosažení </a:t>
            </a:r>
            <a:r>
              <a:rPr lang="cs-CZ" b="1" dirty="0" smtClean="0">
                <a:solidFill>
                  <a:prstClr val="black"/>
                </a:solidFill>
              </a:rPr>
              <a:t>indikátorů</a:t>
            </a:r>
            <a:endParaRPr lang="cs-CZ" b="1" dirty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Změny, které je příjemce </a:t>
            </a:r>
            <a:r>
              <a:rPr lang="cs-CZ" b="1" dirty="0">
                <a:solidFill>
                  <a:prstClr val="black"/>
                </a:solidFill>
              </a:rPr>
              <a:t>oprávněn provádět i bez předchozího souhlasu ŘO </a:t>
            </a:r>
            <a:r>
              <a:rPr lang="cs-CZ" dirty="0" smtClean="0">
                <a:solidFill>
                  <a:prstClr val="black"/>
                </a:solidFill>
              </a:rPr>
              <a:t>(schvalování ad hoc)</a:t>
            </a:r>
            <a:endParaRPr lang="cs-CZ" dirty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Příjemce nepodstatné změny </a:t>
            </a:r>
            <a:r>
              <a:rPr lang="cs-CZ" b="1" dirty="0">
                <a:solidFill>
                  <a:prstClr val="black"/>
                </a:solidFill>
              </a:rPr>
              <a:t>průběžně oznamuje </a:t>
            </a:r>
            <a:r>
              <a:rPr lang="cs-CZ" dirty="0">
                <a:solidFill>
                  <a:prstClr val="black"/>
                </a:solidFill>
              </a:rPr>
              <a:t>(nejpozději však před odevzdáním </a:t>
            </a:r>
            <a:r>
              <a:rPr lang="cs-CZ" dirty="0" err="1">
                <a:solidFill>
                  <a:prstClr val="black"/>
                </a:solidFill>
              </a:rPr>
              <a:t>ZoR</a:t>
            </a:r>
            <a:r>
              <a:rPr lang="cs-CZ" dirty="0">
                <a:solidFill>
                  <a:prstClr val="black"/>
                </a:solidFill>
              </a:rPr>
              <a:t>) a ŘO je potvrzuje, </a:t>
            </a:r>
            <a:r>
              <a:rPr lang="cs-CZ" dirty="0" err="1">
                <a:solidFill>
                  <a:prstClr val="black"/>
                </a:solidFill>
              </a:rPr>
              <a:t>rsp</a:t>
            </a:r>
            <a:r>
              <a:rPr lang="cs-CZ" dirty="0">
                <a:solidFill>
                  <a:prstClr val="black"/>
                </a:solidFill>
              </a:rPr>
              <a:t>. bere na </a:t>
            </a:r>
            <a:r>
              <a:rPr lang="cs-CZ" dirty="0" smtClean="0">
                <a:solidFill>
                  <a:prstClr val="black"/>
                </a:solidFill>
              </a:rPr>
              <a:t>vědomí</a:t>
            </a:r>
          </a:p>
          <a:p>
            <a:pPr>
              <a:lnSpc>
                <a:spcPct val="100000"/>
              </a:lnSpc>
            </a:pPr>
            <a:r>
              <a:rPr lang="cs-CZ" b="1" u="sng" dirty="0" smtClean="0">
                <a:solidFill>
                  <a:prstClr val="black"/>
                </a:solidFill>
              </a:rPr>
              <a:t>Upozornění:</a:t>
            </a:r>
          </a:p>
          <a:p>
            <a:pPr>
              <a:lnSpc>
                <a:spcPct val="100000"/>
              </a:lnSpc>
            </a:pPr>
            <a:r>
              <a:rPr lang="cs-CZ" dirty="0"/>
              <a:t>ŘO doporučuje </a:t>
            </a:r>
            <a:r>
              <a:rPr lang="cs-CZ" b="1" dirty="0"/>
              <a:t>podávat žádosti o změnu v dostatečném časovém předstihu </a:t>
            </a:r>
            <a:r>
              <a:rPr lang="cs-CZ" dirty="0"/>
              <a:t>před založením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ŽoP</a:t>
            </a:r>
            <a:r>
              <a:rPr lang="cs-CZ" dirty="0"/>
              <a:t> </a:t>
            </a:r>
            <a:r>
              <a:rPr lang="cs-CZ" dirty="0" smtClean="0"/>
              <a:t>v IS KP14+. </a:t>
            </a:r>
            <a:r>
              <a:rPr lang="cs-CZ" dirty="0"/>
              <a:t>Existuje-li žádost o změnu </a:t>
            </a:r>
            <a:r>
              <a:rPr lang="cs-CZ" dirty="0" smtClean="0"/>
              <a:t>, </a:t>
            </a:r>
            <a:r>
              <a:rPr lang="cs-CZ" dirty="0"/>
              <a:t>u které ještě </a:t>
            </a:r>
            <a:r>
              <a:rPr lang="cs-CZ" b="1" dirty="0"/>
              <a:t>nenabylo Datum účinnosti </a:t>
            </a:r>
            <a:r>
              <a:rPr lang="cs-CZ" dirty="0"/>
              <a:t>a obsahuje záložky z formuláře </a:t>
            </a:r>
            <a:r>
              <a:rPr lang="cs-CZ" dirty="0" err="1"/>
              <a:t>ZoR</a:t>
            </a:r>
            <a:r>
              <a:rPr lang="cs-CZ" dirty="0"/>
              <a:t>, daná </a:t>
            </a:r>
            <a:r>
              <a:rPr lang="cs-CZ" dirty="0" err="1"/>
              <a:t>ZoR</a:t>
            </a:r>
            <a:r>
              <a:rPr lang="cs-CZ" dirty="0"/>
              <a:t> nebude vygenerovaná a uživatel </a:t>
            </a:r>
            <a:r>
              <a:rPr lang="cs-CZ" dirty="0" smtClean="0"/>
              <a:t>o tom bude  </a:t>
            </a:r>
            <a:r>
              <a:rPr lang="cs-CZ" dirty="0"/>
              <a:t>informován kontrolním hlášením. </a:t>
            </a:r>
            <a:endParaRPr lang="cs-CZ" b="1" dirty="0"/>
          </a:p>
          <a:p>
            <a:pPr>
              <a:lnSpc>
                <a:spcPct val="100000"/>
              </a:lnSpc>
            </a:pPr>
            <a:r>
              <a:rPr lang="cs-CZ" dirty="0" smtClean="0">
                <a:solidFill>
                  <a:prstClr val="black"/>
                </a:solidFill>
              </a:rPr>
              <a:t>Dále ŘO doporučuje </a:t>
            </a:r>
            <a:r>
              <a:rPr lang="cs-CZ" dirty="0" err="1" smtClean="0">
                <a:solidFill>
                  <a:prstClr val="black"/>
                </a:solidFill>
              </a:rPr>
              <a:t>ŽoZ</a:t>
            </a:r>
            <a:r>
              <a:rPr lang="cs-CZ" dirty="0" smtClean="0">
                <a:solidFill>
                  <a:prstClr val="black"/>
                </a:solidFill>
              </a:rPr>
              <a:t> finančního plánu či rozpočtu nepodávat v době, kdy je podána </a:t>
            </a:r>
            <a:r>
              <a:rPr lang="cs-CZ" dirty="0" err="1" smtClean="0">
                <a:solidFill>
                  <a:prstClr val="black"/>
                </a:solidFill>
              </a:rPr>
              <a:t>ZoR</a:t>
            </a:r>
            <a:r>
              <a:rPr lang="cs-CZ" dirty="0" smtClean="0">
                <a:solidFill>
                  <a:prstClr val="black"/>
                </a:solidFill>
              </a:rPr>
              <a:t>/</a:t>
            </a:r>
            <a:r>
              <a:rPr lang="cs-CZ" dirty="0" err="1" smtClean="0">
                <a:solidFill>
                  <a:prstClr val="black"/>
                </a:solidFill>
              </a:rPr>
              <a:t>ŽoP</a:t>
            </a:r>
            <a:r>
              <a:rPr lang="cs-CZ" dirty="0">
                <a:solidFill>
                  <a:prstClr val="black"/>
                </a:solidFill>
              </a:rPr>
              <a:t> a nachází se v průběžných stavech před schválením </a:t>
            </a:r>
            <a:r>
              <a:rPr lang="cs-CZ" dirty="0" err="1">
                <a:solidFill>
                  <a:prstClr val="black"/>
                </a:solidFill>
              </a:rPr>
              <a:t>ŽoP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9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Podstatné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Jedná se o změny, které </a:t>
            </a:r>
            <a:r>
              <a:rPr lang="cs-CZ" b="1" dirty="0">
                <a:solidFill>
                  <a:prstClr val="black"/>
                </a:solidFill>
              </a:rPr>
              <a:t>zásadním způsobem mění parametry a obsah </a:t>
            </a:r>
            <a:r>
              <a:rPr lang="cs-CZ" b="1" dirty="0" smtClean="0">
                <a:solidFill>
                  <a:prstClr val="black"/>
                </a:solidFill>
              </a:rPr>
              <a:t>projektu</a:t>
            </a:r>
            <a:endParaRPr lang="cs-CZ" dirty="0">
              <a:solidFill>
                <a:prstClr val="black"/>
              </a:solidFill>
            </a:endParaRP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Tyto změny </a:t>
            </a:r>
            <a:r>
              <a:rPr lang="cs-CZ" b="1" dirty="0" smtClean="0">
                <a:solidFill>
                  <a:prstClr val="black"/>
                </a:solidFill>
              </a:rPr>
              <a:t>vyžadují posouzení ze strany ŘO – </a:t>
            </a:r>
            <a:r>
              <a:rPr lang="cs-CZ" dirty="0" err="1" smtClean="0">
                <a:solidFill>
                  <a:prstClr val="black"/>
                </a:solidFill>
              </a:rPr>
              <a:t>rsp</a:t>
            </a:r>
            <a:r>
              <a:rPr lang="cs-CZ" dirty="0" smtClean="0">
                <a:solidFill>
                  <a:prstClr val="black"/>
                </a:solidFill>
              </a:rPr>
              <a:t>. jejich </a:t>
            </a:r>
            <a:r>
              <a:rPr lang="cs-CZ" b="1" dirty="0" smtClean="0">
                <a:solidFill>
                  <a:prstClr val="black"/>
                </a:solidFill>
              </a:rPr>
              <a:t>schválení nebo zamítnutí. Schválení </a:t>
            </a:r>
            <a:r>
              <a:rPr lang="cs-CZ" dirty="0" smtClean="0">
                <a:solidFill>
                  <a:prstClr val="black"/>
                </a:solidFill>
              </a:rPr>
              <a:t>podstatných změn </a:t>
            </a:r>
            <a:r>
              <a:rPr lang="cs-CZ" b="1" dirty="0" smtClean="0">
                <a:solidFill>
                  <a:prstClr val="black"/>
                </a:solidFill>
              </a:rPr>
              <a:t>nelze provést se zpětnou účinností. </a:t>
            </a:r>
          </a:p>
          <a:p>
            <a:pPr marL="228600" lvl="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Změna je </a:t>
            </a:r>
            <a:r>
              <a:rPr lang="cs-CZ" b="1" dirty="0" smtClean="0">
                <a:solidFill>
                  <a:prstClr val="black"/>
                </a:solidFill>
              </a:rPr>
              <a:t>účinná ke dni schválení ŘO, nejdříve však ke dni podání žádosti o podstatnou změnu</a:t>
            </a:r>
            <a:endParaRPr lang="cs-CZ" b="1" dirty="0">
              <a:solidFill>
                <a:prstClr val="black"/>
              </a:solidFill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cs-CZ" b="1" u="sng" dirty="0">
                <a:solidFill>
                  <a:prstClr val="black"/>
                </a:solidFill>
              </a:rPr>
              <a:t>Rozlišujeme podstatné změny</a:t>
            </a:r>
            <a:r>
              <a:rPr lang="cs-CZ" u="sng" dirty="0">
                <a:solidFill>
                  <a:prstClr val="black"/>
                </a:solidFill>
              </a:rPr>
              <a:t>:</a:t>
            </a:r>
          </a:p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</a:rPr>
              <a:t>Z</a:t>
            </a:r>
            <a:r>
              <a:rPr lang="cs-CZ" b="1" dirty="0" smtClean="0">
                <a:solidFill>
                  <a:prstClr val="black"/>
                </a:solidFill>
              </a:rPr>
              <a:t>akládající </a:t>
            </a:r>
            <a:r>
              <a:rPr lang="cs-CZ" b="1" dirty="0">
                <a:solidFill>
                  <a:prstClr val="black"/>
                </a:solidFill>
              </a:rPr>
              <a:t>změnu právního aktu </a:t>
            </a:r>
            <a:r>
              <a:rPr lang="cs-CZ" dirty="0">
                <a:solidFill>
                  <a:prstClr val="black"/>
                </a:solidFill>
              </a:rPr>
              <a:t>– k právnímu aktu je v </a:t>
            </a:r>
            <a:r>
              <a:rPr lang="cs-CZ" dirty="0" smtClean="0">
                <a:solidFill>
                  <a:prstClr val="black"/>
                </a:solidFill>
              </a:rPr>
              <a:t>takovém </a:t>
            </a:r>
            <a:r>
              <a:rPr lang="cs-CZ" dirty="0">
                <a:solidFill>
                  <a:prstClr val="black"/>
                </a:solidFill>
              </a:rPr>
              <a:t>případě nutné vydat </a:t>
            </a:r>
            <a:r>
              <a:rPr lang="cs-CZ" b="1" dirty="0">
                <a:solidFill>
                  <a:prstClr val="black"/>
                </a:solidFill>
              </a:rPr>
              <a:t>Dodatek</a:t>
            </a:r>
          </a:p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</a:rPr>
              <a:t>V</a:t>
            </a:r>
            <a:r>
              <a:rPr lang="cs-CZ" b="1" dirty="0" smtClean="0">
                <a:solidFill>
                  <a:prstClr val="black"/>
                </a:solidFill>
              </a:rPr>
              <a:t>ýznamné – </a:t>
            </a:r>
            <a:r>
              <a:rPr lang="cs-CZ" dirty="0" smtClean="0">
                <a:solidFill>
                  <a:prstClr val="black"/>
                </a:solidFill>
              </a:rPr>
              <a:t>zde postačuje </a:t>
            </a:r>
            <a:r>
              <a:rPr lang="cs-CZ" b="1" dirty="0" smtClean="0">
                <a:solidFill>
                  <a:prstClr val="black"/>
                </a:solidFill>
              </a:rPr>
              <a:t>souhlas ŘO bez nutnosti změny </a:t>
            </a:r>
            <a:r>
              <a:rPr lang="cs-CZ" b="1" dirty="0">
                <a:solidFill>
                  <a:prstClr val="black"/>
                </a:solidFill>
              </a:rPr>
              <a:t>právního aktu</a:t>
            </a:r>
          </a:p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155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dirty="0">
                <a:solidFill>
                  <a:prstClr val="black"/>
                </a:solidFill>
              </a:rPr>
              <a:t>Během realizace projektu je </a:t>
            </a:r>
            <a:r>
              <a:rPr lang="cs-CZ" altLang="cs-CZ" b="1" dirty="0">
                <a:solidFill>
                  <a:prstClr val="black"/>
                </a:solidFill>
              </a:rPr>
              <a:t>příjemce povinen informovat veřejnost o podpoře získané z fondů minimálně tím</a:t>
            </a:r>
            <a:r>
              <a:rPr lang="cs-CZ" altLang="cs-CZ" dirty="0">
                <a:solidFill>
                  <a:prstClr val="black"/>
                </a:solidFill>
              </a:rPr>
              <a:t>, že:</a:t>
            </a:r>
          </a:p>
          <a:p>
            <a:pPr marL="457200" lvl="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lphaLcParenR"/>
            </a:pPr>
            <a:r>
              <a:rPr lang="cs-CZ" altLang="cs-CZ" dirty="0">
                <a:solidFill>
                  <a:prstClr val="black"/>
                </a:solidFill>
              </a:rPr>
              <a:t>Zveřejní na své </a:t>
            </a:r>
            <a:r>
              <a:rPr lang="cs-CZ" altLang="cs-CZ" b="1" dirty="0">
                <a:solidFill>
                  <a:prstClr val="black"/>
                </a:solidFill>
              </a:rPr>
              <a:t>internetové stránce </a:t>
            </a:r>
            <a:r>
              <a:rPr lang="cs-CZ" altLang="cs-CZ" dirty="0">
                <a:solidFill>
                  <a:prstClr val="black"/>
                </a:solidFill>
              </a:rPr>
              <a:t>stručný popis projektu a zdůrazní, že je na daný projekt poskytována finanční podpora od EU</a:t>
            </a:r>
          </a:p>
          <a:p>
            <a:pPr marL="457200" lvl="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lphaLcParenR"/>
            </a:pPr>
            <a:r>
              <a:rPr lang="cs-CZ" altLang="cs-CZ" dirty="0">
                <a:solidFill>
                  <a:prstClr val="black"/>
                </a:solidFill>
              </a:rPr>
              <a:t>Po zahájení fyzické realizace projektu umístí </a:t>
            </a:r>
            <a:r>
              <a:rPr lang="cs-CZ" altLang="cs-CZ" b="1" dirty="0">
                <a:solidFill>
                  <a:prstClr val="black"/>
                </a:solidFill>
              </a:rPr>
              <a:t>alespoň jeden plakát o minimální velikosti A3 </a:t>
            </a:r>
            <a:r>
              <a:rPr lang="cs-CZ" altLang="cs-CZ" dirty="0">
                <a:solidFill>
                  <a:prstClr val="black"/>
                </a:solidFill>
              </a:rPr>
              <a:t>s textem „Tento projekt je spolufinancován EU“ na místě snadno viditelném pro veřejnost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dirty="0">
                <a:solidFill>
                  <a:prstClr val="black"/>
                </a:solidFill>
              </a:rPr>
              <a:t>Další podrobnosti upravuje </a:t>
            </a:r>
            <a:r>
              <a:rPr lang="cs-CZ" altLang="cs-CZ" b="1" dirty="0">
                <a:solidFill>
                  <a:prstClr val="black"/>
                </a:solidFill>
              </a:rPr>
              <a:t>kapitola. 17 </a:t>
            </a:r>
            <a:r>
              <a:rPr lang="cs-CZ" altLang="cs-CZ" b="1" dirty="0" err="1">
                <a:solidFill>
                  <a:prstClr val="black"/>
                </a:solidFill>
              </a:rPr>
              <a:t>PpŽP</a:t>
            </a:r>
            <a:r>
              <a:rPr lang="cs-CZ" altLang="cs-CZ" b="1" dirty="0">
                <a:solidFill>
                  <a:prstClr val="black"/>
                </a:solidFill>
              </a:rPr>
              <a:t> </a:t>
            </a:r>
            <a:r>
              <a:rPr lang="cs-CZ" altLang="cs-CZ" b="1" dirty="0" smtClean="0">
                <a:solidFill>
                  <a:prstClr val="black"/>
                </a:solidFill>
              </a:rPr>
              <a:t>- obecná </a:t>
            </a:r>
            <a:r>
              <a:rPr lang="cs-CZ" altLang="cs-CZ" b="1" dirty="0">
                <a:solidFill>
                  <a:prstClr val="black"/>
                </a:solidFill>
              </a:rPr>
              <a:t>část</a:t>
            </a:r>
            <a:r>
              <a:rPr lang="cs-CZ" altLang="cs-CZ" dirty="0">
                <a:solidFill>
                  <a:prstClr val="black"/>
                </a:solidFill>
              </a:rPr>
              <a:t>.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</a:pPr>
            <a:endParaRPr lang="cs-CZ" altLang="cs-CZ" u="sng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2821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b="1" u="sng" dirty="0">
                <a:solidFill>
                  <a:prstClr val="black"/>
                </a:solidFill>
              </a:rPr>
              <a:t>Dokumenty k publicitě umístěné na webových stránkách MŠMT:</a:t>
            </a:r>
          </a:p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Manuál Jednotného vizuálního stylu ESI fondů </a:t>
            </a:r>
          </a:p>
          <a:p>
            <a:pPr marL="228600" lvl="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prstClr val="black"/>
                </a:solidFill>
              </a:rPr>
              <a:t>Logolinky</a:t>
            </a:r>
            <a:r>
              <a:rPr lang="cs-CZ" altLang="cs-CZ" dirty="0">
                <a:solidFill>
                  <a:prstClr val="black"/>
                </a:solidFill>
              </a:rPr>
              <a:t> OP VVV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u="sng" dirty="0">
                <a:solidFill>
                  <a:prstClr val="black"/>
                </a:solidFill>
                <a:hlinkClick r:id="rId2"/>
              </a:rPr>
              <a:t>http://www.msmt.cz/strukturalni-fondy-1/pravidla-pro-publicitu</a:t>
            </a:r>
            <a:endParaRPr lang="cs-CZ" altLang="cs-CZ" u="sng" dirty="0">
              <a:solidFill>
                <a:prstClr val="black"/>
              </a:solidFill>
            </a:endParaRPr>
          </a:p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b="1" dirty="0">
                <a:solidFill>
                  <a:prstClr val="black"/>
                </a:solidFill>
              </a:rPr>
              <a:t>Nedodržování pravidel publicity podléhá sankcím </a:t>
            </a:r>
            <a:r>
              <a:rPr lang="cs-CZ" altLang="cs-CZ" b="1" dirty="0" smtClean="0">
                <a:solidFill>
                  <a:prstClr val="black"/>
                </a:solidFill>
              </a:rPr>
              <a:t/>
            </a:r>
            <a:br>
              <a:rPr lang="cs-CZ" altLang="cs-CZ" b="1" dirty="0" smtClean="0">
                <a:solidFill>
                  <a:prstClr val="black"/>
                </a:solidFill>
              </a:rPr>
            </a:br>
            <a:r>
              <a:rPr lang="cs-CZ" altLang="cs-CZ" dirty="0" smtClean="0">
                <a:solidFill>
                  <a:prstClr val="black"/>
                </a:solidFill>
              </a:rPr>
              <a:t>(</a:t>
            </a:r>
            <a:r>
              <a:rPr lang="cs-CZ" altLang="cs-CZ" dirty="0">
                <a:solidFill>
                  <a:prstClr val="black"/>
                </a:solidFill>
              </a:rPr>
              <a:t>viz kap. 17,  oddíl 17.3 </a:t>
            </a:r>
            <a:r>
              <a:rPr lang="cs-CZ" altLang="cs-CZ" dirty="0" err="1">
                <a:solidFill>
                  <a:prstClr val="black"/>
                </a:solidFill>
              </a:rPr>
              <a:t>PpŽP</a:t>
            </a:r>
            <a:r>
              <a:rPr lang="cs-CZ" altLang="cs-CZ" dirty="0">
                <a:solidFill>
                  <a:prstClr val="black"/>
                </a:solidFill>
              </a:rPr>
              <a:t>). Sankce jsou uvedeny i v právním aktu </a:t>
            </a:r>
            <a:r>
              <a:rPr lang="cs-CZ" altLang="cs-CZ" dirty="0" smtClean="0">
                <a:solidFill>
                  <a:prstClr val="black"/>
                </a:solidFill>
              </a:rPr>
              <a:t/>
            </a:r>
            <a:br>
              <a:rPr lang="cs-CZ" altLang="cs-CZ" dirty="0" smtClean="0">
                <a:solidFill>
                  <a:prstClr val="black"/>
                </a:solidFill>
              </a:rPr>
            </a:br>
            <a:r>
              <a:rPr lang="cs-CZ" altLang="cs-CZ" dirty="0" smtClean="0">
                <a:solidFill>
                  <a:prstClr val="black"/>
                </a:solidFill>
              </a:rPr>
              <a:t>o </a:t>
            </a:r>
            <a:r>
              <a:rPr lang="cs-CZ" altLang="cs-CZ" dirty="0">
                <a:solidFill>
                  <a:prstClr val="black"/>
                </a:solidFill>
              </a:rPr>
              <a:t>poskytnutí dotace.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před vydáním právního 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zapracovat závazky dané výběrovou komisí z procesu schvalování projektu – minimální hodnota indikátorů, úpravy rozpočtu atd.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oporučení výběrové komise nemají závazný charakter a jsou předmětem negociací před vydáním právního aktu – žadatel je nemusí akceptovat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revidovat </a:t>
            </a:r>
            <a:r>
              <a:rPr lang="cs-CZ" dirty="0"/>
              <a:t>a </a:t>
            </a:r>
            <a:r>
              <a:rPr lang="cs-CZ" dirty="0" smtClean="0"/>
              <a:t>upravit relevantní přílohy žádosti o podporu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možno </a:t>
            </a:r>
            <a:r>
              <a:rPr lang="cs-CZ" dirty="0"/>
              <a:t>provádět další úpravy nad rámec závazku výběrové </a:t>
            </a:r>
            <a:r>
              <a:rPr lang="cs-CZ" dirty="0" smtClean="0"/>
              <a:t>komise, ale pouze v odůvodněných případech – nelze vypouštět povinné aktivity, případně povinné téma v aktivitě Implementace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změny nesmí obsahovat zařazení vyloučené aktivity výzvy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13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Uchovávání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prstClr val="black"/>
                </a:solidFill>
              </a:rPr>
              <a:t>Příjemce je </a:t>
            </a:r>
            <a:r>
              <a:rPr lang="cs-CZ" b="1" dirty="0">
                <a:solidFill>
                  <a:prstClr val="black"/>
                </a:solidFill>
              </a:rPr>
              <a:t>povinen uchovávat dokumenty spojené s realizací projektu </a:t>
            </a:r>
            <a:r>
              <a:rPr lang="cs-CZ" b="1" dirty="0" smtClean="0">
                <a:solidFill>
                  <a:prstClr val="black"/>
                </a:solidFill>
              </a:rPr>
              <a:t/>
            </a:r>
            <a:br>
              <a:rPr lang="cs-CZ" b="1" dirty="0" smtClean="0">
                <a:solidFill>
                  <a:prstClr val="black"/>
                </a:solidFill>
              </a:rPr>
            </a:br>
            <a:r>
              <a:rPr lang="cs-CZ" b="1" dirty="0" smtClean="0">
                <a:solidFill>
                  <a:prstClr val="black"/>
                </a:solidFill>
              </a:rPr>
              <a:t>do </a:t>
            </a:r>
            <a:r>
              <a:rPr lang="cs-CZ" b="1" dirty="0">
                <a:solidFill>
                  <a:prstClr val="black"/>
                </a:solidFill>
              </a:rPr>
              <a:t>31. 12. 2033</a:t>
            </a:r>
            <a:r>
              <a:rPr lang="cs-CZ" dirty="0">
                <a:solidFill>
                  <a:prstClr val="black"/>
                </a:solidFill>
              </a:rPr>
              <a:t>, pokud legislativa nestanovuje pro některé typy dokumentů dobu delší.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382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Boj proti korupci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dirty="0">
                <a:solidFill>
                  <a:prstClr val="black"/>
                </a:solidFill>
              </a:rPr>
              <a:t>Podezření na korupční jednání je možné písemně oznámit na adresu MŠMT nebo E-mailovou adresu </a:t>
            </a:r>
            <a:r>
              <a:rPr lang="cs-CZ" dirty="0">
                <a:solidFill>
                  <a:prstClr val="black"/>
                </a:solidFill>
                <a:hlinkClick r:id="rId2"/>
              </a:rPr>
              <a:t>korupce@msmt.cz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dirty="0">
                <a:solidFill>
                  <a:prstClr val="black"/>
                </a:solidFill>
              </a:rPr>
              <a:t>Oznámení by mělo obsahovat následující informace: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identifikaci osob podezřelých ze spáchání nepřípustného jednání a všech zúčastněných osob, případně osob profitujících z nepřípustného jednání,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podrobný a souvislý popis nepřípustného jednání a jeho časový sled,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konkrétní důkazy o nepřípustném jednání nebo jiné konkrétní poznatky</a:t>
            </a:r>
            <a:br>
              <a:rPr lang="cs-CZ" sz="1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podporující podezření ze spáchání nepřípustného jednání.</a:t>
            </a: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cs-CZ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lvl="0" indent="-2286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b="1" dirty="0">
                <a:solidFill>
                  <a:prstClr val="black"/>
                </a:solidFill>
                <a:latin typeface="Calibri" panose="020F0502020204030204"/>
              </a:rPr>
              <a:t>Více informací na webových stránkách </a:t>
            </a:r>
            <a:r>
              <a:rPr lang="cs-CZ" b="1" dirty="0" smtClean="0">
                <a:solidFill>
                  <a:prstClr val="black"/>
                </a:solidFill>
                <a:latin typeface="Calibri" panose="020F0502020204030204"/>
              </a:rPr>
              <a:t>MŠMT:</a:t>
            </a:r>
            <a:br>
              <a:rPr lang="cs-CZ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cs-CZ" b="1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http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  <a:hlinkClick r:id="rId3"/>
              </a:rPr>
              <a:t>://</a:t>
            </a:r>
            <a:r>
              <a:rPr lang="cs-CZ" b="1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www.msmt.cz/ministerstvo/boj-proti-korupci</a:t>
            </a:r>
            <a:r>
              <a:rPr lang="cs-CZ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cs-CZ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324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ravidla </a:t>
            </a:r>
            <a:r>
              <a:rPr lang="cs-CZ" altLang="cs-CZ" dirty="0"/>
              <a:t>etiky zaměstnanců </a:t>
            </a:r>
            <a:r>
              <a:rPr lang="cs-CZ" altLang="cs-CZ" dirty="0" smtClean="0"/>
              <a:t>MŠMT – DARY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1600" dirty="0" smtClean="0"/>
              <a:t>Zaměstnanec předchází </a:t>
            </a:r>
            <a:r>
              <a:rPr lang="cs-CZ" sz="1600" dirty="0"/>
              <a:t>vzniku </a:t>
            </a:r>
            <a:r>
              <a:rPr lang="cs-CZ" sz="1600" dirty="0" smtClean="0"/>
              <a:t>vztahů/situací</a:t>
            </a:r>
            <a:r>
              <a:rPr lang="cs-CZ" sz="1600" dirty="0"/>
              <a:t>, ve kterých by </a:t>
            </a:r>
            <a:r>
              <a:rPr lang="cs-CZ" sz="1600" dirty="0" smtClean="0"/>
              <a:t>byl / cítil se zavázán </a:t>
            </a:r>
            <a:r>
              <a:rPr lang="cs-CZ" sz="1600" dirty="0"/>
              <a:t>oplatit </a:t>
            </a:r>
            <a:r>
              <a:rPr lang="cs-CZ" sz="1600" dirty="0" smtClean="0"/>
              <a:t>poskytnuté dary/výhody/plnění.</a:t>
            </a:r>
            <a:endParaRPr lang="cs-CZ" sz="1600" dirty="0"/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/>
              <a:t>Zaměstnanec nesmí v souvislosti s výkonem </a:t>
            </a:r>
            <a:r>
              <a:rPr lang="cs-CZ" sz="1600" dirty="0" smtClean="0"/>
              <a:t>služby/práce:</a:t>
            </a:r>
            <a:endParaRPr lang="cs-CZ" sz="1600" dirty="0"/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/>
              <a:t>vyžadovat </a:t>
            </a:r>
            <a:r>
              <a:rPr lang="cs-CZ" sz="1300" dirty="0"/>
              <a:t>dary pro sebe nebo </a:t>
            </a:r>
            <a:r>
              <a:rPr lang="cs-CZ" sz="1300" dirty="0" smtClean="0"/>
              <a:t>jiného,</a:t>
            </a:r>
            <a:endParaRPr lang="cs-CZ" sz="1300" dirty="0"/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/>
              <a:t>přijímat </a:t>
            </a:r>
            <a:r>
              <a:rPr lang="cs-CZ" sz="1300" dirty="0"/>
              <a:t>dary přesahující hodnotu </a:t>
            </a:r>
            <a:r>
              <a:rPr lang="cs-CZ" sz="1300" dirty="0" smtClean="0"/>
              <a:t>300 Kč (i drobné opakované).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 smtClean="0"/>
              <a:t>Zaměstnanec </a:t>
            </a:r>
            <a:r>
              <a:rPr lang="cs-CZ" sz="1600" dirty="0"/>
              <a:t>vyhotoví záznam </a:t>
            </a:r>
            <a:r>
              <a:rPr lang="cs-CZ" sz="1600" dirty="0" smtClean="0"/>
              <a:t>o</a:t>
            </a:r>
            <a:r>
              <a:rPr lang="cs-CZ" sz="1600" dirty="0"/>
              <a:t> nabídce (nad 300 Kč) / přijetí (do 300 Kč</a:t>
            </a:r>
            <a:r>
              <a:rPr lang="cs-CZ" sz="1600" dirty="0" smtClean="0"/>
              <a:t>) daru</a:t>
            </a:r>
            <a:endParaRPr lang="cs-CZ" sz="1600" dirty="0"/>
          </a:p>
          <a:p>
            <a:pPr marL="273050" lvl="1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>
                <a:latin typeface="+mj-lt"/>
              </a:rPr>
              <a:t>jméno </a:t>
            </a:r>
            <a:r>
              <a:rPr lang="cs-CZ" sz="1300" dirty="0">
                <a:latin typeface="+mj-lt"/>
              </a:rPr>
              <a:t>a příjmení dárce, popis, proč byl nabídnut a proč jej nepřijal / proč jej </a:t>
            </a:r>
            <a:r>
              <a:rPr lang="cs-CZ" sz="1300" dirty="0" smtClean="0">
                <a:latin typeface="+mj-lt"/>
              </a:rPr>
              <a:t>obdržel.</a:t>
            </a:r>
            <a:endParaRPr lang="cs-CZ" sz="1300" dirty="0"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b="1" dirty="0" smtClean="0"/>
              <a:t>Darem nejsou:</a:t>
            </a:r>
            <a:endParaRPr lang="cs-CZ" sz="1600" b="1" dirty="0"/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/>
              <a:t>plnění </a:t>
            </a:r>
            <a:r>
              <a:rPr lang="cs-CZ" sz="1300" dirty="0"/>
              <a:t>z pouhé společenské </a:t>
            </a:r>
            <a:r>
              <a:rPr lang="cs-CZ" sz="1300" dirty="0" smtClean="0"/>
              <a:t>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/>
              <a:t>plnění </a:t>
            </a:r>
            <a:r>
              <a:rPr lang="cs-CZ" sz="1300" dirty="0"/>
              <a:t>poskytovaná </a:t>
            </a:r>
            <a:r>
              <a:rPr lang="cs-CZ" sz="1300" dirty="0" smtClean="0"/>
              <a:t>při</a:t>
            </a:r>
            <a:r>
              <a:rPr lang="cs-CZ" sz="1300" dirty="0"/>
              <a:t> </a:t>
            </a:r>
            <a:r>
              <a:rPr lang="cs-CZ" sz="1300" dirty="0" smtClean="0"/>
              <a:t>společenských či</a:t>
            </a:r>
            <a:r>
              <a:rPr lang="cs-CZ" sz="1300" dirty="0"/>
              <a:t> </a:t>
            </a:r>
            <a:r>
              <a:rPr lang="cs-CZ" sz="1300" dirty="0" smtClean="0"/>
              <a:t>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 smtClean="0"/>
              <a:t>drobné </a:t>
            </a:r>
            <a:r>
              <a:rPr lang="cs-CZ" sz="1300" dirty="0"/>
              <a:t>reklamní a propagační předměty.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/>
              <a:t>Porušení pravidel etiky je porušením služební </a:t>
            </a:r>
            <a:r>
              <a:rPr lang="cs-CZ" sz="1600" dirty="0" smtClean="0"/>
              <a:t>kázně / povinností.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312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Administrace </a:t>
            </a:r>
            <a:r>
              <a:rPr lang="cs-CZ" dirty="0" smtClean="0"/>
              <a:t>projektu - </a:t>
            </a:r>
            <a:r>
              <a:rPr lang="cs-CZ" dirty="0"/>
              <a:t>věcná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Děkuji </a:t>
            </a:r>
            <a:r>
              <a:rPr lang="cs-CZ" b="1" dirty="0"/>
              <a:t>za </a:t>
            </a:r>
            <a:r>
              <a:rPr lang="cs-CZ" b="1" dirty="0" smtClean="0"/>
              <a:t>pozornost</a:t>
            </a:r>
            <a:endParaRPr lang="cs-CZ" b="1" dirty="0"/>
          </a:p>
          <a:p>
            <a:endParaRPr lang="cs-CZ" dirty="0" smtClean="0"/>
          </a:p>
          <a:p>
            <a:pPr algn="ctr"/>
            <a:r>
              <a:rPr lang="cs-CZ" dirty="0" smtClean="0"/>
              <a:t>Mgr. Olga Dvořáková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537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549275" y="2017713"/>
            <a:ext cx="758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Calibri" panose="020F0502020204030204" pitchFamily="34" charset="0"/>
              </a:rPr>
              <a:t>Administrace projektu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Calibri" panose="020F0502020204030204" pitchFamily="34" charset="0"/>
              </a:rPr>
              <a:t>Finanční část</a:t>
            </a:r>
          </a:p>
        </p:txBody>
      </p:sp>
      <p:pic>
        <p:nvPicPr>
          <p:cNvPr id="14340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6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FINANČNÍ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Zálohová platba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Účetnictví a dokladování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Předkládání ŽOP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Způsobilost výdajů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Druhy výdajů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Mzdové výdaje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Dokladování mezd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Výkaz práce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Nezpůsobilé výdaje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Finanční milníky</a:t>
            </a: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415873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dirty="0" smtClean="0"/>
              <a:t>Zálohová platba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Její výše stanovena ve výzvě a příslušných specifických pravidlech </a:t>
            </a:r>
            <a:r>
              <a:rPr lang="cs-CZ" dirty="0" smtClean="0"/>
              <a:t>       pro </a:t>
            </a:r>
            <a:r>
              <a:rPr lang="cs-CZ" dirty="0"/>
              <a:t>žadatele a příjemce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Ukotvena v Rozhodnutí o poskytnutí dotace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Maximálně do výše:</a:t>
            </a:r>
          </a:p>
          <a:p>
            <a:pPr marL="1028700" lvl="1" indent="-342900">
              <a:defRPr/>
            </a:pPr>
            <a:r>
              <a:rPr lang="cs-CZ" dirty="0" smtClean="0"/>
              <a:t>40 % celkových způsobilých výdajů</a:t>
            </a:r>
          </a:p>
          <a:p>
            <a:pPr marL="1028700" lvl="1" indent="-342900">
              <a:defRPr/>
            </a:pPr>
            <a:r>
              <a:rPr lang="cs-CZ" dirty="0" smtClean="0"/>
              <a:t>30 % celkových způsobilých výdajů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Termín pro vyplacení je 30 kalendářních dnů od vydání právního aktu</a:t>
            </a:r>
          </a:p>
          <a:p>
            <a:pPr>
              <a:defRPr/>
            </a:pPr>
            <a:r>
              <a:rPr lang="cs-CZ" b="1" dirty="0" smtClean="0"/>
              <a:t>Spolufinancování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Míra spolufinancování uvedena v právním </a:t>
            </a:r>
            <a:r>
              <a:rPr lang="cs-CZ" dirty="0" smtClean="0"/>
              <a:t>aktu (5 %) –pouze městské částka hl. města Prahy, obce a dobrovolné svazky obcí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364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Účetnictví a dokladování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Oddělené účtování skutečně vzniklých přímých výdajů od ostatních aktivit organizace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Nezpůsobilé výdaje se účtují </a:t>
            </a:r>
            <a:r>
              <a:rPr lang="cs-CZ" altLang="cs-CZ" dirty="0" smtClean="0"/>
              <a:t>odděleně </a:t>
            </a:r>
            <a:r>
              <a:rPr lang="cs-CZ" altLang="cs-CZ" dirty="0"/>
              <a:t>od způsobilých výdajů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Oddělené účtování nejpozději od vydání právního aktu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Ke </a:t>
            </a:r>
            <a:r>
              <a:rPr lang="cs-CZ" altLang="cs-CZ" dirty="0"/>
              <a:t>každé průběžné ŽOP nutno doložit výstupní sestavu z účetnictví pro projekt za dané sledované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Nepřímé náklady se v účetnictví k projektu nepřiřazují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Účetní doklady musí být označeny registračním číslem </a:t>
            </a:r>
            <a:r>
              <a:rPr lang="cs-CZ" altLang="cs-CZ" dirty="0" smtClean="0"/>
              <a:t>projektu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8198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Předkládání ŽOP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Žádost o platbu je vždy součástí Zprávy o realizaci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Maximální výše předfinancování: Celkový součet záloh poskytnutých nad rámec schváleného vyúčtování nesmí přesáhnout 50 % celkových způsobilých výdajů projektu.  </a:t>
            </a:r>
            <a:endParaRPr lang="cs-CZ" dirty="0" smtClean="0"/>
          </a:p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Příklad:</a:t>
            </a: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/>
              <a:t>První </a:t>
            </a:r>
            <a:r>
              <a:rPr lang="cs-CZ" b="1" dirty="0" err="1"/>
              <a:t>ŽoP</a:t>
            </a:r>
            <a:r>
              <a:rPr lang="cs-CZ" b="1" dirty="0"/>
              <a:t> </a:t>
            </a:r>
            <a:r>
              <a:rPr lang="cs-CZ" dirty="0"/>
              <a:t>se předkládá do 20 pracovních dní po uplynutí 3 měsíců od vydání Rozhodnutí o poskytnutí dotace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Monitorovací období je 6 měsíců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Schválení a proplacení </a:t>
            </a:r>
            <a:r>
              <a:rPr lang="cs-CZ" dirty="0" err="1"/>
              <a:t>ŽoP</a:t>
            </a:r>
            <a:r>
              <a:rPr lang="cs-CZ" dirty="0"/>
              <a:t> do 90 kalendářních dnů od podání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Možnost posunutí termínu předložení </a:t>
            </a:r>
            <a:r>
              <a:rPr lang="cs-CZ" dirty="0" err="1"/>
              <a:t>ŽoP</a:t>
            </a:r>
            <a:r>
              <a:rPr lang="cs-CZ" dirty="0"/>
              <a:t> o 10 pracovních dní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Dřívější předložení </a:t>
            </a:r>
            <a:r>
              <a:rPr lang="cs-CZ" dirty="0" err="1"/>
              <a:t>ŽoP</a:t>
            </a:r>
            <a:r>
              <a:rPr lang="cs-CZ" dirty="0"/>
              <a:t> – podstatná změna harmonogramu a finančního plánu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Nedostatečně doložené výdaje může ŘO z </a:t>
            </a:r>
            <a:r>
              <a:rPr lang="cs-CZ" dirty="0" err="1"/>
              <a:t>ŽoP</a:t>
            </a:r>
            <a:r>
              <a:rPr lang="cs-CZ" dirty="0"/>
              <a:t> vyjmout – dokládají se v následujících </a:t>
            </a:r>
            <a:r>
              <a:rPr lang="cs-CZ" dirty="0" err="1"/>
              <a:t>ŽoP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920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Způsobilost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Obecná hlediska způsobilosti: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věcná způsobilost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přiměřenost výdaje – pravidlo 3E </a:t>
            </a:r>
            <a:r>
              <a:rPr lang="cs-CZ" dirty="0" smtClean="0"/>
              <a:t> </a:t>
            </a:r>
            <a:r>
              <a:rPr lang="cs-CZ" dirty="0"/>
              <a:t>(hospodárnost, účelnost, efektivnost)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časová způsobilost výdaje </a:t>
            </a:r>
            <a:r>
              <a:rPr lang="cs-CZ" dirty="0" smtClean="0"/>
              <a:t>u výzvy MAPII:</a:t>
            </a:r>
          </a:p>
          <a:p>
            <a:pPr marL="1028700" lvl="1" indent="-342900">
              <a:defRPr/>
            </a:pPr>
            <a:r>
              <a:rPr lang="cs-CZ" dirty="0" smtClean="0"/>
              <a:t>Při </a:t>
            </a:r>
            <a:r>
              <a:rPr lang="cs-CZ" dirty="0"/>
              <a:t>realizaci KA č. 1, 2 a 3 </a:t>
            </a:r>
            <a:r>
              <a:rPr lang="cs-CZ" dirty="0" smtClean="0"/>
              <a:t>od 1. 5. 2017</a:t>
            </a:r>
          </a:p>
          <a:p>
            <a:pPr marL="1028700" lvl="1" indent="-342900">
              <a:defRPr/>
            </a:pPr>
            <a:r>
              <a:rPr lang="cs-CZ" dirty="0" smtClean="0"/>
              <a:t>Při realizaci KA č. 4 po úspěšném splnění první fáze hodnocení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místní </a:t>
            </a:r>
            <a:r>
              <a:rPr lang="cs-CZ" dirty="0"/>
              <a:t>způsobilost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prokázání výdaje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7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b="1" dirty="0"/>
              <a:t>Řízení projektu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b="1" dirty="0"/>
              <a:t>Rozvoj a aktualizace </a:t>
            </a:r>
            <a:r>
              <a:rPr lang="cs-CZ" b="1" dirty="0" smtClean="0"/>
              <a:t>MAP - </a:t>
            </a:r>
            <a:r>
              <a:rPr lang="cs-CZ" sz="1800" dirty="0" smtClean="0">
                <a:latin typeface="+mj-lt"/>
              </a:rPr>
              <a:t>východiskem </a:t>
            </a:r>
            <a:r>
              <a:rPr lang="cs-CZ" sz="1800" dirty="0">
                <a:latin typeface="+mj-lt"/>
              </a:rPr>
              <a:t>jsou Postupy MAP </a:t>
            </a:r>
            <a:r>
              <a:rPr lang="cs-CZ" sz="1800" dirty="0" smtClean="0">
                <a:latin typeface="+mj-lt"/>
              </a:rPr>
              <a:t>II</a:t>
            </a:r>
            <a:endParaRPr lang="cs-CZ" sz="1800" dirty="0">
              <a:latin typeface="+mj-lt"/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cs-CZ" b="1" dirty="0"/>
              <a:t>Evaluace</a:t>
            </a:r>
            <a:r>
              <a:rPr lang="cs-CZ" dirty="0"/>
              <a:t> </a:t>
            </a:r>
            <a:r>
              <a:rPr lang="cs-CZ" b="1" dirty="0" smtClean="0"/>
              <a:t>MAP</a:t>
            </a:r>
            <a:endParaRPr lang="cs-CZ" b="1" dirty="0"/>
          </a:p>
          <a:p>
            <a:pPr lvl="2"/>
            <a:r>
              <a:rPr lang="cs-CZ" sz="1800" dirty="0" smtClean="0">
                <a:latin typeface="+mj-lt"/>
              </a:rPr>
              <a:t>Monitoring </a:t>
            </a:r>
            <a:r>
              <a:rPr lang="cs-CZ" sz="1800" dirty="0">
                <a:latin typeface="+mj-lt"/>
              </a:rPr>
              <a:t>MAP.</a:t>
            </a:r>
          </a:p>
          <a:p>
            <a:pPr lvl="2"/>
            <a:r>
              <a:rPr lang="cs-CZ" sz="1800" dirty="0">
                <a:latin typeface="+mj-lt"/>
              </a:rPr>
              <a:t>Vyhodnocování plnění MAP.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b="1" dirty="0"/>
              <a:t>Implementace MAP </a:t>
            </a:r>
          </a:p>
          <a:p>
            <a:pPr lvl="0"/>
            <a:r>
              <a:rPr lang="cs-CZ" dirty="0"/>
              <a:t>	</a:t>
            </a:r>
            <a:r>
              <a:rPr lang="cs-CZ" u="sng" dirty="0"/>
              <a:t>povinně volitelné </a:t>
            </a:r>
            <a:r>
              <a:rPr lang="cs-CZ" u="sng" dirty="0" err="1"/>
              <a:t>podaktivity</a:t>
            </a:r>
            <a:r>
              <a:rPr lang="cs-CZ" dirty="0"/>
              <a:t> – Implementace povinných </a:t>
            </a:r>
            <a:r>
              <a:rPr lang="cs-CZ" dirty="0" smtClean="0"/>
              <a:t>opatření, </a:t>
            </a:r>
            <a:endParaRPr lang="cs-CZ" dirty="0"/>
          </a:p>
          <a:p>
            <a:pPr lvl="0"/>
            <a:r>
              <a:rPr lang="cs-CZ" dirty="0"/>
              <a:t>	povinnost vybrat minimálně jedno </a:t>
            </a:r>
            <a:r>
              <a:rPr lang="cs-CZ" dirty="0" smtClean="0"/>
              <a:t>opatření</a:t>
            </a:r>
            <a:endParaRPr lang="cs-CZ" dirty="0"/>
          </a:p>
          <a:p>
            <a:pPr lvl="0"/>
            <a:r>
              <a:rPr lang="cs-CZ" dirty="0"/>
              <a:t>	</a:t>
            </a:r>
            <a:r>
              <a:rPr lang="cs-CZ" u="sng" dirty="0"/>
              <a:t>volitelné </a:t>
            </a:r>
            <a:r>
              <a:rPr lang="cs-CZ" u="sng" dirty="0" err="1"/>
              <a:t>podaktivity</a:t>
            </a:r>
            <a:r>
              <a:rPr lang="cs-CZ" dirty="0"/>
              <a:t> – Implementace ostatních aktivit </a:t>
            </a:r>
          </a:p>
          <a:p>
            <a:endParaRPr 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9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Druhy výdajů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Přímé výdaje</a:t>
            </a:r>
          </a:p>
          <a:p>
            <a:pPr marL="1028700" lvl="1" indent="-342900"/>
            <a:r>
              <a:rPr lang="cs-CZ" altLang="cs-CZ" sz="2000" dirty="0">
                <a:latin typeface="+mj-lt"/>
              </a:rPr>
              <a:t>vyúčtování prostřednictvím Žádosti o platbu </a:t>
            </a:r>
          </a:p>
          <a:p>
            <a:pPr marL="1028700" lvl="1" indent="-342900"/>
            <a:r>
              <a:rPr lang="cs-CZ" altLang="cs-CZ" sz="2000" dirty="0">
                <a:latin typeface="+mj-lt"/>
              </a:rPr>
              <a:t>Vyúčtovány průběžně, bez zbytečného odkladu</a:t>
            </a:r>
          </a:p>
          <a:p>
            <a:pPr marL="1028700" lvl="1" indent="-342900"/>
            <a:r>
              <a:rPr lang="cs-CZ" altLang="cs-CZ" sz="2000" dirty="0">
                <a:latin typeface="+mj-lt"/>
              </a:rPr>
              <a:t>doklady do 10 000,00 </a:t>
            </a:r>
            <a:r>
              <a:rPr lang="cs-CZ" altLang="cs-CZ" sz="2000" dirty="0" smtClean="0">
                <a:latin typeface="+mj-lt"/>
              </a:rPr>
              <a:t>Kč</a:t>
            </a:r>
          </a:p>
          <a:p>
            <a:pPr marL="1028700" lvl="1" indent="-342900"/>
            <a:endParaRPr lang="cs-CZ" altLang="cs-CZ" sz="2000" dirty="0">
              <a:latin typeface="+mj-lt"/>
            </a:endParaRPr>
          </a:p>
          <a:p>
            <a:r>
              <a:rPr lang="cs-CZ" altLang="cs-CZ" dirty="0"/>
              <a:t>Paušální </a:t>
            </a:r>
            <a:r>
              <a:rPr lang="cs-CZ" altLang="cs-CZ" dirty="0" smtClean="0"/>
              <a:t>výdaje</a:t>
            </a:r>
          </a:p>
          <a:p>
            <a:pPr marL="1028700" lvl="1" indent="-342900"/>
            <a:r>
              <a:rPr lang="cs-CZ" altLang="cs-CZ" sz="2000" dirty="0">
                <a:latin typeface="+mj-lt"/>
              </a:rPr>
              <a:t>Pro projekty v rámci této výzvy bude použita zjednodušená forma vykazování použitím sazby 40 % z přímých způsobilých nákladů na zaměstnance za účelem pokrytí zbývajících nákladů na projekt</a:t>
            </a:r>
          </a:p>
          <a:p>
            <a:pPr lvl="1" indent="0">
              <a:buNone/>
            </a:pPr>
            <a:endParaRPr lang="cs-CZ" altLang="cs-CZ" sz="2000" dirty="0">
              <a:latin typeface="+mj-lt"/>
            </a:endParaRP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35017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Mzdové výdaje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Způsobilými osobními výdaji jsou: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hrubá mzda, plat nebo odměna z dohod zaměstnanců pracujících na projektu včetně náhrad/příplatků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odvody na sociální a zdravotní pojištění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nemocenská hrazená zaměstnavatelem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zákonné pojištění odpovědnosti zaměstnavatele</a:t>
            </a: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ostatní obligatorní výdaje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Způsobilým výdajem je mzdový výdaj na 1 pracovníka, který má maximální úvazek 1,0 v souhrnu všech uzavřených úvazků u subjektů zapojených do projektu. Výjimku mají členové odborného týmu, kterými jsou pedagogičtí pracovníci (1,2)</a:t>
            </a:r>
          </a:p>
        </p:txBody>
      </p:sp>
    </p:spTree>
    <p:extLst>
      <p:ext uri="{BB962C8B-B14F-4D97-AF65-F5344CB8AC3E}">
        <p14:creationId xmlns:p14="http://schemas.microsoft.com/office/powerpoint/2010/main" val="27288360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Dokladování mezd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Celková vykazovaná částka vyšší než 10 000 Kč (</a:t>
            </a:r>
            <a:r>
              <a:rPr lang="cs-CZ" dirty="0" err="1"/>
              <a:t>superhrubá</a:t>
            </a:r>
            <a:r>
              <a:rPr lang="cs-CZ" dirty="0"/>
              <a:t> mzda)</a:t>
            </a:r>
          </a:p>
          <a:p>
            <a:r>
              <a:rPr lang="cs-CZ" dirty="0"/>
              <a:t>Doklady k předložení: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pracovní smlouvy nebo dohody vč. pracovní náplně, mzdové sazby, výše úvazku (jen při prvním uplatnění výdaje)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mzdové </a:t>
            </a:r>
            <a:r>
              <a:rPr lang="cs-CZ" dirty="0"/>
              <a:t>rekapitulace (mzdové listy, sjetiny ze mzdového </a:t>
            </a:r>
            <a:r>
              <a:rPr lang="cs-CZ" dirty="0" smtClean="0"/>
              <a:t>systému, výplatní pásky) </a:t>
            </a:r>
            <a:r>
              <a:rPr lang="cs-CZ" dirty="0"/>
              <a:t>za sledované období </a:t>
            </a:r>
            <a:r>
              <a:rPr lang="cs-CZ" dirty="0" smtClean="0"/>
              <a:t>pouze pro projekt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doklady o úhradě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výkazy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povinná příloha </a:t>
            </a:r>
            <a:r>
              <a:rPr lang="cs-CZ" dirty="0" err="1"/>
              <a:t>ZoR</a:t>
            </a:r>
            <a:r>
              <a:rPr lang="cs-CZ" dirty="0"/>
              <a:t> Realizační tým (zveřejněno na webu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Pokud nejsou rozepsány výdaje na zdravotní a sociální pojištění hrazené zaměstnavatelem pro jednotlivé zaměstnance v soupisce dokladů (SD2 – Lidské zdroje), nutno doložit tabulku, která toto rozdělení bude obsahovat </a:t>
            </a:r>
            <a:endParaRPr lang="cs-CZ" dirty="0"/>
          </a:p>
          <a:p>
            <a:r>
              <a:rPr lang="cs-CZ" dirty="0"/>
              <a:t>Ostatní se předkládá na vyžádání ŘO OP VVV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2300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Výkaz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Nutné vést výkaz práce má pracovník</a:t>
            </a:r>
            <a:r>
              <a:rPr lang="cs-CZ" dirty="0"/>
              <a:t>, který: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vykonává činnosti pro projekt i mimo projekt nebo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pracuje na základě DPP nebo DPČ nebo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vykonává současně činnosti vykazované v přímých nákladech a činnosti hrazené z  paušálních nákladů </a:t>
            </a:r>
            <a:r>
              <a:rPr lang="cs-CZ" dirty="0" smtClean="0"/>
              <a:t>projektu</a:t>
            </a:r>
          </a:p>
          <a:p>
            <a:pPr>
              <a:defRPr/>
            </a:pPr>
            <a:r>
              <a:rPr lang="cs-CZ" dirty="0" smtClean="0"/>
              <a:t>Povinnost dokládat pouze výkazy práce, u kterých pracovník v daném měsíci překročil </a:t>
            </a:r>
            <a:r>
              <a:rPr lang="cs-CZ" dirty="0" err="1" smtClean="0"/>
              <a:t>superhrubou</a:t>
            </a:r>
            <a:r>
              <a:rPr lang="cs-CZ" dirty="0" smtClean="0"/>
              <a:t> mzdu nad 10 000,00 Kč.</a:t>
            </a:r>
            <a:endParaRPr lang="cs-CZ" dirty="0"/>
          </a:p>
          <a:p>
            <a:pPr>
              <a:defRPr/>
            </a:pPr>
            <a:r>
              <a:rPr lang="cs-CZ" dirty="0"/>
              <a:t>Povinnost uchovávat kopii </a:t>
            </a:r>
            <a:r>
              <a:rPr lang="cs-CZ" dirty="0" smtClean="0"/>
              <a:t>VP </a:t>
            </a:r>
            <a:r>
              <a:rPr lang="cs-CZ" dirty="0"/>
              <a:t>pro účely </a:t>
            </a:r>
            <a:r>
              <a:rPr lang="cs-CZ" dirty="0" smtClean="0"/>
              <a:t>kontroly</a:t>
            </a:r>
          </a:p>
          <a:p>
            <a:pPr>
              <a:defRPr/>
            </a:pPr>
            <a:r>
              <a:rPr lang="cs-CZ" dirty="0" smtClean="0"/>
              <a:t>Vzory zde:</a:t>
            </a:r>
            <a:endParaRPr lang="cs-CZ" dirty="0"/>
          </a:p>
          <a:p>
            <a:pPr>
              <a:defRPr/>
            </a:pPr>
            <a:r>
              <a:rPr lang="cs-CZ" dirty="0">
                <a:hlinkClick r:id="rId2"/>
              </a:rPr>
              <a:t>http://www.msmt.cz/strukturalni-fondy-1/prehled-vzoru-prilohy-monitorovacich-zprav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969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512763" y="411163"/>
            <a:ext cx="1999701" cy="2562773"/>
          </a:xfrm>
        </p:spPr>
        <p:txBody>
          <a:bodyPr>
            <a:normAutofit/>
          </a:bodyPr>
          <a:lstStyle/>
          <a:p>
            <a:r>
              <a:rPr altLang="cs-CZ" sz="3600" dirty="0" smtClean="0"/>
              <a:t>Výkaz práce</a:t>
            </a:r>
            <a:r>
              <a:rPr altLang="cs-CZ" sz="700" dirty="0" smtClean="0"/>
              <a:t> </a:t>
            </a:r>
            <a:r>
              <a:rPr altLang="cs-CZ" sz="3600" dirty="0" smtClean="0"/>
              <a:t/>
            </a:r>
            <a:br>
              <a:rPr altLang="cs-CZ" sz="3600" dirty="0" smtClean="0"/>
            </a:br>
            <a:r>
              <a:rPr altLang="cs-CZ" sz="1800" dirty="0" smtClean="0"/>
              <a:t>-</a:t>
            </a:r>
            <a:r>
              <a:rPr lang="cs-CZ" altLang="cs-CZ" sz="2000" b="0" dirty="0" smtClean="0"/>
              <a:t>souhrnný</a:t>
            </a:r>
            <a:endParaRPr altLang="cs-CZ" sz="3600" b="0" dirty="0" smtClean="0"/>
          </a:p>
        </p:txBody>
      </p:sp>
      <p:pic>
        <p:nvPicPr>
          <p:cNvPr id="2355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3243263"/>
            <a:ext cx="5603519" cy="2735262"/>
          </a:xfrm>
        </p:spPr>
      </p:pic>
      <p:pic>
        <p:nvPicPr>
          <p:cNvPr id="2355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411163"/>
            <a:ext cx="61595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547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Nezpůsobilé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Nejsou obsaženy v platném rozpočtu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Nejsou v souladu s cíli projektu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Nejsou hospodárné, účelné, efektivní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Nejsou v souladu s legislativou</a:t>
            </a:r>
          </a:p>
          <a:p>
            <a:pPr>
              <a:defRPr/>
            </a:pPr>
            <a:r>
              <a:rPr lang="cs-CZ" dirty="0" smtClean="0"/>
              <a:t>Příklady nezpůsobilých výdajů v </a:t>
            </a:r>
            <a:r>
              <a:rPr lang="cs-CZ" dirty="0"/>
              <a:t>osobních nákladech: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Náhrada nevyčerpané dovolené při ukončení pracovního poměru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Odstupné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Práce vykonávaná mimo projekt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Náhrada za dovolenou nad rámec rozsahu stanoveném </a:t>
            </a:r>
            <a:r>
              <a:rPr lang="cs-CZ" dirty="0" err="1" smtClean="0"/>
              <a:t>PpŽP</a:t>
            </a: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197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cs-CZ" smtClean="0"/>
              <a:t>Finanční milníky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/>
              <a:t>Průběžný</a:t>
            </a:r>
            <a:r>
              <a:rPr lang="cs-CZ" dirty="0"/>
              <a:t> finanční milník - projekty delší než 30 měsíců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b="1" dirty="0"/>
              <a:t>Hraniční</a:t>
            </a:r>
            <a:r>
              <a:rPr lang="cs-CZ" dirty="0"/>
              <a:t> finanční milník - stanoven u všech projektů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Minimální výše výdajů, kterou je příjemce v úhrnu předložit ŘO OP VVV za sledovaná období, pro která je finanční milník stanoven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Průběžný finanční ukazatel – 80% celkové plánované částky vyúčtování za každých 12 měsíců (zdroj – finanční plán</a:t>
            </a:r>
            <a:r>
              <a:rPr lang="cs-CZ" dirty="0" smtClean="0"/>
              <a:t>) - lze </a:t>
            </a:r>
            <a:r>
              <a:rPr lang="cs-CZ" dirty="0"/>
              <a:t>snížit podstatnou </a:t>
            </a:r>
            <a:r>
              <a:rPr lang="cs-CZ" dirty="0" smtClean="0"/>
              <a:t>změnou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Hraniční finanční ukazatel – 60% celkové plánované částky vyúčtování v 60% doby realizace </a:t>
            </a:r>
            <a:r>
              <a:rPr lang="cs-CZ" dirty="0" smtClean="0"/>
              <a:t>projektu - nelze snížit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Nesplnění </a:t>
            </a:r>
            <a:r>
              <a:rPr lang="cs-CZ" dirty="0"/>
              <a:t>je porušením rozpočtové kázně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8413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50838" y="342900"/>
            <a:ext cx="7886700" cy="898525"/>
          </a:xfrm>
        </p:spPr>
        <p:txBody>
          <a:bodyPr/>
          <a:lstStyle/>
          <a:p>
            <a:r>
              <a:rPr altLang="cs-CZ" smtClean="0"/>
              <a:t>Příklad finančních milníků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81" y="1486969"/>
            <a:ext cx="7993217" cy="45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20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600" dirty="0" smtClean="0"/>
              <a:t>Bc. Veronika Havlíčková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2745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9101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Realizace aktivit musí probíhat dle Postupů MAP II a v souladu se schválenou žádostí o podporu, případně závazkem výběrové komise</a:t>
            </a:r>
          </a:p>
          <a:p>
            <a:pPr algn="just"/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Nelze </a:t>
            </a:r>
            <a:r>
              <a:rPr lang="cs-CZ" dirty="0"/>
              <a:t>provádět změny závazku, který navrhla a schválila výběrová komise na základě hodnocení projektu</a:t>
            </a:r>
          </a:p>
          <a:p>
            <a:pPr algn="just"/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Minimální hodnoty indikátorů stanovené v závazku výběrové komise nelze snižovat a to ani podstatnou změnou</a:t>
            </a:r>
          </a:p>
          <a:p>
            <a:pPr algn="just"/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Výdaje na aktivity spojené s implementací opatření plánovaných v MAP  jsou způsobilé od data ukončení první fáze procesu hodnocení – splnění formálních náležitostí a přijatelnosti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5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070" y="1597025"/>
            <a:ext cx="7886700" cy="4003675"/>
          </a:xfrm>
        </p:spPr>
        <p:txBody>
          <a:bodyPr>
            <a:normAutofit/>
          </a:bodyPr>
          <a:lstStyle/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Očekávanými </a:t>
            </a:r>
            <a:r>
              <a:rPr lang="cs-CZ" b="1" dirty="0"/>
              <a:t>výsledky jsou:</a:t>
            </a:r>
            <a:endParaRPr lang="cs-CZ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dirty="0"/>
              <a:t>Kvalitně řízené a realizované povinné aktivity 2 Rozvoj a aktualizace MAP a 3 Evaluace a monitoring MAP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dirty="0"/>
              <a:t>Odborná a administrativní podpora procesu místního akčního plánování</a:t>
            </a:r>
          </a:p>
          <a:p>
            <a:pPr algn="just"/>
            <a:r>
              <a:rPr lang="cs-CZ" b="1" dirty="0"/>
              <a:t>Dosažení výsledku se dokládá předložením těchto dokumentů:</a:t>
            </a:r>
            <a:endParaRPr lang="cs-CZ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dirty="0"/>
              <a:t>Průběžné zprávy o realizaci projektu (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Závěrečné zprávy </a:t>
            </a:r>
            <a:r>
              <a:rPr lang="cs-CZ" dirty="0"/>
              <a:t>o realizaci projektu (</a:t>
            </a:r>
            <a:r>
              <a:rPr lang="cs-CZ" dirty="0" err="1"/>
              <a:t>ZZoR</a:t>
            </a:r>
            <a:r>
              <a:rPr lang="cs-CZ" dirty="0"/>
              <a:t>)</a:t>
            </a:r>
          </a:p>
          <a:p>
            <a:endParaRPr 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9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a aktualizace MAP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400" b="1" dirty="0"/>
              <a:t>Očekávanými výsledky jsou:</a:t>
            </a:r>
            <a:endParaRPr lang="cs-CZ" sz="240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Prohloubení procesu společného plánování v území, včetně procesu strategického plánování v samotných školách, prohloubení procesu spolupráce mezi školami a územím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rozšíření spolupráce v rámci procesu společného plánování i na další subjekty.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Rozvoj a aktualizace MAP, aktualizace dokumentace MAP, včetně tvorby akčních plánů</a:t>
            </a:r>
            <a:r>
              <a:rPr lang="cs-CZ" sz="2400" dirty="0" smtClean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cs-CZ" sz="2400" dirty="0" smtClean="0"/>
              <a:t>Realizace aktivity musí probíhat dle Postupů MAP II</a:t>
            </a:r>
            <a:endParaRPr lang="cs-CZ" sz="2400" dirty="0"/>
          </a:p>
          <a:p>
            <a:pPr algn="just"/>
            <a:r>
              <a:rPr lang="cs-CZ" sz="2400" dirty="0"/>
              <a:t> </a:t>
            </a:r>
          </a:p>
          <a:p>
            <a:pPr algn="just"/>
            <a:r>
              <a:rPr lang="cs-CZ" sz="2400" b="1" dirty="0"/>
              <a:t>Dosažení výsledku se dokládá předložením těchto dokumentů:</a:t>
            </a:r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dirty="0"/>
              <a:t>Aktualizovaný finální MAP s akčním plánem na dobu minimálně 12 měsíců po ukončení realizace projektu MAP II. </a:t>
            </a:r>
          </a:p>
          <a:p>
            <a:endParaRPr lang="cs-CZ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71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15OPMSMT0001-28-88915</_dlc_DocId>
    <_dlc_DocIdUrl xmlns="0104a4cd-1400-468e-be1b-c7aad71d7d5a">
      <Url>https://op.msmt.cz/_layouts/15/DocIdRedir.aspx?ID=15OPMSMT0001-28-88915</Url>
      <Description>15OPMSMT0001-28-88915</Description>
    </_dlc_DocIdUrl>
  </documentManagement>
</p:properties>
</file>

<file path=customXml/itemProps1.xml><?xml version="1.0" encoding="utf-8"?>
<ds:datastoreItem xmlns:ds="http://schemas.openxmlformats.org/officeDocument/2006/customXml" ds:itemID="{A21C352A-4D1A-41C6-84BB-2AB28F444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schemas.openxmlformats.org/package/2006/metadata/core-properties"/>
    <ds:schemaRef ds:uri="http://www.w3.org/XML/1998/namespace"/>
    <ds:schemaRef ds:uri="0104a4cd-1400-468e-be1b-c7aad71d7d5a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22483</TotalTime>
  <Words>3446</Words>
  <Application>Microsoft Office PowerPoint</Application>
  <PresentationFormat>Předvádění na obrazovce (4:3)</PresentationFormat>
  <Paragraphs>470</Paragraphs>
  <Slides>68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Wingdings</vt:lpstr>
      <vt:lpstr>Vlastní návrh</vt:lpstr>
      <vt:lpstr>1_Vlastní návrh</vt:lpstr>
      <vt:lpstr>Prezentace aplikace PowerPoint</vt:lpstr>
      <vt:lpstr>Základní podmínky</vt:lpstr>
      <vt:lpstr>Základní podmínky</vt:lpstr>
      <vt:lpstr>Základní podmínky</vt:lpstr>
      <vt:lpstr>Úpravy před vydáním právního aktu</vt:lpstr>
      <vt:lpstr>Podporované aktivity</vt:lpstr>
      <vt:lpstr>Podporované aktivity</vt:lpstr>
      <vt:lpstr>Řízení projektu</vt:lpstr>
      <vt:lpstr>Rozvoj a aktualizace MAP</vt:lpstr>
      <vt:lpstr>Rozvoj a aktualizace MAP</vt:lpstr>
      <vt:lpstr>Základní struktura</vt:lpstr>
      <vt:lpstr>Rozvoj a aktualizace MAP – Pracovní skupiny</vt:lpstr>
      <vt:lpstr>Rozvoj a aktualizace MAP</vt:lpstr>
      <vt:lpstr>Evaluace a monitoring</vt:lpstr>
      <vt:lpstr>Implementace MAP </vt:lpstr>
      <vt:lpstr>Implementace MAP </vt:lpstr>
      <vt:lpstr>Implementace MAP </vt:lpstr>
      <vt:lpstr>Implementace MAP – podporované oblasti</vt:lpstr>
      <vt:lpstr>Implementace MAP – příklady zaměření podpory</vt:lpstr>
      <vt:lpstr>Vyloučené aktivity</vt:lpstr>
      <vt:lpstr>Monitorovací indikátory</vt:lpstr>
      <vt:lpstr>Monitorovací indikátory</vt:lpstr>
      <vt:lpstr>Monitorovací indikátory</vt:lpstr>
      <vt:lpstr>Monitorovací indikátory</vt:lpstr>
      <vt:lpstr>Prezentace aplikace PowerPoint</vt:lpstr>
      <vt:lpstr>Věcná část - úvod</vt:lpstr>
      <vt:lpstr>Přehled pravidel</vt:lpstr>
      <vt:lpstr>Monitorování</vt:lpstr>
      <vt:lpstr>Monitorování</vt:lpstr>
      <vt:lpstr>Průběžná zpráva o realizaci projektu</vt:lpstr>
      <vt:lpstr>Průběžná zpráva o realizaci projektu</vt:lpstr>
      <vt:lpstr>Průběžná zpráva o realizaci projektu</vt:lpstr>
      <vt:lpstr>Závěrečná zpráva o realizaci projektu</vt:lpstr>
      <vt:lpstr>Přílohy monitorovacích zpráv</vt:lpstr>
      <vt:lpstr>Přílohy závěrečné monitorovací zprávy</vt:lpstr>
      <vt:lpstr>ZoR - nejčastější chyby</vt:lpstr>
      <vt:lpstr>ZoR - nejčastější chyby</vt:lpstr>
      <vt:lpstr>Posunutí termínu předložení řádné ZoR</vt:lpstr>
      <vt:lpstr>Dřívější předložení ZoR</vt:lpstr>
      <vt:lpstr>Informace o pokroku v realizaci projektu</vt:lpstr>
      <vt:lpstr>Monitorovací indikátory</vt:lpstr>
      <vt:lpstr>Monitorovací indikátory</vt:lpstr>
      <vt:lpstr>Monitorovací indikátory</vt:lpstr>
      <vt:lpstr>Změny projektu</vt:lpstr>
      <vt:lpstr>Změny projektu</vt:lpstr>
      <vt:lpstr>Nepodstatné změny</vt:lpstr>
      <vt:lpstr>Podstatné změny</vt:lpstr>
      <vt:lpstr>Publicita</vt:lpstr>
      <vt:lpstr>Publicita</vt:lpstr>
      <vt:lpstr>Uchovávání dokumentů</vt:lpstr>
      <vt:lpstr>Boj proti korupci</vt:lpstr>
      <vt:lpstr>Pravidla etiky zaměstnanců MŠMT – DARY</vt:lpstr>
      <vt:lpstr>Administrace projektu - věcná část</vt:lpstr>
      <vt:lpstr>Prezentace aplikace PowerPoint</vt:lpstr>
      <vt:lpstr>FINANČNÍ ČÁST</vt:lpstr>
      <vt:lpstr>Zálohová platba</vt:lpstr>
      <vt:lpstr>Účetnictví a dokladování</vt:lpstr>
      <vt:lpstr>Předkládání ŽOP</vt:lpstr>
      <vt:lpstr>Způsobilost výdajů</vt:lpstr>
      <vt:lpstr>Druhy výdajů</vt:lpstr>
      <vt:lpstr>Mzdové výdaje</vt:lpstr>
      <vt:lpstr>Dokladování mezd</vt:lpstr>
      <vt:lpstr>Výkaz práce</vt:lpstr>
      <vt:lpstr>Výkaz práce  -souhrnný</vt:lpstr>
      <vt:lpstr>Nezpůsobilé výdaje</vt:lpstr>
      <vt:lpstr>Finanční milníky</vt:lpstr>
      <vt:lpstr>Příklad finančních milníků</vt:lpstr>
      <vt:lpstr>Děkuji za pozornost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Vognerová Jana</cp:lastModifiedBy>
  <cp:revision>380</cp:revision>
  <dcterms:created xsi:type="dcterms:W3CDTF">2015-09-11T08:58:50Z</dcterms:created>
  <dcterms:modified xsi:type="dcterms:W3CDTF">2018-06-11T07:34:11Z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92cbc334-9da5-49eb-a542-1e3ebc6794cc</vt:lpwstr>
  </property>
  <property fmtid="{D5CDD505-2E9C-101B-9397-08002B2CF9AE}" pid="4" name="Komentář">
    <vt:lpwstr>předepsané písmo Calibri, daná velikost a barva písma</vt:lpwstr>
  </property>
</Properties>
</file>