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8" r:id="rId7"/>
    <p:sldId id="291" r:id="rId8"/>
    <p:sldId id="297" r:id="rId9"/>
    <p:sldId id="292" r:id="rId10"/>
    <p:sldId id="293" r:id="rId11"/>
    <p:sldId id="296" r:id="rId12"/>
    <p:sldId id="298" r:id="rId13"/>
    <p:sldId id="290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6" d="100"/>
          <a:sy n="96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90137-F40B-4538-ABCD-FB2E048DB1D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9B9F-3BE0-4419-B4A8-32BDD580C1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72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část</a:t>
            </a:r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</a:t>
            </a:r>
            <a:r>
              <a:rPr lang="cs-CZ" sz="2000" b="1" dirty="0" smtClean="0">
                <a:cs typeface="Arial" panose="020B0604020202020204" pitchFamily="34" charset="0"/>
              </a:rPr>
              <a:t>25. </a:t>
            </a:r>
            <a:r>
              <a:rPr lang="cs-CZ" sz="2000" b="1" dirty="0" smtClean="0">
                <a:cs typeface="Arial" panose="020B0604020202020204" pitchFamily="34" charset="0"/>
              </a:rPr>
              <a:t>července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Základní pojmy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Specifika výzvy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Přehled jednotlivých aktivit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Podpůrný </a:t>
            </a:r>
            <a:r>
              <a:rPr lang="cs-CZ" sz="2400" dirty="0" smtClean="0">
                <a:latin typeface="+mn-lt"/>
              </a:rPr>
              <a:t>nástroj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Rozpočet</a:t>
            </a:r>
            <a:endParaRPr lang="cs-CZ" sz="2400" dirty="0">
              <a:latin typeface="+mn-l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16100"/>
            <a:ext cx="7886700" cy="4003675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b="1" dirty="0"/>
              <a:t>Jednotkou</a:t>
            </a:r>
            <a:r>
              <a:rPr lang="cs-CZ" dirty="0"/>
              <a:t> je základní část výstupu (mobility), na kterou lze výstup dělit pro účely administrace projektu a proplácení dotace.</a:t>
            </a:r>
          </a:p>
          <a:p>
            <a:endParaRPr lang="cs-CZ" b="1" dirty="0"/>
          </a:p>
          <a:p>
            <a:r>
              <a:rPr lang="cs-CZ" b="1" dirty="0" smtClean="0"/>
              <a:t>Jednotkovým </a:t>
            </a:r>
            <a:r>
              <a:rPr lang="cs-CZ" b="1" dirty="0"/>
              <a:t>nákladem </a:t>
            </a:r>
            <a:r>
              <a:rPr lang="cs-CZ" dirty="0"/>
              <a:t>se rozumí finanční ocenění jednotky, tj. průměrná výše výdajů stanovených poskytovatelem podpory, potřebných k realizaci jednotky, resp. </a:t>
            </a:r>
            <a:r>
              <a:rPr lang="cs-CZ" dirty="0" smtClean="0"/>
              <a:t>naplnění </a:t>
            </a:r>
            <a:r>
              <a:rPr lang="cs-CZ" dirty="0"/>
              <a:t>výstupu aktivity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/>
              <a:t>Korekční koeficient </a:t>
            </a:r>
            <a:r>
              <a:rPr lang="cs-CZ" dirty="0"/>
              <a:t>je bezrozměrné konstantní číslo, stanovené pro každou zemi samostatně, které zohledňuje úroveň životních nákladů jednotlivých zemí. Korekčním koeficientem jsou násobeny </a:t>
            </a:r>
            <a:r>
              <a:rPr lang="cs-CZ" dirty="0" smtClean="0"/>
              <a:t>jednotkové </a:t>
            </a:r>
            <a:r>
              <a:rPr lang="cs-CZ" dirty="0"/>
              <a:t>náklady dle země </a:t>
            </a:r>
            <a:r>
              <a:rPr lang="cs-CZ" dirty="0" smtClean="0"/>
              <a:t>pobytu </a:t>
            </a:r>
            <a:r>
              <a:rPr lang="cs-CZ" dirty="0"/>
              <a:t>výzkumného pracovníka v zahraničí (mobility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0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Výdaje budou vykazovány formou </a:t>
            </a:r>
            <a:r>
              <a:rPr lang="cs-CZ" b="1" dirty="0" smtClean="0"/>
              <a:t>standartní stupnice jednotkových nákladů.</a:t>
            </a:r>
          </a:p>
          <a:p>
            <a:endParaRPr lang="cs-CZ" b="1" dirty="0" smtClean="0"/>
          </a:p>
          <a:p>
            <a:r>
              <a:rPr lang="cs-CZ" b="1" dirty="0" smtClean="0"/>
              <a:t>Celková </a:t>
            </a:r>
            <a:r>
              <a:rPr lang="cs-CZ" b="1" dirty="0"/>
              <a:t>výše způsobilých výdajů </a:t>
            </a:r>
            <a:r>
              <a:rPr lang="cs-CZ" dirty="0"/>
              <a:t>projektu složeného z jednotkových nákladů se rovná součtu součinů počtu realizovaných jednotek a příslušného jednotkového nákladu. Tzn., výdajem se rozumí jednotkový náklad, který </a:t>
            </a:r>
            <a:r>
              <a:rPr lang="cs-CZ" dirty="0" smtClean="0"/>
              <a:t>odpovídá </a:t>
            </a:r>
            <a:r>
              <a:rPr lang="cs-CZ" dirty="0"/>
              <a:t>počtu dosažených </a:t>
            </a:r>
            <a:r>
              <a:rPr lang="cs-CZ" dirty="0" smtClean="0"/>
              <a:t>jednotek.</a:t>
            </a:r>
          </a:p>
          <a:p>
            <a:endParaRPr lang="cs-CZ" dirty="0" smtClean="0"/>
          </a:p>
          <a:p>
            <a:r>
              <a:rPr lang="cs-CZ" dirty="0" smtClean="0"/>
              <a:t>První </a:t>
            </a:r>
            <a:r>
              <a:rPr lang="cs-CZ" dirty="0"/>
              <a:t>možné datum pro zahájení fyzické realizace projektu je datum vyhlášení výzvy v IS KP14+.</a:t>
            </a:r>
          </a:p>
        </p:txBody>
      </p:sp>
    </p:spTree>
    <p:extLst>
      <p:ext uri="{BB962C8B-B14F-4D97-AF65-F5344CB8AC3E}">
        <p14:creationId xmlns:p14="http://schemas.microsoft.com/office/powerpoint/2010/main" val="828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/>
              <a:t>Podpora „no money“ projektů MSCA – příjezdy do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Jednotkový náklad</a:t>
            </a:r>
            <a:r>
              <a:rPr lang="cs-CZ" b="1" dirty="0"/>
              <a:t>: </a:t>
            </a:r>
            <a:r>
              <a:rPr lang="cs-CZ" dirty="0"/>
              <a:t>Hodnota jednotkového nákladu činí 156 944 Kč (výzkumný pracovník senior) nebo 122 895 Kč (výzkumný pracovník junior</a:t>
            </a:r>
            <a:r>
              <a:rPr lang="cs-CZ" dirty="0" smtClean="0"/>
              <a:t>). Minimální </a:t>
            </a:r>
            <a:r>
              <a:rPr lang="cs-CZ" dirty="0"/>
              <a:t>částka (mzda včetně veškerých obligatorních výdajů v závislosti na výši </a:t>
            </a:r>
            <a:r>
              <a:rPr lang="cs-CZ" dirty="0" smtClean="0"/>
              <a:t>úvazku), </a:t>
            </a:r>
            <a:r>
              <a:rPr lang="cs-CZ" dirty="0"/>
              <a:t>která musí být poskytnuta výzkumnému pracovníkovi, je 118 671 Kč, a to v případě výzkumného pracovníka seniora, nebo 84 622 Kč v případě výzkumného pracovníka </a:t>
            </a:r>
            <a:r>
              <a:rPr lang="cs-CZ" dirty="0" smtClean="0"/>
              <a:t>juniora.</a:t>
            </a:r>
            <a:endParaRPr lang="cs-CZ" dirty="0"/>
          </a:p>
          <a:p>
            <a:endParaRPr lang="cs-CZ" b="1" dirty="0"/>
          </a:p>
          <a:p>
            <a:r>
              <a:rPr lang="cs-CZ" b="1" dirty="0" smtClean="0"/>
              <a:t>Jednotka </a:t>
            </a:r>
            <a:r>
              <a:rPr lang="cs-CZ" b="1" dirty="0" smtClean="0"/>
              <a:t>aktivity</a:t>
            </a:r>
            <a:r>
              <a:rPr lang="cs-CZ" b="1" dirty="0"/>
              <a:t>: </a:t>
            </a:r>
            <a:r>
              <a:rPr lang="cs-CZ" dirty="0"/>
              <a:t>1 kalendářní měsíc zaměstnaneckého poměru výzkumného pracovníka v české výzkumné organizaci.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/>
              <a:t>Podpora „no money“ projektů MSCA – výjezdy z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Jednotkový náklad: </a:t>
            </a:r>
            <a:r>
              <a:rPr lang="cs-CZ" dirty="0" smtClean="0"/>
              <a:t>Výchozí hodnota </a:t>
            </a:r>
            <a:r>
              <a:rPr lang="cs-CZ" dirty="0"/>
              <a:t>jednotkového nákladu činí 156 944 Kč (výzkumník senior) nebo 122 895 Kč (výzkumník junior). Jednotkový náklad uskutečněné jednotky (mobility) je dán součinem výchozí hodnoty jednotkového nákladu a korekčního </a:t>
            </a:r>
            <a:r>
              <a:rPr lang="cs-CZ" dirty="0" smtClean="0"/>
              <a:t>koeficientu.</a:t>
            </a:r>
            <a:endParaRPr lang="cs-CZ" dirty="0"/>
          </a:p>
          <a:p>
            <a:r>
              <a:rPr lang="cs-CZ" dirty="0" smtClean="0"/>
              <a:t>Minimální </a:t>
            </a:r>
            <a:r>
              <a:rPr lang="cs-CZ" dirty="0"/>
              <a:t>částka (mzda včetně veškerých obligatorních výdajů8), která musí být poskytnuta výzkumnému pracovníkovi, se vypočte následovně:</a:t>
            </a:r>
          </a:p>
          <a:p>
            <a:r>
              <a:rPr lang="cs-CZ" dirty="0"/>
              <a:t>((102 834 Kč v případě výzkumného pracovníka seniora nebo 68 785 Kč v případě výzkumného pracovníka juniora x korekční koeficient) + 15 837) x výše úvazku</a:t>
            </a:r>
            <a:endParaRPr lang="cs-CZ" dirty="0"/>
          </a:p>
          <a:p>
            <a:r>
              <a:rPr lang="cs-CZ" b="1" dirty="0" smtClean="0"/>
              <a:t>Jednotka aktivity</a:t>
            </a:r>
            <a:r>
              <a:rPr lang="cs-CZ" b="1" dirty="0"/>
              <a:t>: </a:t>
            </a:r>
            <a:r>
              <a:rPr lang="cs-CZ" dirty="0" smtClean="0"/>
              <a:t>1 </a:t>
            </a:r>
            <a:r>
              <a:rPr lang="cs-CZ" dirty="0" smtClean="0"/>
              <a:t>kalendářní </a:t>
            </a:r>
            <a:r>
              <a:rPr lang="cs-CZ" dirty="0"/>
              <a:t>měsíc vědecko-výzkumného pobytu v zahraničí.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2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rodiny výzkumného pracovníka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Jednotkový náklad: </a:t>
            </a:r>
            <a:r>
              <a:rPr lang="cs-CZ" dirty="0"/>
              <a:t>Jednotkový náklad činí 13 197 Kč. Jednotkový náklad je stanoven bez ohledu na počet rodinných příslušníků a bez uplatnění korekčního koeficientu. Jednotkový náklad uskutečněné jednotky je dán součinem výchozí hodnoty jednotkového nákladu a pracovního úvazku.</a:t>
            </a:r>
          </a:p>
          <a:p>
            <a:r>
              <a:rPr lang="cs-CZ" dirty="0"/>
              <a:t>Nárokované finance pro podpůrný nástroj dané mobility musí být </a:t>
            </a:r>
            <a:r>
              <a:rPr lang="cs-CZ" dirty="0" smtClean="0"/>
              <a:t>poskytnuty </a:t>
            </a:r>
            <a:r>
              <a:rPr lang="cs-CZ" dirty="0"/>
              <a:t>ve prospěch výzkumného pracovníka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Jednotka </a:t>
            </a:r>
            <a:r>
              <a:rPr lang="cs-CZ" b="1" dirty="0"/>
              <a:t>podpůrného nástroje: </a:t>
            </a:r>
            <a:r>
              <a:rPr lang="cs-CZ" dirty="0"/>
              <a:t>1 kalendářní měsíc. Počet realizovaných jednotek je stanoven dle počtu kalendářních měsíců, v nichž byly realizovány jednotky mobility téže klíčové aktivity. Započtou se ty jednotky, pro něž platí, že po dobu celého kalendářního měsíce byly splněny podmínky pro poskytnutí podpory z podpůrného nástroje.</a:t>
            </a:r>
          </a:p>
        </p:txBody>
      </p:sp>
    </p:spTree>
    <p:extLst>
      <p:ext uri="{BB962C8B-B14F-4D97-AF65-F5344CB8AC3E}">
        <p14:creationId xmlns:p14="http://schemas.microsoft.com/office/powerpoint/2010/main" val="19139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611" y="1825625"/>
            <a:ext cx="6136777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2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15OPMSMT0001-28-64861</_dlc_DocId>
    <_dlc_DocIdUrl xmlns="0104a4cd-1400-468e-be1b-c7aad71d7d5a">
      <Url>http://op.msmt.cz/_layouts/15/DocIdRedir.aspx?ID=15OPMSMT0001-28-64861</Url>
      <Description>15OPMSMT0001-28-64861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7D9836-1CA0-4407-ABC7-093FC03A947E}"/>
</file>

<file path=customXml/itemProps2.xml><?xml version="1.0" encoding="utf-8"?>
<ds:datastoreItem xmlns:ds="http://schemas.openxmlformats.org/officeDocument/2006/customXml" ds:itemID="{F2CD5A43-3772-4A72-B85E-F5B66E0F465A}"/>
</file>

<file path=customXml/itemProps3.xml><?xml version="1.0" encoding="utf-8"?>
<ds:datastoreItem xmlns:ds="http://schemas.openxmlformats.org/officeDocument/2006/customXml" ds:itemID="{B3836A6B-B9C0-4044-A2B1-4CDBD2A5CC87}"/>
</file>

<file path=customXml/itemProps4.xml><?xml version="1.0" encoding="utf-8"?>
<ds:datastoreItem xmlns:ds="http://schemas.openxmlformats.org/officeDocument/2006/customXml" ds:itemID="{241FC87D-118F-4FFF-98EE-59ADE527E4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494</Words>
  <Application>Microsoft Office PowerPoint</Application>
  <PresentationFormat>Předvádění na obrazovce (4:3)</PresentationFormat>
  <Paragraphs>41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Vlastní návrh</vt:lpstr>
      <vt:lpstr>Prezentace aplikace PowerPoint</vt:lpstr>
      <vt:lpstr>Obsah</vt:lpstr>
      <vt:lpstr>Základní pojmy</vt:lpstr>
      <vt:lpstr>Specifika výzvy</vt:lpstr>
      <vt:lpstr>Podpora „no money“ projektů MSCA – příjezdy do ČR</vt:lpstr>
      <vt:lpstr>Podpora „no money“ projektů MSCA – výjezdy z ČR</vt:lpstr>
      <vt:lpstr>Podpora rodiny výzkumného pracovníka</vt:lpstr>
      <vt:lpstr>Rozpočet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Čech Michal</cp:lastModifiedBy>
  <cp:revision>143</cp:revision>
  <dcterms:created xsi:type="dcterms:W3CDTF">2015-09-11T08:58:50Z</dcterms:created>
  <dcterms:modified xsi:type="dcterms:W3CDTF">2017-07-19T06:30:28Z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636fc357-72e4-4752-b7db-96c9e691fbdf</vt:lpwstr>
  </property>
  <property fmtid="{D5CDD505-2E9C-101B-9397-08002B2CF9AE}" pid="4" name="Komentář">
    <vt:lpwstr>předepsané písmo Calibri, daná velikost a barva písma</vt:lpwstr>
  </property>
</Properties>
</file>