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59"/>
  </p:notesMasterIdLst>
  <p:handoutMasterIdLst>
    <p:handoutMasterId r:id="rId60"/>
  </p:handoutMasterIdLst>
  <p:sldIdLst>
    <p:sldId id="256" r:id="rId7"/>
    <p:sldId id="310" r:id="rId8"/>
    <p:sldId id="326" r:id="rId9"/>
    <p:sldId id="311" r:id="rId10"/>
    <p:sldId id="313" r:id="rId11"/>
    <p:sldId id="328" r:id="rId12"/>
    <p:sldId id="314" r:id="rId13"/>
    <p:sldId id="315" r:id="rId14"/>
    <p:sldId id="316" r:id="rId15"/>
    <p:sldId id="329" r:id="rId16"/>
    <p:sldId id="317" r:id="rId17"/>
    <p:sldId id="307" r:id="rId18"/>
    <p:sldId id="319" r:id="rId19"/>
    <p:sldId id="321" r:id="rId20"/>
    <p:sldId id="323" r:id="rId21"/>
    <p:sldId id="330" r:id="rId22"/>
    <p:sldId id="331" r:id="rId23"/>
    <p:sldId id="274" r:id="rId24"/>
    <p:sldId id="332" r:id="rId25"/>
    <p:sldId id="283" r:id="rId26"/>
    <p:sldId id="293" r:id="rId27"/>
    <p:sldId id="294" r:id="rId28"/>
    <p:sldId id="299" r:id="rId29"/>
    <p:sldId id="306" r:id="rId30"/>
    <p:sldId id="335" r:id="rId31"/>
    <p:sldId id="336" r:id="rId32"/>
    <p:sldId id="338" r:id="rId33"/>
    <p:sldId id="337" r:id="rId34"/>
    <p:sldId id="29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5863713-86D3-41CC-A138-50E6245DB49F}">
          <p14:sldIdLst>
            <p14:sldId id="256"/>
            <p14:sldId id="310"/>
            <p14:sldId id="326"/>
            <p14:sldId id="311"/>
            <p14:sldId id="313"/>
            <p14:sldId id="328"/>
            <p14:sldId id="314"/>
            <p14:sldId id="315"/>
            <p14:sldId id="316"/>
            <p14:sldId id="329"/>
            <p14:sldId id="317"/>
            <p14:sldId id="307"/>
            <p14:sldId id="319"/>
            <p14:sldId id="321"/>
            <p14:sldId id="323"/>
            <p14:sldId id="330"/>
            <p14:sldId id="331"/>
            <p14:sldId id="274"/>
            <p14:sldId id="332"/>
            <p14:sldId id="283"/>
            <p14:sldId id="293"/>
            <p14:sldId id="294"/>
            <p14:sldId id="299"/>
            <p14:sldId id="306"/>
            <p14:sldId id="335"/>
            <p14:sldId id="336"/>
            <p14:sldId id="338"/>
            <p14:sldId id="337"/>
            <p14:sldId id="29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</p14:sldIdLst>
        </p14:section>
        <p14:section name="Oddíl bez názvu" id="{9AF66D41-8F9C-4FB2-A83C-E12F0E0CD09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pletálek David" initials="ZD" lastIdx="0" clrIdx="0">
    <p:extLst>
      <p:ext uri="{19B8F6BF-5375-455C-9EA6-DF929625EA0E}">
        <p15:presenceInfo xmlns:p15="http://schemas.microsoft.com/office/powerpoint/2012/main" userId="S-1-5-21-1024343765-948047755-1557874966-18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1" autoAdjust="0"/>
    <p:restoredTop sz="95501" autoAdjust="0"/>
  </p:normalViewPr>
  <p:slideViewPr>
    <p:cSldViewPr snapToGrid="0">
      <p:cViewPr varScale="1">
        <p:scale>
          <a:sx n="128" d="100"/>
          <a:sy n="128" d="100"/>
        </p:scale>
        <p:origin x="1008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5F8DD-9A45-47D0-8878-6AB8A2C786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2A6119A-4587-4330-833F-8A8179AE1768}">
      <dgm:prSet phldrT="[Text]"/>
      <dgm:spPr/>
      <dgm:t>
        <a:bodyPr/>
        <a:lstStyle/>
        <a:p>
          <a:r>
            <a:rPr lang="cs-CZ" dirty="0" smtClean="0"/>
            <a:t>Původní stav</a:t>
          </a:r>
          <a:endParaRPr lang="cs-CZ" dirty="0"/>
        </a:p>
      </dgm:t>
    </dgm:pt>
    <dgm:pt modelId="{EFAFF3ED-B1EA-4E73-A1DE-E194AFF6B5AF}" type="parTrans" cxnId="{80E00731-B394-40A3-B97C-DB73CB0F4EEE}">
      <dgm:prSet/>
      <dgm:spPr/>
      <dgm:t>
        <a:bodyPr/>
        <a:lstStyle/>
        <a:p>
          <a:endParaRPr lang="cs-CZ"/>
        </a:p>
      </dgm:t>
    </dgm:pt>
    <dgm:pt modelId="{CA61020A-2DA9-40C2-9B31-6D6B38022996}" type="sibTrans" cxnId="{80E00731-B394-40A3-B97C-DB73CB0F4EEE}">
      <dgm:prSet/>
      <dgm:spPr/>
      <dgm:t>
        <a:bodyPr/>
        <a:lstStyle/>
        <a:p>
          <a:endParaRPr lang="cs-CZ"/>
        </a:p>
      </dgm:t>
    </dgm:pt>
    <dgm:pt modelId="{899C5A49-A5DC-45B5-B708-898E077754F9}">
      <dgm:prSet phldrT="[Text]"/>
      <dgm:spPr/>
      <dgm:t>
        <a:bodyPr/>
        <a:lstStyle/>
        <a:p>
          <a:r>
            <a:rPr lang="cs-CZ" dirty="0" smtClean="0"/>
            <a:t>Nový stav</a:t>
          </a:r>
          <a:endParaRPr lang="cs-CZ" dirty="0"/>
        </a:p>
      </dgm:t>
    </dgm:pt>
    <dgm:pt modelId="{C8CD6318-D67A-494E-8997-92A45411E3C4}" type="parTrans" cxnId="{022D0879-FDBD-4B44-B0DF-A81497328BD8}">
      <dgm:prSet/>
      <dgm:spPr/>
      <dgm:t>
        <a:bodyPr/>
        <a:lstStyle/>
        <a:p>
          <a:endParaRPr lang="cs-CZ"/>
        </a:p>
      </dgm:t>
    </dgm:pt>
    <dgm:pt modelId="{B28D5CB9-DCFD-499D-8C02-E929EBB18B26}" type="sibTrans" cxnId="{022D0879-FDBD-4B44-B0DF-A81497328BD8}">
      <dgm:prSet/>
      <dgm:spPr/>
      <dgm:t>
        <a:bodyPr/>
        <a:lstStyle/>
        <a:p>
          <a:endParaRPr lang="cs-CZ"/>
        </a:p>
      </dgm:t>
    </dgm:pt>
    <dgm:pt modelId="{D4EC49EA-5509-47A1-831A-B5A9D50BB4F4}">
      <dgm:prSet phldrT="[Text]"/>
      <dgm:spPr/>
      <dgm:t>
        <a:bodyPr/>
        <a:lstStyle/>
        <a:p>
          <a:r>
            <a:rPr lang="cs-CZ" dirty="0" smtClean="0"/>
            <a:t>Důvod</a:t>
          </a:r>
          <a:endParaRPr lang="cs-CZ" dirty="0"/>
        </a:p>
      </dgm:t>
    </dgm:pt>
    <dgm:pt modelId="{A5B9FAF7-6B11-4625-99B5-E890303A41B7}" type="parTrans" cxnId="{3A17E98E-1F67-4C2D-9DF1-64F3F54DF9F9}">
      <dgm:prSet/>
      <dgm:spPr/>
      <dgm:t>
        <a:bodyPr/>
        <a:lstStyle/>
        <a:p>
          <a:endParaRPr lang="cs-CZ"/>
        </a:p>
      </dgm:t>
    </dgm:pt>
    <dgm:pt modelId="{84C7781E-C605-4576-A1DD-E9990D8AC340}" type="sibTrans" cxnId="{3A17E98E-1F67-4C2D-9DF1-64F3F54DF9F9}">
      <dgm:prSet/>
      <dgm:spPr/>
      <dgm:t>
        <a:bodyPr/>
        <a:lstStyle/>
        <a:p>
          <a:endParaRPr lang="cs-CZ"/>
        </a:p>
      </dgm:t>
    </dgm:pt>
    <dgm:pt modelId="{1F61BB44-70D9-470A-8C7E-DD44F0807A38}" type="pres">
      <dgm:prSet presAssocID="{EC35F8DD-9A45-47D0-8878-6AB8A2C78687}" presName="Name0" presStyleCnt="0">
        <dgm:presLayoutVars>
          <dgm:dir/>
          <dgm:animLvl val="lvl"/>
          <dgm:resizeHandles val="exact"/>
        </dgm:presLayoutVars>
      </dgm:prSet>
      <dgm:spPr/>
    </dgm:pt>
    <dgm:pt modelId="{D337E2C6-E05E-4352-B351-510DEDB177A4}" type="pres">
      <dgm:prSet presAssocID="{12A6119A-4587-4330-833F-8A8179AE176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61CECA-BF1F-4509-9195-3956512D4CC5}" type="pres">
      <dgm:prSet presAssocID="{CA61020A-2DA9-40C2-9B31-6D6B38022996}" presName="parTxOnlySpace" presStyleCnt="0"/>
      <dgm:spPr/>
    </dgm:pt>
    <dgm:pt modelId="{01E25E38-9CD9-4F0C-A71B-EA67E29E9A5A}" type="pres">
      <dgm:prSet presAssocID="{899C5A49-A5DC-45B5-B708-898E077754F9}" presName="parTxOnly" presStyleLbl="node1" presStyleIdx="1" presStyleCnt="3" custLinFactNeighborX="10046" custLinFactNeighborY="1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B1C070-C147-41C0-A4AD-C82BE6999B0B}" type="pres">
      <dgm:prSet presAssocID="{B28D5CB9-DCFD-499D-8C02-E929EBB18B26}" presName="parTxOnlySpace" presStyleCnt="0"/>
      <dgm:spPr/>
    </dgm:pt>
    <dgm:pt modelId="{08385BD2-ECE0-461C-ADA6-DABA8F9B6F8D}" type="pres">
      <dgm:prSet presAssocID="{D4EC49EA-5509-47A1-831A-B5A9D50BB4F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2B3ACC-3243-4DB1-8E7E-530F05883A07}" type="presOf" srcId="{D4EC49EA-5509-47A1-831A-B5A9D50BB4F4}" destId="{08385BD2-ECE0-461C-ADA6-DABA8F9B6F8D}" srcOrd="0" destOrd="0" presId="urn:microsoft.com/office/officeart/2005/8/layout/chevron1"/>
    <dgm:cxn modelId="{3A17E98E-1F67-4C2D-9DF1-64F3F54DF9F9}" srcId="{EC35F8DD-9A45-47D0-8878-6AB8A2C78687}" destId="{D4EC49EA-5509-47A1-831A-B5A9D50BB4F4}" srcOrd="2" destOrd="0" parTransId="{A5B9FAF7-6B11-4625-99B5-E890303A41B7}" sibTransId="{84C7781E-C605-4576-A1DD-E9990D8AC340}"/>
    <dgm:cxn modelId="{D129E343-730E-4F63-B24F-358FDB3EF2CB}" type="presOf" srcId="{EC35F8DD-9A45-47D0-8878-6AB8A2C78687}" destId="{1F61BB44-70D9-470A-8C7E-DD44F0807A38}" srcOrd="0" destOrd="0" presId="urn:microsoft.com/office/officeart/2005/8/layout/chevron1"/>
    <dgm:cxn modelId="{1303089D-AD83-4E68-8CEA-C0BDBF082D38}" type="presOf" srcId="{12A6119A-4587-4330-833F-8A8179AE1768}" destId="{D337E2C6-E05E-4352-B351-510DEDB177A4}" srcOrd="0" destOrd="0" presId="urn:microsoft.com/office/officeart/2005/8/layout/chevron1"/>
    <dgm:cxn modelId="{80E00731-B394-40A3-B97C-DB73CB0F4EEE}" srcId="{EC35F8DD-9A45-47D0-8878-6AB8A2C78687}" destId="{12A6119A-4587-4330-833F-8A8179AE1768}" srcOrd="0" destOrd="0" parTransId="{EFAFF3ED-B1EA-4E73-A1DE-E194AFF6B5AF}" sibTransId="{CA61020A-2DA9-40C2-9B31-6D6B38022996}"/>
    <dgm:cxn modelId="{C4B8A463-E885-447C-8020-4A60B4CEC3B7}" type="presOf" srcId="{899C5A49-A5DC-45B5-B708-898E077754F9}" destId="{01E25E38-9CD9-4F0C-A71B-EA67E29E9A5A}" srcOrd="0" destOrd="0" presId="urn:microsoft.com/office/officeart/2005/8/layout/chevron1"/>
    <dgm:cxn modelId="{022D0879-FDBD-4B44-B0DF-A81497328BD8}" srcId="{EC35F8DD-9A45-47D0-8878-6AB8A2C78687}" destId="{899C5A49-A5DC-45B5-B708-898E077754F9}" srcOrd="1" destOrd="0" parTransId="{C8CD6318-D67A-494E-8997-92A45411E3C4}" sibTransId="{B28D5CB9-DCFD-499D-8C02-E929EBB18B26}"/>
    <dgm:cxn modelId="{09E4987F-98BE-49E7-B4A3-B4E3201E1298}" type="presParOf" srcId="{1F61BB44-70D9-470A-8C7E-DD44F0807A38}" destId="{D337E2C6-E05E-4352-B351-510DEDB177A4}" srcOrd="0" destOrd="0" presId="urn:microsoft.com/office/officeart/2005/8/layout/chevron1"/>
    <dgm:cxn modelId="{4ACAF6C4-F3FB-401B-9363-0A9C9D881326}" type="presParOf" srcId="{1F61BB44-70D9-470A-8C7E-DD44F0807A38}" destId="{3961CECA-BF1F-4509-9195-3956512D4CC5}" srcOrd="1" destOrd="0" presId="urn:microsoft.com/office/officeart/2005/8/layout/chevron1"/>
    <dgm:cxn modelId="{9D826DEF-A896-497C-B7D9-330A89916686}" type="presParOf" srcId="{1F61BB44-70D9-470A-8C7E-DD44F0807A38}" destId="{01E25E38-9CD9-4F0C-A71B-EA67E29E9A5A}" srcOrd="2" destOrd="0" presId="urn:microsoft.com/office/officeart/2005/8/layout/chevron1"/>
    <dgm:cxn modelId="{CCD3C403-A5E5-48B2-B146-2673979D9A9D}" type="presParOf" srcId="{1F61BB44-70D9-470A-8C7E-DD44F0807A38}" destId="{79B1C070-C147-41C0-A4AD-C82BE6999B0B}" srcOrd="3" destOrd="0" presId="urn:microsoft.com/office/officeart/2005/8/layout/chevron1"/>
    <dgm:cxn modelId="{02ED704B-3A14-4C42-BCA4-580CDBB49391}" type="presParOf" srcId="{1F61BB44-70D9-470A-8C7E-DD44F0807A38}" destId="{08385BD2-ECE0-461C-ADA6-DABA8F9B6F8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67C93-7DE7-4B56-913F-869CCBE7BB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5DA364-3328-4D5E-85E6-7CD1A77AB38C}">
      <dgm:prSet phldrT="[Text]" custT="1"/>
      <dgm:spPr/>
      <dgm:t>
        <a:bodyPr/>
        <a:lstStyle/>
        <a:p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Pouze aktualizované dokumenty, které jsou přílohou </a:t>
          </a:r>
          <a:r>
            <a:rPr lang="cs-CZ" sz="2000" b="0" kern="1200" dirty="0" err="1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RoPD</a:t>
          </a:r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 (byly součástí PŽ)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6419FF78-FB7E-42E0-9EE5-5695A7D5833C}" type="parTrans" cxnId="{9D511CA8-197D-4C8D-A273-F6528B8DEEEC}">
      <dgm:prSet/>
      <dgm:spPr/>
      <dgm:t>
        <a:bodyPr/>
        <a:lstStyle/>
        <a:p>
          <a:endParaRPr lang="cs-CZ"/>
        </a:p>
      </dgm:t>
    </dgm:pt>
    <dgm:pt modelId="{D6A887C4-E663-460E-9350-F55A74F40776}" type="sibTrans" cxnId="{9D511CA8-197D-4C8D-A273-F6528B8DEEEC}">
      <dgm:prSet/>
      <dgm:spPr/>
      <dgm:t>
        <a:bodyPr/>
        <a:lstStyle/>
        <a:p>
          <a:endParaRPr lang="cs-CZ"/>
        </a:p>
      </dgm:t>
    </dgm:pt>
    <dgm:pt modelId="{F7D0DAF9-4F47-4DA2-962F-052C367C7785}">
      <dgm:prSet phldrT="[Text]" custT="1"/>
      <dgm:spPr/>
      <dgm:t>
        <a:bodyPr/>
        <a:lstStyle/>
        <a:p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Podpůrné dokumenty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B824D062-B2AF-4EFB-9CB0-C4BB68B7F2FA}" type="parTrans" cxnId="{38D0E99C-ABB4-4FB2-8FEB-758CDB349970}">
      <dgm:prSet/>
      <dgm:spPr/>
      <dgm:t>
        <a:bodyPr/>
        <a:lstStyle/>
        <a:p>
          <a:endParaRPr lang="cs-CZ"/>
        </a:p>
      </dgm:t>
    </dgm:pt>
    <dgm:pt modelId="{8A012E13-8FA0-4C8E-8276-144B483598D3}" type="sibTrans" cxnId="{38D0E99C-ABB4-4FB2-8FEB-758CDB349970}">
      <dgm:prSet/>
      <dgm:spPr/>
      <dgm:t>
        <a:bodyPr/>
        <a:lstStyle/>
        <a:p>
          <a:endParaRPr lang="cs-CZ"/>
        </a:p>
      </dgm:t>
    </dgm:pt>
    <dgm:pt modelId="{DBAD08F0-0C6D-459F-A105-8BC8051DACB8}">
      <dgm:prSet phldrT="[Text]" custT="1"/>
      <dgm:spPr/>
      <dgm:t>
        <a:bodyPr/>
        <a:lstStyle/>
        <a:p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Tabulky, grafy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5AE62F34-8195-4488-AB2C-A9D416C687F2}" type="parTrans" cxnId="{2F709FB4-BFA7-4B27-8D06-BD534C296CB1}">
      <dgm:prSet/>
      <dgm:spPr/>
      <dgm:t>
        <a:bodyPr/>
        <a:lstStyle/>
        <a:p>
          <a:endParaRPr lang="cs-CZ"/>
        </a:p>
      </dgm:t>
    </dgm:pt>
    <dgm:pt modelId="{1FE85435-945B-4231-8746-798B9DD84732}" type="sibTrans" cxnId="{2F709FB4-BFA7-4B27-8D06-BD534C296CB1}">
      <dgm:prSet/>
      <dgm:spPr/>
      <dgm:t>
        <a:bodyPr/>
        <a:lstStyle/>
        <a:p>
          <a:endParaRPr lang="cs-CZ"/>
        </a:p>
      </dgm:t>
    </dgm:pt>
    <dgm:pt modelId="{E86B988B-C14B-4914-B0BB-EED23B2F23DA}">
      <dgm:prSet phldrT="[Text]" custT="1"/>
      <dgm:spPr/>
      <dgm:t>
        <a:bodyPr/>
        <a:lstStyle/>
        <a:p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Zdůvodnění změny, pokud má více jak 2 000 znaků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3B5E0CB5-FF81-4E0B-972D-B48DFC6BE569}" type="parTrans" cxnId="{1916D700-429D-4B48-A636-8E7EB8518BB4}">
      <dgm:prSet/>
      <dgm:spPr/>
      <dgm:t>
        <a:bodyPr/>
        <a:lstStyle/>
        <a:p>
          <a:endParaRPr lang="cs-CZ"/>
        </a:p>
      </dgm:t>
    </dgm:pt>
    <dgm:pt modelId="{B68F3D88-45CA-4CC9-AA3C-4EDFC4A0C631}" type="sibTrans" cxnId="{1916D700-429D-4B48-A636-8E7EB8518BB4}">
      <dgm:prSet/>
      <dgm:spPr/>
      <dgm:t>
        <a:bodyPr/>
        <a:lstStyle/>
        <a:p>
          <a:endParaRPr lang="cs-CZ"/>
        </a:p>
      </dgm:t>
    </dgm:pt>
    <dgm:pt modelId="{69159860-4363-49DB-8425-CED68FD591AF}">
      <dgm:prSet phldrT="[Text]" custT="1"/>
      <dgm:spPr/>
      <dgm:t>
        <a:bodyPr/>
        <a:lstStyle/>
        <a:p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Harmonogram projektu, Přehled klíčových výstupů k naplnění indikátorů, CV klíčových/excelentních pracovníků, Studie proveditelnosti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BA7AC456-84AA-4233-AE8C-9AF288D3127F}" type="parTrans" cxnId="{64B3D9F3-E6FF-476A-A471-E066459A4910}">
      <dgm:prSet/>
      <dgm:spPr/>
      <dgm:t>
        <a:bodyPr/>
        <a:lstStyle/>
        <a:p>
          <a:endParaRPr lang="cs-CZ"/>
        </a:p>
      </dgm:t>
    </dgm:pt>
    <dgm:pt modelId="{49EE6096-4107-48E6-ABBD-0418DCBF41C4}" type="sibTrans" cxnId="{64B3D9F3-E6FF-476A-A471-E066459A4910}">
      <dgm:prSet/>
      <dgm:spPr/>
      <dgm:t>
        <a:bodyPr/>
        <a:lstStyle/>
        <a:p>
          <a:endParaRPr lang="cs-CZ"/>
        </a:p>
      </dgm:t>
    </dgm:pt>
    <dgm:pt modelId="{EEF7BF37-B5F9-4E87-8B7C-1D97EC705AF3}">
      <dgm:prSet phldrT="[Text]"/>
      <dgm:spPr/>
      <dgm:t>
        <a:bodyPr/>
        <a:lstStyle/>
        <a:p>
          <a:endParaRPr lang="cs-CZ" sz="1000" kern="1200" dirty="0"/>
        </a:p>
      </dgm:t>
    </dgm:pt>
    <dgm:pt modelId="{599814B5-26E3-4D7F-BF4D-5BE77836AF89}" type="parTrans" cxnId="{4A37144A-E86C-4192-BB4D-A60CAA3F710A}">
      <dgm:prSet/>
      <dgm:spPr/>
      <dgm:t>
        <a:bodyPr/>
        <a:lstStyle/>
        <a:p>
          <a:endParaRPr lang="cs-CZ"/>
        </a:p>
      </dgm:t>
    </dgm:pt>
    <dgm:pt modelId="{FEFD9EE7-8C7F-4781-A54A-1EFADD084665}" type="sibTrans" cxnId="{4A37144A-E86C-4192-BB4D-A60CAA3F710A}">
      <dgm:prSet/>
      <dgm:spPr/>
      <dgm:t>
        <a:bodyPr/>
        <a:lstStyle/>
        <a:p>
          <a:endParaRPr lang="cs-CZ"/>
        </a:p>
      </dgm:t>
    </dgm:pt>
    <dgm:pt modelId="{3C826BC3-24D0-4E0D-8F21-840B517285F3}">
      <dgm:prSet phldrT="[Text]" custT="1"/>
      <dgm:spPr/>
      <dgm:t>
        <a:bodyPr/>
        <a:lstStyle/>
        <a:p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Používat verze – nenahrávat každou verzi samostatně (propisuje se na záložku Dokumenty na projektu)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498B879E-0C38-4DCF-97A7-DB35C0885067}" type="parTrans" cxnId="{B84C159D-218B-4291-B6A5-BB0DD48572A7}">
      <dgm:prSet/>
      <dgm:spPr/>
      <dgm:t>
        <a:bodyPr/>
        <a:lstStyle/>
        <a:p>
          <a:endParaRPr lang="cs-CZ"/>
        </a:p>
      </dgm:t>
    </dgm:pt>
    <dgm:pt modelId="{4AB34C6E-E53A-42F5-A12C-2B974A3A8461}" type="sibTrans" cxnId="{B84C159D-218B-4291-B6A5-BB0DD48572A7}">
      <dgm:prSet/>
      <dgm:spPr/>
      <dgm:t>
        <a:bodyPr/>
        <a:lstStyle/>
        <a:p>
          <a:endParaRPr lang="cs-CZ"/>
        </a:p>
      </dgm:t>
    </dgm:pt>
    <dgm:pt modelId="{B7F74560-725A-44BE-904C-6273D7E14F12}">
      <dgm:prSet phldrT="[Text]" custT="1"/>
      <dgm:spPr/>
      <dgm:t>
        <a:bodyPr/>
        <a:lstStyle/>
        <a:p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Další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63BD385D-270B-4966-B9F3-3704F0970A8F}" type="parTrans" cxnId="{E3098ABE-27BA-408C-8673-E0E2795B4E7F}">
      <dgm:prSet/>
      <dgm:spPr/>
      <dgm:t>
        <a:bodyPr/>
        <a:lstStyle/>
        <a:p>
          <a:endParaRPr lang="cs-CZ"/>
        </a:p>
      </dgm:t>
    </dgm:pt>
    <dgm:pt modelId="{D6F2A1E1-1F90-4E13-BE68-A1F2F1B44008}" type="sibTrans" cxnId="{E3098ABE-27BA-408C-8673-E0E2795B4E7F}">
      <dgm:prSet/>
      <dgm:spPr/>
      <dgm:t>
        <a:bodyPr/>
        <a:lstStyle/>
        <a:p>
          <a:endParaRPr lang="cs-CZ"/>
        </a:p>
      </dgm:t>
    </dgm:pt>
    <dgm:pt modelId="{59991FE1-8A7A-4647-AFE4-1C26730116E6}">
      <dgm:prSet phldrT="[Text]" custT="1"/>
      <dgm:spPr/>
      <dgm:t>
        <a:bodyPr/>
        <a:lstStyle/>
        <a:p>
          <a:r>
            <a:rPr lang="cs-CZ" sz="1800" dirty="0" smtClean="0"/>
            <a:t>Dokumenty </a:t>
          </a:r>
          <a:r>
            <a:rPr lang="cs-CZ" sz="1600" dirty="0" smtClean="0"/>
            <a:t>pro </a:t>
          </a:r>
          <a:r>
            <a:rPr lang="cs-CZ" sz="1600" dirty="0" err="1" smtClean="0"/>
            <a:t>ŽoZ</a:t>
          </a:r>
          <a:r>
            <a:rPr lang="cs-CZ" sz="1600" dirty="0" smtClean="0"/>
            <a:t> </a:t>
          </a:r>
          <a:r>
            <a:rPr lang="cs-CZ" sz="1800" dirty="0" smtClean="0"/>
            <a:t>– nepřenášené na projekt</a:t>
          </a:r>
          <a:endParaRPr lang="cs-CZ" sz="1800" dirty="0"/>
        </a:p>
      </dgm:t>
    </dgm:pt>
    <dgm:pt modelId="{A784AD97-4A2A-4583-823D-661052231A2F}" type="sibTrans" cxnId="{DEEB15D9-8A28-47C4-AC79-3D22A5D656AE}">
      <dgm:prSet/>
      <dgm:spPr/>
      <dgm:t>
        <a:bodyPr/>
        <a:lstStyle/>
        <a:p>
          <a:endParaRPr lang="cs-CZ"/>
        </a:p>
      </dgm:t>
    </dgm:pt>
    <dgm:pt modelId="{0F27AB86-3664-4BAC-8BAE-BE9F8280B621}" type="parTrans" cxnId="{DEEB15D9-8A28-47C4-AC79-3D22A5D656AE}">
      <dgm:prSet/>
      <dgm:spPr/>
      <dgm:t>
        <a:bodyPr/>
        <a:lstStyle/>
        <a:p>
          <a:endParaRPr lang="cs-CZ"/>
        </a:p>
      </dgm:t>
    </dgm:pt>
    <dgm:pt modelId="{8BAA4B31-5FD7-4823-873F-D9D8F330632C}">
      <dgm:prSet phldrT="[Text]" custT="1"/>
      <dgm:spPr/>
      <dgm:t>
        <a:bodyPr/>
        <a:lstStyle/>
        <a:p>
          <a:r>
            <a:rPr lang="cs-CZ" sz="1800" dirty="0" smtClean="0"/>
            <a:t>Dokumenty</a:t>
          </a:r>
          <a:endParaRPr lang="cs-CZ" sz="1800" dirty="0"/>
        </a:p>
      </dgm:t>
    </dgm:pt>
    <dgm:pt modelId="{3441284A-3194-4965-9ADA-27E6D3956888}" type="sibTrans" cxnId="{398EEE15-4658-4666-94EC-2C70798A7BA6}">
      <dgm:prSet/>
      <dgm:spPr/>
      <dgm:t>
        <a:bodyPr/>
        <a:lstStyle/>
        <a:p>
          <a:endParaRPr lang="cs-CZ"/>
        </a:p>
      </dgm:t>
    </dgm:pt>
    <dgm:pt modelId="{801A75D1-39C7-41D9-9DCD-EA91D6B71422}" type="parTrans" cxnId="{398EEE15-4658-4666-94EC-2C70798A7BA6}">
      <dgm:prSet/>
      <dgm:spPr/>
      <dgm:t>
        <a:bodyPr/>
        <a:lstStyle/>
        <a:p>
          <a:endParaRPr lang="cs-CZ"/>
        </a:p>
      </dgm:t>
    </dgm:pt>
    <dgm:pt modelId="{3284F983-E05A-466B-999C-145480FFEE09}" type="pres">
      <dgm:prSet presAssocID="{91067C93-7DE7-4B56-913F-869CCBE7BB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B3F4CF1-D52B-42A4-B7FE-0712F7CBC9EB}" type="pres">
      <dgm:prSet presAssocID="{8BAA4B31-5FD7-4823-873F-D9D8F330632C}" presName="parentText" presStyleLbl="node1" presStyleIdx="0" presStyleCnt="2" custScaleY="447920" custLinFactNeighborX="659" custLinFactNeighborY="-6864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57D81C-307A-437A-B56D-5B3B67E0D859}" type="pres">
      <dgm:prSet presAssocID="{8BAA4B31-5FD7-4823-873F-D9D8F330632C}" presName="childText" presStyleLbl="revTx" presStyleIdx="0" presStyleCnt="2" custScaleY="180740" custLinFactY="-46719" custLinFactNeighborX="75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F9F4B0-FA14-47F9-ACB6-6EADDABCDFF7}" type="pres">
      <dgm:prSet presAssocID="{59991FE1-8A7A-4647-AFE4-1C26730116E6}" presName="parentText" presStyleLbl="node1" presStyleIdx="1" presStyleCnt="2" custScaleY="507125" custLinFactNeighborY="-1988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1436E6-14F5-4B3D-8DD8-6010065DA0F2}" type="pres">
      <dgm:prSet presAssocID="{59991FE1-8A7A-4647-AFE4-1C26730116E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8EEE15-4658-4666-94EC-2C70798A7BA6}" srcId="{91067C93-7DE7-4B56-913F-869CCBE7BB63}" destId="{8BAA4B31-5FD7-4823-873F-D9D8F330632C}" srcOrd="0" destOrd="0" parTransId="{801A75D1-39C7-41D9-9DCD-EA91D6B71422}" sibTransId="{3441284A-3194-4965-9ADA-27E6D3956888}"/>
    <dgm:cxn modelId="{CF34C801-23B1-4292-AA4B-9838884971E0}" type="presOf" srcId="{91067C93-7DE7-4B56-913F-869CCBE7BB63}" destId="{3284F983-E05A-466B-999C-145480FFEE09}" srcOrd="0" destOrd="0" presId="urn:microsoft.com/office/officeart/2005/8/layout/vList2"/>
    <dgm:cxn modelId="{4A37144A-E86C-4192-BB4D-A60CAA3F710A}" srcId="{59991FE1-8A7A-4647-AFE4-1C26730116E6}" destId="{EEF7BF37-B5F9-4E87-8B7C-1D97EC705AF3}" srcOrd="4" destOrd="0" parTransId="{599814B5-26E3-4D7F-BF4D-5BE77836AF89}" sibTransId="{FEFD9EE7-8C7F-4781-A54A-1EFADD084665}"/>
    <dgm:cxn modelId="{12E1E63A-2509-4EEE-B8AB-569DFE223F5C}" type="presOf" srcId="{B7F74560-725A-44BE-904C-6273D7E14F12}" destId="{951436E6-14F5-4B3D-8DD8-6010065DA0F2}" srcOrd="0" destOrd="3" presId="urn:microsoft.com/office/officeart/2005/8/layout/vList2"/>
    <dgm:cxn modelId="{59E30FE9-8E57-4EC8-82C8-6A978ED32C1B}" type="presOf" srcId="{365DA364-3328-4D5E-85E6-7CD1A77AB38C}" destId="{9957D81C-307A-437A-B56D-5B3B67E0D859}" srcOrd="0" destOrd="0" presId="urn:microsoft.com/office/officeart/2005/8/layout/vList2"/>
    <dgm:cxn modelId="{1916D700-429D-4B48-A636-8E7EB8518BB4}" srcId="{59991FE1-8A7A-4647-AFE4-1C26730116E6}" destId="{E86B988B-C14B-4914-B0BB-EED23B2F23DA}" srcOrd="2" destOrd="0" parTransId="{3B5E0CB5-FF81-4E0B-972D-B48DFC6BE569}" sibTransId="{B68F3D88-45CA-4CC9-AA3C-4EDFC4A0C631}"/>
    <dgm:cxn modelId="{FF360A8E-D120-48B4-AD4F-D8483838340A}" type="presOf" srcId="{EEF7BF37-B5F9-4E87-8B7C-1D97EC705AF3}" destId="{951436E6-14F5-4B3D-8DD8-6010065DA0F2}" srcOrd="0" destOrd="4" presId="urn:microsoft.com/office/officeart/2005/8/layout/vList2"/>
    <dgm:cxn modelId="{858FDC85-8456-48A3-B321-F9A84583084C}" type="presOf" srcId="{E86B988B-C14B-4914-B0BB-EED23B2F23DA}" destId="{951436E6-14F5-4B3D-8DD8-6010065DA0F2}" srcOrd="0" destOrd="2" presId="urn:microsoft.com/office/officeart/2005/8/layout/vList2"/>
    <dgm:cxn modelId="{010223DA-8641-46A0-B049-23065895F302}" type="presOf" srcId="{59991FE1-8A7A-4647-AFE4-1C26730116E6}" destId="{B1F9F4B0-FA14-47F9-ACB6-6EADDABCDFF7}" srcOrd="0" destOrd="0" presId="urn:microsoft.com/office/officeart/2005/8/layout/vList2"/>
    <dgm:cxn modelId="{2F709FB4-BFA7-4B27-8D06-BD534C296CB1}" srcId="{59991FE1-8A7A-4647-AFE4-1C26730116E6}" destId="{DBAD08F0-0C6D-459F-A105-8BC8051DACB8}" srcOrd="1" destOrd="0" parTransId="{5AE62F34-8195-4488-AB2C-A9D416C687F2}" sibTransId="{1FE85435-945B-4231-8746-798B9DD84732}"/>
    <dgm:cxn modelId="{B84C159D-218B-4291-B6A5-BB0DD48572A7}" srcId="{8BAA4B31-5FD7-4823-873F-D9D8F330632C}" destId="{3C826BC3-24D0-4E0D-8F21-840B517285F3}" srcOrd="2" destOrd="0" parTransId="{498B879E-0C38-4DCF-97A7-DB35C0885067}" sibTransId="{4AB34C6E-E53A-42F5-A12C-2B974A3A8461}"/>
    <dgm:cxn modelId="{0DC0952B-3CB6-405D-B81F-CD59EADAA479}" type="presOf" srcId="{3C826BC3-24D0-4E0D-8F21-840B517285F3}" destId="{9957D81C-307A-437A-B56D-5B3B67E0D859}" srcOrd="0" destOrd="2" presId="urn:microsoft.com/office/officeart/2005/8/layout/vList2"/>
    <dgm:cxn modelId="{E3098ABE-27BA-408C-8673-E0E2795B4E7F}" srcId="{59991FE1-8A7A-4647-AFE4-1C26730116E6}" destId="{B7F74560-725A-44BE-904C-6273D7E14F12}" srcOrd="3" destOrd="0" parTransId="{63BD385D-270B-4966-B9F3-3704F0970A8F}" sibTransId="{D6F2A1E1-1F90-4E13-BE68-A1F2F1B44008}"/>
    <dgm:cxn modelId="{64B3D9F3-E6FF-476A-A471-E066459A4910}" srcId="{8BAA4B31-5FD7-4823-873F-D9D8F330632C}" destId="{69159860-4363-49DB-8425-CED68FD591AF}" srcOrd="1" destOrd="0" parTransId="{BA7AC456-84AA-4233-AE8C-9AF288D3127F}" sibTransId="{49EE6096-4107-48E6-ABBD-0418DCBF41C4}"/>
    <dgm:cxn modelId="{DEEB15D9-8A28-47C4-AC79-3D22A5D656AE}" srcId="{91067C93-7DE7-4B56-913F-869CCBE7BB63}" destId="{59991FE1-8A7A-4647-AFE4-1C26730116E6}" srcOrd="1" destOrd="0" parTransId="{0F27AB86-3664-4BAC-8BAE-BE9F8280B621}" sibTransId="{A784AD97-4A2A-4583-823D-661052231A2F}"/>
    <dgm:cxn modelId="{6F15D6E4-31B6-4884-8A08-83E267A2C820}" type="presOf" srcId="{69159860-4363-49DB-8425-CED68FD591AF}" destId="{9957D81C-307A-437A-B56D-5B3B67E0D859}" srcOrd="0" destOrd="1" presId="urn:microsoft.com/office/officeart/2005/8/layout/vList2"/>
    <dgm:cxn modelId="{38D0E99C-ABB4-4FB2-8FEB-758CDB349970}" srcId="{59991FE1-8A7A-4647-AFE4-1C26730116E6}" destId="{F7D0DAF9-4F47-4DA2-962F-052C367C7785}" srcOrd="0" destOrd="0" parTransId="{B824D062-B2AF-4EFB-9CB0-C4BB68B7F2FA}" sibTransId="{8A012E13-8FA0-4C8E-8276-144B483598D3}"/>
    <dgm:cxn modelId="{6118CBAC-E39B-473D-BAAC-8A4C84531B00}" type="presOf" srcId="{F7D0DAF9-4F47-4DA2-962F-052C367C7785}" destId="{951436E6-14F5-4B3D-8DD8-6010065DA0F2}" srcOrd="0" destOrd="0" presId="urn:microsoft.com/office/officeart/2005/8/layout/vList2"/>
    <dgm:cxn modelId="{B293F4C6-47E0-473C-9C7B-31EC6D76447D}" type="presOf" srcId="{8BAA4B31-5FD7-4823-873F-D9D8F330632C}" destId="{2B3F4CF1-D52B-42A4-B7FE-0712F7CBC9EB}" srcOrd="0" destOrd="0" presId="urn:microsoft.com/office/officeart/2005/8/layout/vList2"/>
    <dgm:cxn modelId="{9D511CA8-197D-4C8D-A273-F6528B8DEEEC}" srcId="{8BAA4B31-5FD7-4823-873F-D9D8F330632C}" destId="{365DA364-3328-4D5E-85E6-7CD1A77AB38C}" srcOrd="0" destOrd="0" parTransId="{6419FF78-FB7E-42E0-9EE5-5695A7D5833C}" sibTransId="{D6A887C4-E663-460E-9350-F55A74F40776}"/>
    <dgm:cxn modelId="{EF492AC6-4967-43A5-AE7A-4193C0E07B0A}" type="presOf" srcId="{DBAD08F0-0C6D-459F-A105-8BC8051DACB8}" destId="{951436E6-14F5-4B3D-8DD8-6010065DA0F2}" srcOrd="0" destOrd="1" presId="urn:microsoft.com/office/officeart/2005/8/layout/vList2"/>
    <dgm:cxn modelId="{188C4435-1CDB-46B5-A493-B0E395EC7A67}" type="presParOf" srcId="{3284F983-E05A-466B-999C-145480FFEE09}" destId="{2B3F4CF1-D52B-42A4-B7FE-0712F7CBC9EB}" srcOrd="0" destOrd="0" presId="urn:microsoft.com/office/officeart/2005/8/layout/vList2"/>
    <dgm:cxn modelId="{7BDDBF5C-AA87-4EBC-B612-394204524AB8}" type="presParOf" srcId="{3284F983-E05A-466B-999C-145480FFEE09}" destId="{9957D81C-307A-437A-B56D-5B3B67E0D859}" srcOrd="1" destOrd="0" presId="urn:microsoft.com/office/officeart/2005/8/layout/vList2"/>
    <dgm:cxn modelId="{F91088EC-E0AB-4F05-84B1-F153DEBE0100}" type="presParOf" srcId="{3284F983-E05A-466B-999C-145480FFEE09}" destId="{B1F9F4B0-FA14-47F9-ACB6-6EADDABCDFF7}" srcOrd="2" destOrd="0" presId="urn:microsoft.com/office/officeart/2005/8/layout/vList2"/>
    <dgm:cxn modelId="{C553EAC0-B67F-4048-9CF1-5D53A28F0AF5}" type="presParOf" srcId="{3284F983-E05A-466B-999C-145480FFEE09}" destId="{951436E6-14F5-4B3D-8DD8-6010065DA0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C35C7-2BED-4684-8DBA-A34BB451E9C7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795827DA-BD06-4AC8-9323-D9A2FBBB526D}">
      <dgm:prSet phldrT="[Text]" custT="1"/>
      <dgm:spPr/>
      <dgm:t>
        <a:bodyPr/>
        <a:lstStyle/>
        <a:p>
          <a:r>
            <a:rPr lang="cs-CZ" sz="1400" b="1" dirty="0" smtClean="0"/>
            <a:t>Vyúčtování PC</a:t>
          </a:r>
          <a:endParaRPr lang="cs-CZ" sz="1400" b="1" dirty="0"/>
        </a:p>
      </dgm:t>
    </dgm:pt>
    <dgm:pt modelId="{6AE76115-6296-44B7-AA25-239B14D2AC98}" type="parTrans" cxnId="{4856F8E2-5169-49E6-B757-368131070E74}">
      <dgm:prSet/>
      <dgm:spPr/>
      <dgm:t>
        <a:bodyPr/>
        <a:lstStyle/>
        <a:p>
          <a:endParaRPr lang="cs-CZ"/>
        </a:p>
      </dgm:t>
    </dgm:pt>
    <dgm:pt modelId="{BF9FA14B-C93B-4809-AFF8-44A6209D7FA7}" type="sibTrans" cxnId="{4856F8E2-5169-49E6-B757-368131070E74}">
      <dgm:prSet/>
      <dgm:spPr/>
      <dgm:t>
        <a:bodyPr/>
        <a:lstStyle/>
        <a:p>
          <a:endParaRPr lang="cs-CZ"/>
        </a:p>
      </dgm:t>
    </dgm:pt>
    <dgm:pt modelId="{3CE04324-B772-479D-AFFE-4E57BD3E188E}">
      <dgm:prSet phldrT="[Text]" custT="1"/>
      <dgm:spPr/>
      <dgm:t>
        <a:bodyPr/>
        <a:lstStyle/>
        <a:p>
          <a:r>
            <a:rPr lang="cs-CZ" sz="1400" b="1" dirty="0" smtClean="0"/>
            <a:t>Zpráva o průběhu PC</a:t>
          </a:r>
          <a:endParaRPr lang="cs-CZ" sz="1400" b="1" dirty="0"/>
        </a:p>
      </dgm:t>
    </dgm:pt>
    <dgm:pt modelId="{AEE3A1B1-7C98-45C5-8E65-691D22CCEF26}" type="parTrans" cxnId="{B3399E45-980C-4054-BD22-F88C18822BC2}">
      <dgm:prSet/>
      <dgm:spPr/>
      <dgm:t>
        <a:bodyPr/>
        <a:lstStyle/>
        <a:p>
          <a:endParaRPr lang="cs-CZ"/>
        </a:p>
      </dgm:t>
    </dgm:pt>
    <dgm:pt modelId="{85085F47-8A75-42C2-B703-13EEC50E4775}" type="sibTrans" cxnId="{B3399E45-980C-4054-BD22-F88C18822BC2}">
      <dgm:prSet/>
      <dgm:spPr/>
      <dgm:t>
        <a:bodyPr/>
        <a:lstStyle/>
        <a:p>
          <a:endParaRPr lang="cs-CZ"/>
        </a:p>
      </dgm:t>
    </dgm:pt>
    <dgm:pt modelId="{9AF813D4-9CE6-42EF-9845-3DFFD2F367AA}">
      <dgm:prSet phldrT="[Text]" custT="1"/>
      <dgm:spPr/>
      <dgm:t>
        <a:bodyPr/>
        <a:lstStyle/>
        <a:p>
          <a:r>
            <a:rPr lang="cs-CZ" sz="1400" b="1" dirty="0" smtClean="0"/>
            <a:t>Doklad o úhradě</a:t>
          </a:r>
        </a:p>
      </dgm:t>
    </dgm:pt>
    <dgm:pt modelId="{298728DD-5CBB-44FE-B8B8-19F4D1123F32}" type="parTrans" cxnId="{EBDFFA78-6DEF-453D-BED3-7A40A6EF3BE1}">
      <dgm:prSet/>
      <dgm:spPr/>
      <dgm:t>
        <a:bodyPr/>
        <a:lstStyle/>
        <a:p>
          <a:endParaRPr lang="cs-CZ"/>
        </a:p>
      </dgm:t>
    </dgm:pt>
    <dgm:pt modelId="{3885AEAA-7276-4906-B196-176234660C92}" type="sibTrans" cxnId="{EBDFFA78-6DEF-453D-BED3-7A40A6EF3BE1}">
      <dgm:prSet/>
      <dgm:spPr/>
      <dgm:t>
        <a:bodyPr/>
        <a:lstStyle/>
        <a:p>
          <a:endParaRPr lang="cs-CZ"/>
        </a:p>
      </dgm:t>
    </dgm:pt>
    <dgm:pt modelId="{8A7D14C8-B3D6-43C0-9398-46FAA9AC56E0}">
      <dgm:prSet phldrT="[Text]" custT="1"/>
      <dgm:spPr/>
      <dgm:t>
        <a:bodyPr/>
        <a:lstStyle/>
        <a:p>
          <a:r>
            <a:rPr lang="cs-CZ" sz="1400" b="1" dirty="0" smtClean="0"/>
            <a:t>Souhlas nadřízeného pracovníka </a:t>
          </a:r>
        </a:p>
      </dgm:t>
    </dgm:pt>
    <dgm:pt modelId="{9C4E9E49-149E-438B-84D6-0D5025440DF1}" type="parTrans" cxnId="{E4DE81EF-F126-4555-BFA3-F31A02439C64}">
      <dgm:prSet/>
      <dgm:spPr/>
      <dgm:t>
        <a:bodyPr/>
        <a:lstStyle/>
        <a:p>
          <a:endParaRPr lang="cs-CZ"/>
        </a:p>
      </dgm:t>
    </dgm:pt>
    <dgm:pt modelId="{18AFCAE4-CCEE-407E-BFC0-B82A12861C4F}" type="sibTrans" cxnId="{E4DE81EF-F126-4555-BFA3-F31A02439C64}">
      <dgm:prSet/>
      <dgm:spPr/>
      <dgm:t>
        <a:bodyPr/>
        <a:lstStyle/>
        <a:p>
          <a:endParaRPr lang="cs-CZ"/>
        </a:p>
      </dgm:t>
    </dgm:pt>
    <dgm:pt modelId="{DA8D29A4-E6C3-4A9D-9258-4C4E9BEA0040}">
      <dgm:prSet phldrT="[Text]" custT="1"/>
      <dgm:spPr/>
      <dgm:t>
        <a:bodyPr/>
        <a:lstStyle/>
        <a:p>
          <a:r>
            <a:rPr lang="cs-CZ" sz="1400" b="1" dirty="0" smtClean="0"/>
            <a:t>Kopie VTP a doklad o hav. poj. </a:t>
          </a:r>
        </a:p>
      </dgm:t>
    </dgm:pt>
    <dgm:pt modelId="{271B268C-68BE-4C2D-B5DF-FA91AC8B0FC8}" type="sibTrans" cxnId="{60822EE4-D06F-4C45-B0BE-5DCC75D018C5}">
      <dgm:prSet/>
      <dgm:spPr/>
      <dgm:t>
        <a:bodyPr/>
        <a:lstStyle/>
        <a:p>
          <a:endParaRPr lang="cs-CZ"/>
        </a:p>
      </dgm:t>
    </dgm:pt>
    <dgm:pt modelId="{6F54484D-F6C5-4583-B4C9-EA2275C377FF}" type="parTrans" cxnId="{60822EE4-D06F-4C45-B0BE-5DCC75D018C5}">
      <dgm:prSet/>
      <dgm:spPr/>
      <dgm:t>
        <a:bodyPr/>
        <a:lstStyle/>
        <a:p>
          <a:endParaRPr lang="cs-CZ"/>
        </a:p>
      </dgm:t>
    </dgm:pt>
    <dgm:pt modelId="{5BDD5F7D-E312-4502-921B-6BE08BD9EBC7}" type="pres">
      <dgm:prSet presAssocID="{461C35C7-2BED-4684-8DBA-A34BB451E9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88A6143-975B-4017-B3DE-DE74A400E822}" type="pres">
      <dgm:prSet presAssocID="{795827DA-BD06-4AC8-9323-D9A2FBBB526D}" presName="parentLin" presStyleCnt="0"/>
      <dgm:spPr/>
    </dgm:pt>
    <dgm:pt modelId="{E22AC33F-BCE8-43CE-8CB7-9E64F7A591CD}" type="pres">
      <dgm:prSet presAssocID="{795827DA-BD06-4AC8-9323-D9A2FBBB526D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0783E747-C9DB-42E6-8303-EE2D43404BE6}" type="pres">
      <dgm:prSet presAssocID="{795827DA-BD06-4AC8-9323-D9A2FBBB526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DA2BAF-0B82-4199-A559-568616868B89}" type="pres">
      <dgm:prSet presAssocID="{795827DA-BD06-4AC8-9323-D9A2FBBB526D}" presName="negativeSpace" presStyleCnt="0"/>
      <dgm:spPr/>
    </dgm:pt>
    <dgm:pt modelId="{79B7DA8C-4081-478E-9F80-F645CB82509E}" type="pres">
      <dgm:prSet presAssocID="{795827DA-BD06-4AC8-9323-D9A2FBBB526D}" presName="childText" presStyleLbl="conFgAcc1" presStyleIdx="0" presStyleCnt="5">
        <dgm:presLayoutVars>
          <dgm:bulletEnabled val="1"/>
        </dgm:presLayoutVars>
      </dgm:prSet>
      <dgm:spPr/>
    </dgm:pt>
    <dgm:pt modelId="{8F25ABE5-9C70-4278-9978-F78AF7FE3B3B}" type="pres">
      <dgm:prSet presAssocID="{BF9FA14B-C93B-4809-AFF8-44A6209D7FA7}" presName="spaceBetweenRectangles" presStyleCnt="0"/>
      <dgm:spPr/>
    </dgm:pt>
    <dgm:pt modelId="{F4530FB6-3D88-4FEB-A47B-B85D108EC94A}" type="pres">
      <dgm:prSet presAssocID="{3CE04324-B772-479D-AFFE-4E57BD3E188E}" presName="parentLin" presStyleCnt="0"/>
      <dgm:spPr/>
    </dgm:pt>
    <dgm:pt modelId="{7474D454-D562-4CBB-BC5F-C949F7F591A2}" type="pres">
      <dgm:prSet presAssocID="{3CE04324-B772-479D-AFFE-4E57BD3E188E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546A4342-7775-49DA-99C9-B197FE17B5CF}" type="pres">
      <dgm:prSet presAssocID="{3CE04324-B772-479D-AFFE-4E57BD3E188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CC28CF-F1E4-4259-9268-40D525C68795}" type="pres">
      <dgm:prSet presAssocID="{3CE04324-B772-479D-AFFE-4E57BD3E188E}" presName="negativeSpace" presStyleCnt="0"/>
      <dgm:spPr/>
    </dgm:pt>
    <dgm:pt modelId="{282D7B71-445D-4571-88BF-11F968094D72}" type="pres">
      <dgm:prSet presAssocID="{3CE04324-B772-479D-AFFE-4E57BD3E188E}" presName="childText" presStyleLbl="conFgAcc1" presStyleIdx="1" presStyleCnt="5">
        <dgm:presLayoutVars>
          <dgm:bulletEnabled val="1"/>
        </dgm:presLayoutVars>
      </dgm:prSet>
      <dgm:spPr/>
    </dgm:pt>
    <dgm:pt modelId="{6081A7D3-2102-4942-AF67-DBCF139907A6}" type="pres">
      <dgm:prSet presAssocID="{85085F47-8A75-42C2-B703-13EEC50E4775}" presName="spaceBetweenRectangles" presStyleCnt="0"/>
      <dgm:spPr/>
    </dgm:pt>
    <dgm:pt modelId="{1DE9D384-762B-459D-B452-57C30922ABFD}" type="pres">
      <dgm:prSet presAssocID="{9AF813D4-9CE6-42EF-9845-3DFFD2F367AA}" presName="parentLin" presStyleCnt="0"/>
      <dgm:spPr/>
    </dgm:pt>
    <dgm:pt modelId="{5DF4DD1C-CB4B-4A02-8CB0-26557EAA618A}" type="pres">
      <dgm:prSet presAssocID="{9AF813D4-9CE6-42EF-9845-3DFFD2F367AA}" presName="parentLeftMargin" presStyleLbl="node1" presStyleIdx="1" presStyleCnt="5"/>
      <dgm:spPr/>
      <dgm:t>
        <a:bodyPr/>
        <a:lstStyle/>
        <a:p>
          <a:endParaRPr lang="cs-CZ"/>
        </a:p>
      </dgm:t>
    </dgm:pt>
    <dgm:pt modelId="{DEAF8106-11AC-4901-93D4-4B0139D03DA8}" type="pres">
      <dgm:prSet presAssocID="{9AF813D4-9CE6-42EF-9845-3DFFD2F367A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A27E71-8805-430D-A170-DE290F7603FD}" type="pres">
      <dgm:prSet presAssocID="{9AF813D4-9CE6-42EF-9845-3DFFD2F367AA}" presName="negativeSpace" presStyleCnt="0"/>
      <dgm:spPr/>
    </dgm:pt>
    <dgm:pt modelId="{9BB6CC9F-9739-440B-8C8A-EAF2CB219DA6}" type="pres">
      <dgm:prSet presAssocID="{9AF813D4-9CE6-42EF-9845-3DFFD2F367AA}" presName="childText" presStyleLbl="conFgAcc1" presStyleIdx="2" presStyleCnt="5">
        <dgm:presLayoutVars>
          <dgm:bulletEnabled val="1"/>
        </dgm:presLayoutVars>
      </dgm:prSet>
      <dgm:spPr/>
    </dgm:pt>
    <dgm:pt modelId="{71AF76D7-AECC-47D1-9572-541408B19076}" type="pres">
      <dgm:prSet presAssocID="{3885AEAA-7276-4906-B196-176234660C92}" presName="spaceBetweenRectangles" presStyleCnt="0"/>
      <dgm:spPr/>
    </dgm:pt>
    <dgm:pt modelId="{B22F0D89-B7D4-417E-BD21-18CABB3D5192}" type="pres">
      <dgm:prSet presAssocID="{DA8D29A4-E6C3-4A9D-9258-4C4E9BEA0040}" presName="parentLin" presStyleCnt="0"/>
      <dgm:spPr/>
    </dgm:pt>
    <dgm:pt modelId="{9FC00543-28D0-42CE-AA71-B576F91C0697}" type="pres">
      <dgm:prSet presAssocID="{DA8D29A4-E6C3-4A9D-9258-4C4E9BEA0040}" presName="parentLeftMargin" presStyleLbl="node1" presStyleIdx="2" presStyleCnt="5"/>
      <dgm:spPr/>
      <dgm:t>
        <a:bodyPr/>
        <a:lstStyle/>
        <a:p>
          <a:endParaRPr lang="cs-CZ"/>
        </a:p>
      </dgm:t>
    </dgm:pt>
    <dgm:pt modelId="{241ACCCD-CA51-4AB5-BB0A-B5B02D9866CB}" type="pres">
      <dgm:prSet presAssocID="{DA8D29A4-E6C3-4A9D-9258-4C4E9BEA004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78A331-1E66-4E8A-BE31-8321F8D864AC}" type="pres">
      <dgm:prSet presAssocID="{DA8D29A4-E6C3-4A9D-9258-4C4E9BEA0040}" presName="negativeSpace" presStyleCnt="0"/>
      <dgm:spPr/>
    </dgm:pt>
    <dgm:pt modelId="{890617D9-6E65-46A7-99DE-EA4DD216D57B}" type="pres">
      <dgm:prSet presAssocID="{DA8D29A4-E6C3-4A9D-9258-4C4E9BEA0040}" presName="childText" presStyleLbl="conFgAcc1" presStyleIdx="3" presStyleCnt="5">
        <dgm:presLayoutVars>
          <dgm:bulletEnabled val="1"/>
        </dgm:presLayoutVars>
      </dgm:prSet>
      <dgm:spPr/>
    </dgm:pt>
    <dgm:pt modelId="{94B01857-8E3A-4831-AE75-2753676C6BC5}" type="pres">
      <dgm:prSet presAssocID="{271B268C-68BE-4C2D-B5DF-FA91AC8B0FC8}" presName="spaceBetweenRectangles" presStyleCnt="0"/>
      <dgm:spPr/>
    </dgm:pt>
    <dgm:pt modelId="{9F33C973-FDAD-4DDD-81F6-EA03D61B30CD}" type="pres">
      <dgm:prSet presAssocID="{8A7D14C8-B3D6-43C0-9398-46FAA9AC56E0}" presName="parentLin" presStyleCnt="0"/>
      <dgm:spPr/>
    </dgm:pt>
    <dgm:pt modelId="{E2904254-7703-425B-AD78-647512BA7AB8}" type="pres">
      <dgm:prSet presAssocID="{8A7D14C8-B3D6-43C0-9398-46FAA9AC56E0}" presName="parentLeftMargin" presStyleLbl="node1" presStyleIdx="3" presStyleCnt="5"/>
      <dgm:spPr/>
      <dgm:t>
        <a:bodyPr/>
        <a:lstStyle/>
        <a:p>
          <a:endParaRPr lang="cs-CZ"/>
        </a:p>
      </dgm:t>
    </dgm:pt>
    <dgm:pt modelId="{07193A3C-A872-4E09-BCF0-80EFB04F6DD8}" type="pres">
      <dgm:prSet presAssocID="{8A7D14C8-B3D6-43C0-9398-46FAA9AC56E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A81550-7B2F-40BB-A82A-AE31605C90F9}" type="pres">
      <dgm:prSet presAssocID="{8A7D14C8-B3D6-43C0-9398-46FAA9AC56E0}" presName="negativeSpace" presStyleCnt="0"/>
      <dgm:spPr/>
    </dgm:pt>
    <dgm:pt modelId="{7E493231-2AAD-4F37-A3A3-D266EA7EF337}" type="pres">
      <dgm:prSet presAssocID="{8A7D14C8-B3D6-43C0-9398-46FAA9AC56E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4DE81EF-F126-4555-BFA3-F31A02439C64}" srcId="{461C35C7-2BED-4684-8DBA-A34BB451E9C7}" destId="{8A7D14C8-B3D6-43C0-9398-46FAA9AC56E0}" srcOrd="4" destOrd="0" parTransId="{9C4E9E49-149E-438B-84D6-0D5025440DF1}" sibTransId="{18AFCAE4-CCEE-407E-BFC0-B82A12861C4F}"/>
    <dgm:cxn modelId="{B3399E45-980C-4054-BD22-F88C18822BC2}" srcId="{461C35C7-2BED-4684-8DBA-A34BB451E9C7}" destId="{3CE04324-B772-479D-AFFE-4E57BD3E188E}" srcOrd="1" destOrd="0" parTransId="{AEE3A1B1-7C98-45C5-8E65-691D22CCEF26}" sibTransId="{85085F47-8A75-42C2-B703-13EEC50E4775}"/>
    <dgm:cxn modelId="{DF93AEB7-1BDC-4A99-AC1F-944F94C127DC}" type="presOf" srcId="{DA8D29A4-E6C3-4A9D-9258-4C4E9BEA0040}" destId="{9FC00543-28D0-42CE-AA71-B576F91C0697}" srcOrd="0" destOrd="0" presId="urn:microsoft.com/office/officeart/2005/8/layout/list1"/>
    <dgm:cxn modelId="{EBDFFA78-6DEF-453D-BED3-7A40A6EF3BE1}" srcId="{461C35C7-2BED-4684-8DBA-A34BB451E9C7}" destId="{9AF813D4-9CE6-42EF-9845-3DFFD2F367AA}" srcOrd="2" destOrd="0" parTransId="{298728DD-5CBB-44FE-B8B8-19F4D1123F32}" sibTransId="{3885AEAA-7276-4906-B196-176234660C92}"/>
    <dgm:cxn modelId="{F92FE947-96CB-4749-B5B9-F8DDCB02B295}" type="presOf" srcId="{8A7D14C8-B3D6-43C0-9398-46FAA9AC56E0}" destId="{E2904254-7703-425B-AD78-647512BA7AB8}" srcOrd="0" destOrd="0" presId="urn:microsoft.com/office/officeart/2005/8/layout/list1"/>
    <dgm:cxn modelId="{F01C08F4-FCF8-4038-A7D4-2743C46D2EC8}" type="presOf" srcId="{DA8D29A4-E6C3-4A9D-9258-4C4E9BEA0040}" destId="{241ACCCD-CA51-4AB5-BB0A-B5B02D9866CB}" srcOrd="1" destOrd="0" presId="urn:microsoft.com/office/officeart/2005/8/layout/list1"/>
    <dgm:cxn modelId="{860DF3A6-28D5-4568-A83D-3B2CC88ED80B}" type="presOf" srcId="{795827DA-BD06-4AC8-9323-D9A2FBBB526D}" destId="{E22AC33F-BCE8-43CE-8CB7-9E64F7A591CD}" srcOrd="0" destOrd="0" presId="urn:microsoft.com/office/officeart/2005/8/layout/list1"/>
    <dgm:cxn modelId="{F943118D-930B-4344-83C2-8BE3FBCFC998}" type="presOf" srcId="{3CE04324-B772-479D-AFFE-4E57BD3E188E}" destId="{7474D454-D562-4CBB-BC5F-C949F7F591A2}" srcOrd="0" destOrd="0" presId="urn:microsoft.com/office/officeart/2005/8/layout/list1"/>
    <dgm:cxn modelId="{404147B2-7A30-4D94-BCE8-D740D2194E5C}" type="presOf" srcId="{795827DA-BD06-4AC8-9323-D9A2FBBB526D}" destId="{0783E747-C9DB-42E6-8303-EE2D43404BE6}" srcOrd="1" destOrd="0" presId="urn:microsoft.com/office/officeart/2005/8/layout/list1"/>
    <dgm:cxn modelId="{6FD169F9-B278-4D58-AB1C-9046E4F893E3}" type="presOf" srcId="{461C35C7-2BED-4684-8DBA-A34BB451E9C7}" destId="{5BDD5F7D-E312-4502-921B-6BE08BD9EBC7}" srcOrd="0" destOrd="0" presId="urn:microsoft.com/office/officeart/2005/8/layout/list1"/>
    <dgm:cxn modelId="{12D036AC-A610-4FC0-BF59-4F62D3E0836A}" type="presOf" srcId="{8A7D14C8-B3D6-43C0-9398-46FAA9AC56E0}" destId="{07193A3C-A872-4E09-BCF0-80EFB04F6DD8}" srcOrd="1" destOrd="0" presId="urn:microsoft.com/office/officeart/2005/8/layout/list1"/>
    <dgm:cxn modelId="{8E6AC3DF-21C3-49D7-B81A-7BDFB4103642}" type="presOf" srcId="{3CE04324-B772-479D-AFFE-4E57BD3E188E}" destId="{546A4342-7775-49DA-99C9-B197FE17B5CF}" srcOrd="1" destOrd="0" presId="urn:microsoft.com/office/officeart/2005/8/layout/list1"/>
    <dgm:cxn modelId="{1360ED2D-BDFC-410A-A81B-288B2C9EFB0F}" type="presOf" srcId="{9AF813D4-9CE6-42EF-9845-3DFFD2F367AA}" destId="{DEAF8106-11AC-4901-93D4-4B0139D03DA8}" srcOrd="1" destOrd="0" presId="urn:microsoft.com/office/officeart/2005/8/layout/list1"/>
    <dgm:cxn modelId="{4856F8E2-5169-49E6-B757-368131070E74}" srcId="{461C35C7-2BED-4684-8DBA-A34BB451E9C7}" destId="{795827DA-BD06-4AC8-9323-D9A2FBBB526D}" srcOrd="0" destOrd="0" parTransId="{6AE76115-6296-44B7-AA25-239B14D2AC98}" sibTransId="{BF9FA14B-C93B-4809-AFF8-44A6209D7FA7}"/>
    <dgm:cxn modelId="{52FF66A8-CADE-44FD-9AEF-1A21F83C158F}" type="presOf" srcId="{9AF813D4-9CE6-42EF-9845-3DFFD2F367AA}" destId="{5DF4DD1C-CB4B-4A02-8CB0-26557EAA618A}" srcOrd="0" destOrd="0" presId="urn:microsoft.com/office/officeart/2005/8/layout/list1"/>
    <dgm:cxn modelId="{60822EE4-D06F-4C45-B0BE-5DCC75D018C5}" srcId="{461C35C7-2BED-4684-8DBA-A34BB451E9C7}" destId="{DA8D29A4-E6C3-4A9D-9258-4C4E9BEA0040}" srcOrd="3" destOrd="0" parTransId="{6F54484D-F6C5-4583-B4C9-EA2275C377FF}" sibTransId="{271B268C-68BE-4C2D-B5DF-FA91AC8B0FC8}"/>
    <dgm:cxn modelId="{FCF991CB-17B8-48C6-A7B9-FD42F61AB4E3}" type="presParOf" srcId="{5BDD5F7D-E312-4502-921B-6BE08BD9EBC7}" destId="{488A6143-975B-4017-B3DE-DE74A400E822}" srcOrd="0" destOrd="0" presId="urn:microsoft.com/office/officeart/2005/8/layout/list1"/>
    <dgm:cxn modelId="{20CC3ABB-A8C4-4B29-8F50-D7D7BAE65D21}" type="presParOf" srcId="{488A6143-975B-4017-B3DE-DE74A400E822}" destId="{E22AC33F-BCE8-43CE-8CB7-9E64F7A591CD}" srcOrd="0" destOrd="0" presId="urn:microsoft.com/office/officeart/2005/8/layout/list1"/>
    <dgm:cxn modelId="{DFFC35B0-D4EF-4BF6-B074-F0CD1BF926AF}" type="presParOf" srcId="{488A6143-975B-4017-B3DE-DE74A400E822}" destId="{0783E747-C9DB-42E6-8303-EE2D43404BE6}" srcOrd="1" destOrd="0" presId="urn:microsoft.com/office/officeart/2005/8/layout/list1"/>
    <dgm:cxn modelId="{754B8CBE-AA2B-4B7B-8030-8C5C787D31D4}" type="presParOf" srcId="{5BDD5F7D-E312-4502-921B-6BE08BD9EBC7}" destId="{46DA2BAF-0B82-4199-A559-568616868B89}" srcOrd="1" destOrd="0" presId="urn:microsoft.com/office/officeart/2005/8/layout/list1"/>
    <dgm:cxn modelId="{6793CE07-2ECC-4AD0-A8AD-A51DE1D5E398}" type="presParOf" srcId="{5BDD5F7D-E312-4502-921B-6BE08BD9EBC7}" destId="{79B7DA8C-4081-478E-9F80-F645CB82509E}" srcOrd="2" destOrd="0" presId="urn:microsoft.com/office/officeart/2005/8/layout/list1"/>
    <dgm:cxn modelId="{BAC146E4-F3D6-4AB7-A328-AF92AAC2FBA4}" type="presParOf" srcId="{5BDD5F7D-E312-4502-921B-6BE08BD9EBC7}" destId="{8F25ABE5-9C70-4278-9978-F78AF7FE3B3B}" srcOrd="3" destOrd="0" presId="urn:microsoft.com/office/officeart/2005/8/layout/list1"/>
    <dgm:cxn modelId="{1AEEFD8F-397C-423D-AE33-4DAC9D5821C7}" type="presParOf" srcId="{5BDD5F7D-E312-4502-921B-6BE08BD9EBC7}" destId="{F4530FB6-3D88-4FEB-A47B-B85D108EC94A}" srcOrd="4" destOrd="0" presId="urn:microsoft.com/office/officeart/2005/8/layout/list1"/>
    <dgm:cxn modelId="{DDA612BF-D2CF-4645-99BC-236BFD683B35}" type="presParOf" srcId="{F4530FB6-3D88-4FEB-A47B-B85D108EC94A}" destId="{7474D454-D562-4CBB-BC5F-C949F7F591A2}" srcOrd="0" destOrd="0" presId="urn:microsoft.com/office/officeart/2005/8/layout/list1"/>
    <dgm:cxn modelId="{208E11DA-4A1B-49A8-97EB-DDE446DE552B}" type="presParOf" srcId="{F4530FB6-3D88-4FEB-A47B-B85D108EC94A}" destId="{546A4342-7775-49DA-99C9-B197FE17B5CF}" srcOrd="1" destOrd="0" presId="urn:microsoft.com/office/officeart/2005/8/layout/list1"/>
    <dgm:cxn modelId="{6767BEA8-5964-4B2B-830E-6C6F37F41F96}" type="presParOf" srcId="{5BDD5F7D-E312-4502-921B-6BE08BD9EBC7}" destId="{CACC28CF-F1E4-4259-9268-40D525C68795}" srcOrd="5" destOrd="0" presId="urn:microsoft.com/office/officeart/2005/8/layout/list1"/>
    <dgm:cxn modelId="{B619B2BE-61ED-4C4A-870F-DF6CD17D5825}" type="presParOf" srcId="{5BDD5F7D-E312-4502-921B-6BE08BD9EBC7}" destId="{282D7B71-445D-4571-88BF-11F968094D72}" srcOrd="6" destOrd="0" presId="urn:microsoft.com/office/officeart/2005/8/layout/list1"/>
    <dgm:cxn modelId="{2D3806EA-2297-4000-B913-8B74EE772E06}" type="presParOf" srcId="{5BDD5F7D-E312-4502-921B-6BE08BD9EBC7}" destId="{6081A7D3-2102-4942-AF67-DBCF139907A6}" srcOrd="7" destOrd="0" presId="urn:microsoft.com/office/officeart/2005/8/layout/list1"/>
    <dgm:cxn modelId="{2A2AA453-363D-4797-8253-C606928CA2DB}" type="presParOf" srcId="{5BDD5F7D-E312-4502-921B-6BE08BD9EBC7}" destId="{1DE9D384-762B-459D-B452-57C30922ABFD}" srcOrd="8" destOrd="0" presId="urn:microsoft.com/office/officeart/2005/8/layout/list1"/>
    <dgm:cxn modelId="{702F2AEB-FBA1-4402-9179-DF4E772356C9}" type="presParOf" srcId="{1DE9D384-762B-459D-B452-57C30922ABFD}" destId="{5DF4DD1C-CB4B-4A02-8CB0-26557EAA618A}" srcOrd="0" destOrd="0" presId="urn:microsoft.com/office/officeart/2005/8/layout/list1"/>
    <dgm:cxn modelId="{3DBEE1E9-702B-4420-B27C-7685AD4577BF}" type="presParOf" srcId="{1DE9D384-762B-459D-B452-57C30922ABFD}" destId="{DEAF8106-11AC-4901-93D4-4B0139D03DA8}" srcOrd="1" destOrd="0" presId="urn:microsoft.com/office/officeart/2005/8/layout/list1"/>
    <dgm:cxn modelId="{F5957D56-9B54-4824-BAB3-434E448899A8}" type="presParOf" srcId="{5BDD5F7D-E312-4502-921B-6BE08BD9EBC7}" destId="{BCA27E71-8805-430D-A170-DE290F7603FD}" srcOrd="9" destOrd="0" presId="urn:microsoft.com/office/officeart/2005/8/layout/list1"/>
    <dgm:cxn modelId="{4371E6AF-7D30-4B8A-8CB4-5F8E7EBD2CFF}" type="presParOf" srcId="{5BDD5F7D-E312-4502-921B-6BE08BD9EBC7}" destId="{9BB6CC9F-9739-440B-8C8A-EAF2CB219DA6}" srcOrd="10" destOrd="0" presId="urn:microsoft.com/office/officeart/2005/8/layout/list1"/>
    <dgm:cxn modelId="{787A9062-E7F8-4C76-9CCA-B9A3F0C1DDD0}" type="presParOf" srcId="{5BDD5F7D-E312-4502-921B-6BE08BD9EBC7}" destId="{71AF76D7-AECC-47D1-9572-541408B19076}" srcOrd="11" destOrd="0" presId="urn:microsoft.com/office/officeart/2005/8/layout/list1"/>
    <dgm:cxn modelId="{0F0FD3FF-B8CE-456F-9A43-9BE328241924}" type="presParOf" srcId="{5BDD5F7D-E312-4502-921B-6BE08BD9EBC7}" destId="{B22F0D89-B7D4-417E-BD21-18CABB3D5192}" srcOrd="12" destOrd="0" presId="urn:microsoft.com/office/officeart/2005/8/layout/list1"/>
    <dgm:cxn modelId="{CEDB1539-A44D-46D5-89B4-403C6F473876}" type="presParOf" srcId="{B22F0D89-B7D4-417E-BD21-18CABB3D5192}" destId="{9FC00543-28D0-42CE-AA71-B576F91C0697}" srcOrd="0" destOrd="0" presId="urn:microsoft.com/office/officeart/2005/8/layout/list1"/>
    <dgm:cxn modelId="{E6C07E4C-05D6-4CFC-86AC-B31663C8501B}" type="presParOf" srcId="{B22F0D89-B7D4-417E-BD21-18CABB3D5192}" destId="{241ACCCD-CA51-4AB5-BB0A-B5B02D9866CB}" srcOrd="1" destOrd="0" presId="urn:microsoft.com/office/officeart/2005/8/layout/list1"/>
    <dgm:cxn modelId="{4BCCE3E2-4FE7-4694-8C30-85CD58055426}" type="presParOf" srcId="{5BDD5F7D-E312-4502-921B-6BE08BD9EBC7}" destId="{8D78A331-1E66-4E8A-BE31-8321F8D864AC}" srcOrd="13" destOrd="0" presId="urn:microsoft.com/office/officeart/2005/8/layout/list1"/>
    <dgm:cxn modelId="{05334743-07BA-446A-AEE0-418BC8A43EA1}" type="presParOf" srcId="{5BDD5F7D-E312-4502-921B-6BE08BD9EBC7}" destId="{890617D9-6E65-46A7-99DE-EA4DD216D57B}" srcOrd="14" destOrd="0" presId="urn:microsoft.com/office/officeart/2005/8/layout/list1"/>
    <dgm:cxn modelId="{C236BA3A-8287-4D04-9DD1-5DEC298A1DCD}" type="presParOf" srcId="{5BDD5F7D-E312-4502-921B-6BE08BD9EBC7}" destId="{94B01857-8E3A-4831-AE75-2753676C6BC5}" srcOrd="15" destOrd="0" presId="urn:microsoft.com/office/officeart/2005/8/layout/list1"/>
    <dgm:cxn modelId="{3FF88247-9DAF-4A42-9CAF-801615F7D71A}" type="presParOf" srcId="{5BDD5F7D-E312-4502-921B-6BE08BD9EBC7}" destId="{9F33C973-FDAD-4DDD-81F6-EA03D61B30CD}" srcOrd="16" destOrd="0" presId="urn:microsoft.com/office/officeart/2005/8/layout/list1"/>
    <dgm:cxn modelId="{C12C76CC-C065-4446-B8B1-6FF766A8A305}" type="presParOf" srcId="{9F33C973-FDAD-4DDD-81F6-EA03D61B30CD}" destId="{E2904254-7703-425B-AD78-647512BA7AB8}" srcOrd="0" destOrd="0" presId="urn:microsoft.com/office/officeart/2005/8/layout/list1"/>
    <dgm:cxn modelId="{124DFE3A-DAFB-4F7C-8470-AE353488328D}" type="presParOf" srcId="{9F33C973-FDAD-4DDD-81F6-EA03D61B30CD}" destId="{07193A3C-A872-4E09-BCF0-80EFB04F6DD8}" srcOrd="1" destOrd="0" presId="urn:microsoft.com/office/officeart/2005/8/layout/list1"/>
    <dgm:cxn modelId="{A53B1927-9F9B-4671-BF9C-AEB4F45C4ED4}" type="presParOf" srcId="{5BDD5F7D-E312-4502-921B-6BE08BD9EBC7}" destId="{75A81550-7B2F-40BB-A82A-AE31605C90F9}" srcOrd="17" destOrd="0" presId="urn:microsoft.com/office/officeart/2005/8/layout/list1"/>
    <dgm:cxn modelId="{7419B318-8A5A-45D4-91BA-D616FD8125B1}" type="presParOf" srcId="{5BDD5F7D-E312-4502-921B-6BE08BD9EBC7}" destId="{7E493231-2AAD-4F37-A3A3-D266EA7EF33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F23E1E-726D-4758-8136-778D6D57B29F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B5CFAB8C-5DD6-4BE9-97BD-2843789268C3}">
      <dgm:prSet phldrT="[Text]" custT="1"/>
      <dgm:spPr/>
      <dgm:t>
        <a:bodyPr/>
        <a:lstStyle/>
        <a:p>
          <a:r>
            <a:rPr lang="cs-CZ" sz="1400" b="1" dirty="0" smtClean="0"/>
            <a:t>Limit 100 EUR </a:t>
          </a:r>
          <a:endParaRPr lang="cs-CZ" sz="1400" b="1" dirty="0"/>
        </a:p>
      </dgm:t>
    </dgm:pt>
    <dgm:pt modelId="{3B584022-4C86-4508-812A-DC753C72C937}" type="parTrans" cxnId="{FB95C0A2-3624-4355-8A1B-D4C51274B06B}">
      <dgm:prSet/>
      <dgm:spPr/>
      <dgm:t>
        <a:bodyPr/>
        <a:lstStyle/>
        <a:p>
          <a:endParaRPr lang="cs-CZ" sz="1400"/>
        </a:p>
      </dgm:t>
    </dgm:pt>
    <dgm:pt modelId="{2CCA5930-8653-447F-8842-2821FC5D7643}" type="sibTrans" cxnId="{FB95C0A2-3624-4355-8A1B-D4C51274B06B}">
      <dgm:prSet/>
      <dgm:spPr/>
      <dgm:t>
        <a:bodyPr/>
        <a:lstStyle/>
        <a:p>
          <a:endParaRPr lang="cs-CZ" sz="1400"/>
        </a:p>
      </dgm:t>
    </dgm:pt>
    <dgm:pt modelId="{E954B40E-0C4D-4AE4-8739-BD9A9E0F6609}">
      <dgm:prSet phldrT="[Text]" custT="1"/>
      <dgm:spPr/>
      <dgm:t>
        <a:bodyPr/>
        <a:lstStyle/>
        <a:p>
          <a:r>
            <a:rPr lang="cs-CZ" sz="1400" b="1" dirty="0" smtClean="0"/>
            <a:t>Průzkum trhu</a:t>
          </a:r>
          <a:endParaRPr lang="cs-CZ" sz="1400" b="1" dirty="0"/>
        </a:p>
      </dgm:t>
    </dgm:pt>
    <dgm:pt modelId="{9AFF7DAC-3D8B-4342-AE8D-4D14BB6FE963}" type="parTrans" cxnId="{D946BDA9-3C3D-446A-ABFE-DE60F4158277}">
      <dgm:prSet/>
      <dgm:spPr/>
      <dgm:t>
        <a:bodyPr/>
        <a:lstStyle/>
        <a:p>
          <a:endParaRPr lang="cs-CZ" sz="1400"/>
        </a:p>
      </dgm:t>
    </dgm:pt>
    <dgm:pt modelId="{BDEE623B-EF97-4CBF-97AF-4A046D57928A}" type="sibTrans" cxnId="{D946BDA9-3C3D-446A-ABFE-DE60F4158277}">
      <dgm:prSet/>
      <dgm:spPr/>
      <dgm:t>
        <a:bodyPr/>
        <a:lstStyle/>
        <a:p>
          <a:endParaRPr lang="cs-CZ" sz="1400"/>
        </a:p>
      </dgm:t>
    </dgm:pt>
    <dgm:pt modelId="{074C776B-CCCF-4027-B497-AA0D001F4FEA}">
      <dgm:prSet phldrT="[Text]" custT="1"/>
      <dgm:spPr/>
      <dgm:t>
        <a:bodyPr/>
        <a:lstStyle/>
        <a:p>
          <a:r>
            <a:rPr lang="cs-CZ" sz="1400" b="1" dirty="0" smtClean="0"/>
            <a:t>Prokázání aktivní účasti mimo EU</a:t>
          </a:r>
          <a:endParaRPr lang="cs-CZ" sz="1400" b="1" dirty="0"/>
        </a:p>
      </dgm:t>
    </dgm:pt>
    <dgm:pt modelId="{BBCF8B9A-E8BE-493C-B9C6-5CD612C0DE1A}" type="sibTrans" cxnId="{C0939FC1-E109-4DD5-8400-E51B5B47CB49}">
      <dgm:prSet/>
      <dgm:spPr/>
      <dgm:t>
        <a:bodyPr/>
        <a:lstStyle/>
        <a:p>
          <a:endParaRPr lang="cs-CZ" sz="1400"/>
        </a:p>
      </dgm:t>
    </dgm:pt>
    <dgm:pt modelId="{F49B282A-A94E-4815-9809-1EA529C7CC40}" type="parTrans" cxnId="{C0939FC1-E109-4DD5-8400-E51B5B47CB49}">
      <dgm:prSet/>
      <dgm:spPr/>
      <dgm:t>
        <a:bodyPr/>
        <a:lstStyle/>
        <a:p>
          <a:endParaRPr lang="cs-CZ" sz="1400"/>
        </a:p>
      </dgm:t>
    </dgm:pt>
    <dgm:pt modelId="{6D72F74C-FDF8-4043-8359-5C592CB33737}" type="pres">
      <dgm:prSet presAssocID="{E4F23E1E-726D-4758-8136-778D6D57B2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70B9CCD-5B1F-491A-8FE8-DECF9EF2719D}" type="pres">
      <dgm:prSet presAssocID="{B5CFAB8C-5DD6-4BE9-97BD-2843789268C3}" presName="parentLin" presStyleCnt="0"/>
      <dgm:spPr/>
    </dgm:pt>
    <dgm:pt modelId="{97EBF33A-A2FE-4EAB-9850-A0E9356BBF0D}" type="pres">
      <dgm:prSet presAssocID="{B5CFAB8C-5DD6-4BE9-97BD-2843789268C3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E7CB06C9-5686-43A0-B582-9E31D79002BC}" type="pres">
      <dgm:prSet presAssocID="{B5CFAB8C-5DD6-4BE9-97BD-2843789268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A35883-D855-4277-ADA0-8D89901CDD05}" type="pres">
      <dgm:prSet presAssocID="{B5CFAB8C-5DD6-4BE9-97BD-2843789268C3}" presName="negativeSpace" presStyleCnt="0"/>
      <dgm:spPr/>
    </dgm:pt>
    <dgm:pt modelId="{6669F7D7-52DE-4C1F-AA65-A095EB5E5C33}" type="pres">
      <dgm:prSet presAssocID="{B5CFAB8C-5DD6-4BE9-97BD-2843789268C3}" presName="childText" presStyleLbl="conFgAcc1" presStyleIdx="0" presStyleCnt="3">
        <dgm:presLayoutVars>
          <dgm:bulletEnabled val="1"/>
        </dgm:presLayoutVars>
      </dgm:prSet>
      <dgm:spPr/>
    </dgm:pt>
    <dgm:pt modelId="{42B28372-A967-4F25-9FD9-9D0C617AB2A4}" type="pres">
      <dgm:prSet presAssocID="{2CCA5930-8653-447F-8842-2821FC5D7643}" presName="spaceBetweenRectangles" presStyleCnt="0"/>
      <dgm:spPr/>
    </dgm:pt>
    <dgm:pt modelId="{8E724B5B-BEE4-4F4E-B541-2849291A4CD8}" type="pres">
      <dgm:prSet presAssocID="{E954B40E-0C4D-4AE4-8739-BD9A9E0F6609}" presName="parentLin" presStyleCnt="0"/>
      <dgm:spPr/>
    </dgm:pt>
    <dgm:pt modelId="{7F2138C2-4BA0-4B68-9D12-467F4A934631}" type="pres">
      <dgm:prSet presAssocID="{E954B40E-0C4D-4AE4-8739-BD9A9E0F6609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1C5B9C15-D7D5-4EAE-9F70-48EF992E6ACB}" type="pres">
      <dgm:prSet presAssocID="{E954B40E-0C4D-4AE4-8739-BD9A9E0F66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6FDCB2-282E-4BB1-9859-30DA455D9085}" type="pres">
      <dgm:prSet presAssocID="{E954B40E-0C4D-4AE4-8739-BD9A9E0F6609}" presName="negativeSpace" presStyleCnt="0"/>
      <dgm:spPr/>
    </dgm:pt>
    <dgm:pt modelId="{A3074C81-F09F-449E-9452-35E246730AE2}" type="pres">
      <dgm:prSet presAssocID="{E954B40E-0C4D-4AE4-8739-BD9A9E0F6609}" presName="childText" presStyleLbl="conFgAcc1" presStyleIdx="1" presStyleCnt="3">
        <dgm:presLayoutVars>
          <dgm:bulletEnabled val="1"/>
        </dgm:presLayoutVars>
      </dgm:prSet>
      <dgm:spPr/>
    </dgm:pt>
    <dgm:pt modelId="{81BD1D2D-35AC-4168-B649-25DF43DF3928}" type="pres">
      <dgm:prSet presAssocID="{BDEE623B-EF97-4CBF-97AF-4A046D57928A}" presName="spaceBetweenRectangles" presStyleCnt="0"/>
      <dgm:spPr/>
    </dgm:pt>
    <dgm:pt modelId="{67E97FFA-54BE-4BE2-BD70-4137744CC33A}" type="pres">
      <dgm:prSet presAssocID="{074C776B-CCCF-4027-B497-AA0D001F4FEA}" presName="parentLin" presStyleCnt="0"/>
      <dgm:spPr/>
    </dgm:pt>
    <dgm:pt modelId="{FBDD6B68-180C-427F-9769-0B43C87F5476}" type="pres">
      <dgm:prSet presAssocID="{074C776B-CCCF-4027-B497-AA0D001F4FEA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A3E50400-BE57-40DB-A4E5-FC800B84E370}" type="pres">
      <dgm:prSet presAssocID="{074C776B-CCCF-4027-B497-AA0D001F4F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377BC5-9473-4B5F-BD6A-9ABF492DEA72}" type="pres">
      <dgm:prSet presAssocID="{074C776B-CCCF-4027-B497-AA0D001F4FEA}" presName="negativeSpace" presStyleCnt="0"/>
      <dgm:spPr/>
    </dgm:pt>
    <dgm:pt modelId="{47BDA83B-2964-477E-A197-0297E45C2DB2}" type="pres">
      <dgm:prSet presAssocID="{074C776B-CCCF-4027-B497-AA0D001F4FE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95C0A2-3624-4355-8A1B-D4C51274B06B}" srcId="{E4F23E1E-726D-4758-8136-778D6D57B29F}" destId="{B5CFAB8C-5DD6-4BE9-97BD-2843789268C3}" srcOrd="0" destOrd="0" parTransId="{3B584022-4C86-4508-812A-DC753C72C937}" sibTransId="{2CCA5930-8653-447F-8842-2821FC5D7643}"/>
    <dgm:cxn modelId="{C0939FC1-E109-4DD5-8400-E51B5B47CB49}" srcId="{E4F23E1E-726D-4758-8136-778D6D57B29F}" destId="{074C776B-CCCF-4027-B497-AA0D001F4FEA}" srcOrd="2" destOrd="0" parTransId="{F49B282A-A94E-4815-9809-1EA529C7CC40}" sibTransId="{BBCF8B9A-E8BE-493C-B9C6-5CD612C0DE1A}"/>
    <dgm:cxn modelId="{3E0D461F-D338-48E2-963D-1F06BDA90E26}" type="presOf" srcId="{E954B40E-0C4D-4AE4-8739-BD9A9E0F6609}" destId="{7F2138C2-4BA0-4B68-9D12-467F4A934631}" srcOrd="0" destOrd="0" presId="urn:microsoft.com/office/officeart/2005/8/layout/list1"/>
    <dgm:cxn modelId="{2624852F-D56D-465C-BB98-55492A2222A1}" type="presOf" srcId="{B5CFAB8C-5DD6-4BE9-97BD-2843789268C3}" destId="{97EBF33A-A2FE-4EAB-9850-A0E9356BBF0D}" srcOrd="0" destOrd="0" presId="urn:microsoft.com/office/officeart/2005/8/layout/list1"/>
    <dgm:cxn modelId="{D946BDA9-3C3D-446A-ABFE-DE60F4158277}" srcId="{E4F23E1E-726D-4758-8136-778D6D57B29F}" destId="{E954B40E-0C4D-4AE4-8739-BD9A9E0F6609}" srcOrd="1" destOrd="0" parTransId="{9AFF7DAC-3D8B-4342-AE8D-4D14BB6FE963}" sibTransId="{BDEE623B-EF97-4CBF-97AF-4A046D57928A}"/>
    <dgm:cxn modelId="{33AC1245-5369-4A69-9EBF-DFF39604402D}" type="presOf" srcId="{074C776B-CCCF-4027-B497-AA0D001F4FEA}" destId="{FBDD6B68-180C-427F-9769-0B43C87F5476}" srcOrd="0" destOrd="0" presId="urn:microsoft.com/office/officeart/2005/8/layout/list1"/>
    <dgm:cxn modelId="{E3790B81-4D48-4A33-80DE-9CB6866097D5}" type="presOf" srcId="{B5CFAB8C-5DD6-4BE9-97BD-2843789268C3}" destId="{E7CB06C9-5686-43A0-B582-9E31D79002BC}" srcOrd="1" destOrd="0" presId="urn:microsoft.com/office/officeart/2005/8/layout/list1"/>
    <dgm:cxn modelId="{4089DD30-B71F-4748-BF54-D4D2A4ABADC1}" type="presOf" srcId="{E4F23E1E-726D-4758-8136-778D6D57B29F}" destId="{6D72F74C-FDF8-4043-8359-5C592CB33737}" srcOrd="0" destOrd="0" presId="urn:microsoft.com/office/officeart/2005/8/layout/list1"/>
    <dgm:cxn modelId="{B21385E3-E73F-4A38-ACAF-11A2BFF9BE12}" type="presOf" srcId="{074C776B-CCCF-4027-B497-AA0D001F4FEA}" destId="{A3E50400-BE57-40DB-A4E5-FC800B84E370}" srcOrd="1" destOrd="0" presId="urn:microsoft.com/office/officeart/2005/8/layout/list1"/>
    <dgm:cxn modelId="{59FEE9F2-7555-447D-9BEC-E3D61EA2FA26}" type="presOf" srcId="{E954B40E-0C4D-4AE4-8739-BD9A9E0F6609}" destId="{1C5B9C15-D7D5-4EAE-9F70-48EF992E6ACB}" srcOrd="1" destOrd="0" presId="urn:microsoft.com/office/officeart/2005/8/layout/list1"/>
    <dgm:cxn modelId="{1A42D5E0-C8A6-4E0F-914F-B4C5CA8B552A}" type="presParOf" srcId="{6D72F74C-FDF8-4043-8359-5C592CB33737}" destId="{270B9CCD-5B1F-491A-8FE8-DECF9EF2719D}" srcOrd="0" destOrd="0" presId="urn:microsoft.com/office/officeart/2005/8/layout/list1"/>
    <dgm:cxn modelId="{31C89697-7886-40E3-973B-29666929DF7C}" type="presParOf" srcId="{270B9CCD-5B1F-491A-8FE8-DECF9EF2719D}" destId="{97EBF33A-A2FE-4EAB-9850-A0E9356BBF0D}" srcOrd="0" destOrd="0" presId="urn:microsoft.com/office/officeart/2005/8/layout/list1"/>
    <dgm:cxn modelId="{9AB07C0B-F472-486C-9DB1-00B0107E6C90}" type="presParOf" srcId="{270B9CCD-5B1F-491A-8FE8-DECF9EF2719D}" destId="{E7CB06C9-5686-43A0-B582-9E31D79002BC}" srcOrd="1" destOrd="0" presId="urn:microsoft.com/office/officeart/2005/8/layout/list1"/>
    <dgm:cxn modelId="{F93E9708-0CED-4479-9957-7995ECFF3A70}" type="presParOf" srcId="{6D72F74C-FDF8-4043-8359-5C592CB33737}" destId="{61A35883-D855-4277-ADA0-8D89901CDD05}" srcOrd="1" destOrd="0" presId="urn:microsoft.com/office/officeart/2005/8/layout/list1"/>
    <dgm:cxn modelId="{1165F756-A7CE-4B00-A116-C161AF057EAF}" type="presParOf" srcId="{6D72F74C-FDF8-4043-8359-5C592CB33737}" destId="{6669F7D7-52DE-4C1F-AA65-A095EB5E5C33}" srcOrd="2" destOrd="0" presId="urn:microsoft.com/office/officeart/2005/8/layout/list1"/>
    <dgm:cxn modelId="{F0B220B8-3FD5-45B9-A91A-EAF3306DFF5A}" type="presParOf" srcId="{6D72F74C-FDF8-4043-8359-5C592CB33737}" destId="{42B28372-A967-4F25-9FD9-9D0C617AB2A4}" srcOrd="3" destOrd="0" presId="urn:microsoft.com/office/officeart/2005/8/layout/list1"/>
    <dgm:cxn modelId="{0D214BA6-B41D-4547-A22E-F2CBDC8BBE40}" type="presParOf" srcId="{6D72F74C-FDF8-4043-8359-5C592CB33737}" destId="{8E724B5B-BEE4-4F4E-B541-2849291A4CD8}" srcOrd="4" destOrd="0" presId="urn:microsoft.com/office/officeart/2005/8/layout/list1"/>
    <dgm:cxn modelId="{F1F3D755-28BC-4562-B19C-F4550D76FBAB}" type="presParOf" srcId="{8E724B5B-BEE4-4F4E-B541-2849291A4CD8}" destId="{7F2138C2-4BA0-4B68-9D12-467F4A934631}" srcOrd="0" destOrd="0" presId="urn:microsoft.com/office/officeart/2005/8/layout/list1"/>
    <dgm:cxn modelId="{7B7C2B46-A774-4804-A2AB-93DAC74F04AB}" type="presParOf" srcId="{8E724B5B-BEE4-4F4E-B541-2849291A4CD8}" destId="{1C5B9C15-D7D5-4EAE-9F70-48EF992E6ACB}" srcOrd="1" destOrd="0" presId="urn:microsoft.com/office/officeart/2005/8/layout/list1"/>
    <dgm:cxn modelId="{1B2209E4-16A5-4B8E-85CD-FF9A6CBC5D92}" type="presParOf" srcId="{6D72F74C-FDF8-4043-8359-5C592CB33737}" destId="{CB6FDCB2-282E-4BB1-9859-30DA455D9085}" srcOrd="5" destOrd="0" presId="urn:microsoft.com/office/officeart/2005/8/layout/list1"/>
    <dgm:cxn modelId="{771BC390-35A8-4A7B-90F0-DD036CD40C10}" type="presParOf" srcId="{6D72F74C-FDF8-4043-8359-5C592CB33737}" destId="{A3074C81-F09F-449E-9452-35E246730AE2}" srcOrd="6" destOrd="0" presId="urn:microsoft.com/office/officeart/2005/8/layout/list1"/>
    <dgm:cxn modelId="{1EB27B46-C059-48E5-ABA5-E70F41AE2BE1}" type="presParOf" srcId="{6D72F74C-FDF8-4043-8359-5C592CB33737}" destId="{81BD1D2D-35AC-4168-B649-25DF43DF3928}" srcOrd="7" destOrd="0" presId="urn:microsoft.com/office/officeart/2005/8/layout/list1"/>
    <dgm:cxn modelId="{579EDA8C-4333-45DC-8F0C-847D7BEB6609}" type="presParOf" srcId="{6D72F74C-FDF8-4043-8359-5C592CB33737}" destId="{67E97FFA-54BE-4BE2-BD70-4137744CC33A}" srcOrd="8" destOrd="0" presId="urn:microsoft.com/office/officeart/2005/8/layout/list1"/>
    <dgm:cxn modelId="{EF1DD9E7-DAC9-4332-99E2-CFE41EF40AC2}" type="presParOf" srcId="{67E97FFA-54BE-4BE2-BD70-4137744CC33A}" destId="{FBDD6B68-180C-427F-9769-0B43C87F5476}" srcOrd="0" destOrd="0" presId="urn:microsoft.com/office/officeart/2005/8/layout/list1"/>
    <dgm:cxn modelId="{829C1F18-9592-4663-91AF-7E3881994B5B}" type="presParOf" srcId="{67E97FFA-54BE-4BE2-BD70-4137744CC33A}" destId="{A3E50400-BE57-40DB-A4E5-FC800B84E370}" srcOrd="1" destOrd="0" presId="urn:microsoft.com/office/officeart/2005/8/layout/list1"/>
    <dgm:cxn modelId="{B09CBFE0-136F-41FD-91E1-B10214ABBDB5}" type="presParOf" srcId="{6D72F74C-FDF8-4043-8359-5C592CB33737}" destId="{FB377BC5-9473-4B5F-BD6A-9ABF492DEA72}" srcOrd="9" destOrd="0" presId="urn:microsoft.com/office/officeart/2005/8/layout/list1"/>
    <dgm:cxn modelId="{962EF831-D9B1-426D-9D40-46407AE4BD5B}" type="presParOf" srcId="{6D72F74C-FDF8-4043-8359-5C592CB33737}" destId="{47BDA83B-2964-477E-A197-0297E45C2D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7E2C6-E05E-4352-B351-510DEDB177A4}">
      <dsp:nvSpPr>
        <dsp:cNvPr id="0" name=""/>
        <dsp:cNvSpPr/>
      </dsp:nvSpPr>
      <dsp:spPr>
        <a:xfrm>
          <a:off x="2214" y="0"/>
          <a:ext cx="2698467" cy="706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Původní stav</a:t>
          </a:r>
          <a:endParaRPr lang="cs-CZ" sz="2800" kern="1200" dirty="0"/>
        </a:p>
      </dsp:txBody>
      <dsp:txXfrm>
        <a:off x="355403" y="0"/>
        <a:ext cx="1992089" cy="706378"/>
      </dsp:txXfrm>
    </dsp:sp>
    <dsp:sp modelId="{01E25E38-9CD9-4F0C-A71B-EA67E29E9A5A}">
      <dsp:nvSpPr>
        <dsp:cNvPr id="0" name=""/>
        <dsp:cNvSpPr/>
      </dsp:nvSpPr>
      <dsp:spPr>
        <a:xfrm>
          <a:off x="2457944" y="0"/>
          <a:ext cx="2698467" cy="706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Nový stav</a:t>
          </a:r>
          <a:endParaRPr lang="cs-CZ" sz="2800" kern="1200" dirty="0"/>
        </a:p>
      </dsp:txBody>
      <dsp:txXfrm>
        <a:off x="2811133" y="0"/>
        <a:ext cx="1992089" cy="706378"/>
      </dsp:txXfrm>
    </dsp:sp>
    <dsp:sp modelId="{08385BD2-ECE0-461C-ADA6-DABA8F9B6F8D}">
      <dsp:nvSpPr>
        <dsp:cNvPr id="0" name=""/>
        <dsp:cNvSpPr/>
      </dsp:nvSpPr>
      <dsp:spPr>
        <a:xfrm>
          <a:off x="4859456" y="0"/>
          <a:ext cx="2698467" cy="706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Důvod</a:t>
          </a:r>
          <a:endParaRPr lang="cs-CZ" sz="2800" kern="1200" dirty="0"/>
        </a:p>
      </dsp:txBody>
      <dsp:txXfrm>
        <a:off x="5212645" y="0"/>
        <a:ext cx="1992089" cy="706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F4CF1-D52B-42A4-B7FE-0712F7CBC9EB}">
      <dsp:nvSpPr>
        <dsp:cNvPr id="0" name=""/>
        <dsp:cNvSpPr/>
      </dsp:nvSpPr>
      <dsp:spPr>
        <a:xfrm>
          <a:off x="0" y="207232"/>
          <a:ext cx="7965711" cy="202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Dokumenty</a:t>
          </a:r>
          <a:endParaRPr lang="cs-CZ" sz="1800" kern="1200" dirty="0"/>
        </a:p>
      </dsp:txBody>
      <dsp:txXfrm>
        <a:off x="9906" y="217138"/>
        <a:ext cx="7945899" cy="183118"/>
      </dsp:txXfrm>
    </dsp:sp>
    <dsp:sp modelId="{9957D81C-307A-437A-B56D-5B3B67E0D859}">
      <dsp:nvSpPr>
        <dsp:cNvPr id="0" name=""/>
        <dsp:cNvSpPr/>
      </dsp:nvSpPr>
      <dsp:spPr>
        <a:xfrm>
          <a:off x="0" y="581661"/>
          <a:ext cx="7965711" cy="178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91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Pouze aktualizované dokumenty, které jsou přílohou </a:t>
          </a:r>
          <a:r>
            <a:rPr lang="cs-CZ" sz="2000" b="0" kern="1200" dirty="0" err="1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RoPD</a:t>
          </a:r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 (byly součástí PŽ)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Harmonogram projektu, Přehled klíčových výstupů k naplnění indikátorů, CV klíčových/excelentních pracovníků, Studie proveditelnosti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Používat verze – nenahrávat každou verzi samostatně (propisuje se na záložku Dokumenty na projektu)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0" y="581661"/>
        <a:ext cx="7965711" cy="1787070"/>
      </dsp:txXfrm>
    </dsp:sp>
    <dsp:sp modelId="{B1F9F4B0-FA14-47F9-ACB6-6EADDABCDFF7}">
      <dsp:nvSpPr>
        <dsp:cNvPr id="0" name=""/>
        <dsp:cNvSpPr/>
      </dsp:nvSpPr>
      <dsp:spPr>
        <a:xfrm>
          <a:off x="0" y="2709968"/>
          <a:ext cx="7965711" cy="229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Dokumenty </a:t>
          </a:r>
          <a:r>
            <a:rPr lang="cs-CZ" sz="1600" kern="1200" dirty="0" smtClean="0"/>
            <a:t>pro </a:t>
          </a:r>
          <a:r>
            <a:rPr lang="cs-CZ" sz="1600" kern="1200" dirty="0" err="1" smtClean="0"/>
            <a:t>ŽoZ</a:t>
          </a:r>
          <a:r>
            <a:rPr lang="cs-CZ" sz="1600" kern="1200" dirty="0" smtClean="0"/>
            <a:t> </a:t>
          </a:r>
          <a:r>
            <a:rPr lang="cs-CZ" sz="1800" kern="1200" dirty="0" smtClean="0"/>
            <a:t>– nepřenášené na projekt</a:t>
          </a:r>
          <a:endParaRPr lang="cs-CZ" sz="1800" kern="1200" dirty="0"/>
        </a:p>
      </dsp:txBody>
      <dsp:txXfrm>
        <a:off x="11216" y="2721184"/>
        <a:ext cx="7943279" cy="207321"/>
      </dsp:txXfrm>
    </dsp:sp>
    <dsp:sp modelId="{951436E6-14F5-4B3D-8DD8-6010065DA0F2}">
      <dsp:nvSpPr>
        <dsp:cNvPr id="0" name=""/>
        <dsp:cNvSpPr/>
      </dsp:nvSpPr>
      <dsp:spPr>
        <a:xfrm>
          <a:off x="0" y="3105726"/>
          <a:ext cx="7965711" cy="83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91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Podpůrné dokumenty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Tabulky, grafy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Zdůvodnění změny, pokud má více jak 2 000 znaků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0" kern="1200" dirty="0" smtClean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Další</a:t>
          </a:r>
          <a:endParaRPr lang="cs-CZ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000" kern="1200" dirty="0"/>
        </a:p>
      </dsp:txBody>
      <dsp:txXfrm>
        <a:off x="0" y="3105726"/>
        <a:ext cx="7965711" cy="834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7DA8C-4081-478E-9F80-F645CB82509E}">
      <dsp:nvSpPr>
        <dsp:cNvPr id="0" name=""/>
        <dsp:cNvSpPr/>
      </dsp:nvSpPr>
      <dsp:spPr>
        <a:xfrm>
          <a:off x="0" y="290396"/>
          <a:ext cx="28796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3E747-C9DB-42E6-8303-EE2D43404BE6}">
      <dsp:nvSpPr>
        <dsp:cNvPr id="0" name=""/>
        <dsp:cNvSpPr/>
      </dsp:nvSpPr>
      <dsp:spPr>
        <a:xfrm>
          <a:off x="143981" y="83756"/>
          <a:ext cx="2015738" cy="4132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90" tIns="0" rIns="761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Vyúčtování PC</a:t>
          </a:r>
          <a:endParaRPr lang="cs-CZ" sz="1400" b="1" kern="1200" dirty="0"/>
        </a:p>
      </dsp:txBody>
      <dsp:txXfrm>
        <a:off x="164156" y="103931"/>
        <a:ext cx="1975388" cy="372930"/>
      </dsp:txXfrm>
    </dsp:sp>
    <dsp:sp modelId="{282D7B71-445D-4571-88BF-11F968094D72}">
      <dsp:nvSpPr>
        <dsp:cNvPr id="0" name=""/>
        <dsp:cNvSpPr/>
      </dsp:nvSpPr>
      <dsp:spPr>
        <a:xfrm>
          <a:off x="0" y="925436"/>
          <a:ext cx="28796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A4342-7775-49DA-99C9-B197FE17B5CF}">
      <dsp:nvSpPr>
        <dsp:cNvPr id="0" name=""/>
        <dsp:cNvSpPr/>
      </dsp:nvSpPr>
      <dsp:spPr>
        <a:xfrm>
          <a:off x="143981" y="718796"/>
          <a:ext cx="2015738" cy="413280"/>
        </a:xfrm>
        <a:prstGeom prst="roundRect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90" tIns="0" rIns="761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Zpráva o průběhu PC</a:t>
          </a:r>
          <a:endParaRPr lang="cs-CZ" sz="1400" b="1" kern="1200" dirty="0"/>
        </a:p>
      </dsp:txBody>
      <dsp:txXfrm>
        <a:off x="164156" y="738971"/>
        <a:ext cx="1975388" cy="372930"/>
      </dsp:txXfrm>
    </dsp:sp>
    <dsp:sp modelId="{9BB6CC9F-9739-440B-8C8A-EAF2CB219DA6}">
      <dsp:nvSpPr>
        <dsp:cNvPr id="0" name=""/>
        <dsp:cNvSpPr/>
      </dsp:nvSpPr>
      <dsp:spPr>
        <a:xfrm>
          <a:off x="0" y="1560476"/>
          <a:ext cx="28796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F8106-11AC-4901-93D4-4B0139D03DA8}">
      <dsp:nvSpPr>
        <dsp:cNvPr id="0" name=""/>
        <dsp:cNvSpPr/>
      </dsp:nvSpPr>
      <dsp:spPr>
        <a:xfrm>
          <a:off x="143981" y="1353836"/>
          <a:ext cx="2015738" cy="413280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90" tIns="0" rIns="761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Doklad o úhradě</a:t>
          </a:r>
        </a:p>
      </dsp:txBody>
      <dsp:txXfrm>
        <a:off x="164156" y="1374011"/>
        <a:ext cx="1975388" cy="372930"/>
      </dsp:txXfrm>
    </dsp:sp>
    <dsp:sp modelId="{890617D9-6E65-46A7-99DE-EA4DD216D57B}">
      <dsp:nvSpPr>
        <dsp:cNvPr id="0" name=""/>
        <dsp:cNvSpPr/>
      </dsp:nvSpPr>
      <dsp:spPr>
        <a:xfrm>
          <a:off x="0" y="2195516"/>
          <a:ext cx="28796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ACCCD-CA51-4AB5-BB0A-B5B02D9866CB}">
      <dsp:nvSpPr>
        <dsp:cNvPr id="0" name=""/>
        <dsp:cNvSpPr/>
      </dsp:nvSpPr>
      <dsp:spPr>
        <a:xfrm>
          <a:off x="143981" y="1988876"/>
          <a:ext cx="2015738" cy="413280"/>
        </a:xfrm>
        <a:prstGeom prst="roundRect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90" tIns="0" rIns="761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Kopie VTP a doklad o hav. poj. </a:t>
          </a:r>
        </a:p>
      </dsp:txBody>
      <dsp:txXfrm>
        <a:off x="164156" y="2009051"/>
        <a:ext cx="1975388" cy="372930"/>
      </dsp:txXfrm>
    </dsp:sp>
    <dsp:sp modelId="{7E493231-2AAD-4F37-A3A3-D266EA7EF337}">
      <dsp:nvSpPr>
        <dsp:cNvPr id="0" name=""/>
        <dsp:cNvSpPr/>
      </dsp:nvSpPr>
      <dsp:spPr>
        <a:xfrm>
          <a:off x="0" y="2830556"/>
          <a:ext cx="287962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93A3C-A872-4E09-BCF0-80EFB04F6DD8}">
      <dsp:nvSpPr>
        <dsp:cNvPr id="0" name=""/>
        <dsp:cNvSpPr/>
      </dsp:nvSpPr>
      <dsp:spPr>
        <a:xfrm>
          <a:off x="143981" y="2623916"/>
          <a:ext cx="2015738" cy="413280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90" tIns="0" rIns="761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Souhlas nadřízeného pracovníka </a:t>
          </a:r>
        </a:p>
      </dsp:txBody>
      <dsp:txXfrm>
        <a:off x="164156" y="2644091"/>
        <a:ext cx="1975388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9F7D7-52DE-4C1F-AA65-A095EB5E5C33}">
      <dsp:nvSpPr>
        <dsp:cNvPr id="0" name=""/>
        <dsp:cNvSpPr/>
      </dsp:nvSpPr>
      <dsp:spPr>
        <a:xfrm>
          <a:off x="0" y="313988"/>
          <a:ext cx="203056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B06C9-5686-43A0-B582-9E31D79002BC}">
      <dsp:nvSpPr>
        <dsp:cNvPr id="0" name=""/>
        <dsp:cNvSpPr/>
      </dsp:nvSpPr>
      <dsp:spPr>
        <a:xfrm>
          <a:off x="101528" y="33548"/>
          <a:ext cx="1421398" cy="5608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5" tIns="0" rIns="5372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Limit 100 EUR </a:t>
          </a:r>
          <a:endParaRPr lang="cs-CZ" sz="1400" b="1" kern="1200" dirty="0"/>
        </a:p>
      </dsp:txBody>
      <dsp:txXfrm>
        <a:off x="128908" y="60928"/>
        <a:ext cx="1366638" cy="506120"/>
      </dsp:txXfrm>
    </dsp:sp>
    <dsp:sp modelId="{A3074C81-F09F-449E-9452-35E246730AE2}">
      <dsp:nvSpPr>
        <dsp:cNvPr id="0" name=""/>
        <dsp:cNvSpPr/>
      </dsp:nvSpPr>
      <dsp:spPr>
        <a:xfrm>
          <a:off x="0" y="1175828"/>
          <a:ext cx="203056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B9C15-D7D5-4EAE-9F70-48EF992E6ACB}">
      <dsp:nvSpPr>
        <dsp:cNvPr id="0" name=""/>
        <dsp:cNvSpPr/>
      </dsp:nvSpPr>
      <dsp:spPr>
        <a:xfrm>
          <a:off x="101528" y="895388"/>
          <a:ext cx="1421398" cy="560880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5" tIns="0" rIns="5372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Průzkum trhu</a:t>
          </a:r>
          <a:endParaRPr lang="cs-CZ" sz="1400" b="1" kern="1200" dirty="0"/>
        </a:p>
      </dsp:txBody>
      <dsp:txXfrm>
        <a:off x="128908" y="922768"/>
        <a:ext cx="1366638" cy="506120"/>
      </dsp:txXfrm>
    </dsp:sp>
    <dsp:sp modelId="{47BDA83B-2964-477E-A197-0297E45C2DB2}">
      <dsp:nvSpPr>
        <dsp:cNvPr id="0" name=""/>
        <dsp:cNvSpPr/>
      </dsp:nvSpPr>
      <dsp:spPr>
        <a:xfrm>
          <a:off x="0" y="2037669"/>
          <a:ext cx="203056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50400-BE57-40DB-A4E5-FC800B84E370}">
      <dsp:nvSpPr>
        <dsp:cNvPr id="0" name=""/>
        <dsp:cNvSpPr/>
      </dsp:nvSpPr>
      <dsp:spPr>
        <a:xfrm>
          <a:off x="101528" y="1757229"/>
          <a:ext cx="1421398" cy="560880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5" tIns="0" rIns="5372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Prokázání aktivní účasti mimo EU</a:t>
          </a:r>
          <a:endParaRPr lang="cs-CZ" sz="1400" b="1" kern="1200" dirty="0"/>
        </a:p>
      </dsp:txBody>
      <dsp:txXfrm>
        <a:off x="128908" y="1784609"/>
        <a:ext cx="1366638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78AA9-B742-479E-A26C-EFAC84B56213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FD26A-D0EF-44E6-A2A7-718CC2A93C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801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5533B9-3462-45D6-9F1B-428A8994164F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C49A36-FCA5-4B2F-94DC-2ECBC49141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88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B196C-AD0F-468C-BEC4-08B8149B8C84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00416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295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184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376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00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D63F5C-C795-4F09-ADA9-584CF432C8CB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2822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370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723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575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338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72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291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477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661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7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904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394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632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80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701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680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EFC67-4474-4EE8-A7C9-8AD620482485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8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53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89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29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82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73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49A36-FCA5-4B2F-94DC-2ECBC491414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01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29106-9BB3-4FFA-B9D5-D1CD81B90147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9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40D3-F5EC-4FF5-9F24-EB0365A8AF14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20B3-98B8-4BBF-B429-725B14F3B8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76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526E-6DDF-46FD-A8D2-7EB09EA6C959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8D10-703A-481E-AA5C-F636EA908B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16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8B3C-A135-4FC8-8E3C-FE5F41F23599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248E-62C1-4071-8C49-179AA0EB0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17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62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4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507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1DA6-ED13-4E4D-9268-9C1726C631A8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2446-D3F4-4AD2-B76F-2D7532E9D4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38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1FA2-4128-4E20-8402-0661A489A6B7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D2C5-650C-4C42-B6B7-0565248A11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05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AB87-86FD-4009-8481-6D0B7B403B8E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0DEA-745B-4CEF-9E25-FC22124D86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0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6845-E8BC-4872-A6FE-029257E9B719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8FF8-B419-486B-9A7F-1433FF13E6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7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71C5-036C-48E4-81D8-635ECF94A563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C098D-DB3E-4472-BA05-A47FCAE888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43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A0A5-26F6-4A64-B57B-31037F038156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0264-DC16-461A-83A6-EFA3E767C0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875B-7251-4DE0-ABF9-66AF1298D269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A8441-45A7-448C-9740-23A0DA1298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72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792163"/>
            <a:ext cx="7886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9BC804-B836-41DE-A581-5AB5C2446F04}" type="datetimeFigureOut">
              <a:rPr lang="cs-CZ"/>
              <a:pPr>
                <a:defRPr/>
              </a:pPr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B3B061-1B49-46E8-B8CE-39627AC6CE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07" r:id="rId11"/>
    <p:sldLayoutId id="2147483718" r:id="rId12"/>
    <p:sldLayoutId id="2147483719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vyzva/vyzva-c-02-16-026-dlouhodoba-mezisektorova-spoluprace/dokumenty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balicek-dokumentu/item1015297.htm?a=1" TargetMode="External"/><Relationship Id="rId2" Type="http://schemas.openxmlformats.org/officeDocument/2006/relationships/hyperlink" Target="https://opvvv.msmt.cz/balicek-dokumentu/item1015298.htm?a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opvvv.msmt.cz/media/msmt/file/43297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pvvv.msmt.cz/clanek/pravidla-pro-publicitu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0"/>
            <a:ext cx="5213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752475" y="2879725"/>
            <a:ext cx="76390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cs typeface="Arial" panose="020B0604020202020204" pitchFamily="34" charset="0"/>
              </a:rPr>
              <a:t>Úvodní seminář pro příjemce Výzvy </a:t>
            </a:r>
            <a:r>
              <a:rPr lang="cs-CZ" altLang="cs-CZ" sz="2400" b="1" dirty="0" smtClean="0">
                <a:cs typeface="Arial" panose="020B0604020202020204" pitchFamily="34" charset="0"/>
              </a:rPr>
              <a:t>Dlouhodobá mezisektorová spolupráce a Dlouhodobá mezisektorová spolupráce pro ITI</a:t>
            </a:r>
            <a:endParaRPr lang="cs-CZ" altLang="cs-CZ" sz="2400" b="1" dirty="0">
              <a:cs typeface="Arial" panose="020B0604020202020204" pitchFamily="34" charset="0"/>
            </a:endParaRPr>
          </a:p>
          <a:p>
            <a:pPr algn="ctr" eaLnBrk="1" hangingPunct="1"/>
            <a:endParaRPr lang="cs-CZ" altLang="cs-CZ" sz="1200" b="1" dirty="0" smtClean="0">
              <a:cs typeface="Arial" panose="020B0604020202020204" pitchFamily="34" charset="0"/>
            </a:endParaRPr>
          </a:p>
          <a:p>
            <a:pPr algn="ctr" eaLnBrk="1" hangingPunct="1"/>
            <a:r>
              <a:rPr lang="cs-CZ" altLang="cs-CZ" sz="2800" b="1" dirty="0" smtClean="0">
                <a:cs typeface="Arial" panose="020B0604020202020204" pitchFamily="34" charset="0"/>
              </a:rPr>
              <a:t>Zpráva o realizaci</a:t>
            </a:r>
          </a:p>
          <a:p>
            <a:pPr algn="ctr" eaLnBrk="1" hangingPunct="1"/>
            <a:r>
              <a:rPr lang="cs-CZ" altLang="cs-CZ" sz="2800" b="1" dirty="0" smtClean="0">
                <a:cs typeface="Arial" panose="020B0604020202020204" pitchFamily="34" charset="0"/>
              </a:rPr>
              <a:t>Žádost o změnu</a:t>
            </a:r>
          </a:p>
          <a:p>
            <a:pPr algn="ctr" eaLnBrk="1" hangingPunct="1"/>
            <a:endParaRPr lang="cs-CZ" altLang="cs-CZ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Praha, </a:t>
            </a:r>
            <a:r>
              <a:rPr lang="cs-CZ" altLang="cs-CZ" sz="2000" b="1" dirty="0" smtClean="0">
                <a:cs typeface="Arial" panose="020B0604020202020204" pitchFamily="34" charset="0"/>
              </a:rPr>
              <a:t>22. listopadu 2018			           Mgr. Pavlína Čapková</a:t>
            </a:r>
            <a:endParaRPr lang="cs-CZ" altLang="cs-CZ" sz="2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Průběžná zpráva o realizaci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Dokumenty zprávy (Dokumenty nepřenášené na projekt)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vkládání příloh týkající se výlučně konkrétní zprávy o </a:t>
            </a:r>
            <a:r>
              <a:rPr lang="cs-CZ" dirty="0" smtClean="0"/>
              <a:t>realizaci - přílohy </a:t>
            </a:r>
            <a:r>
              <a:rPr lang="cs-CZ" dirty="0"/>
              <a:t>se nebudou propisovat na projektovou záložku Dokumenty, ale zůstanou uloženy pod </a:t>
            </a:r>
            <a:r>
              <a:rPr lang="cs-CZ" dirty="0" smtClean="0"/>
              <a:t>zprávou. 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Dokumentace k realizaci publicity, klíčových aktivit, naplňování indikátorů a dalších povinné přílohy ZoR.</a:t>
            </a:r>
          </a:p>
          <a:p>
            <a:pPr algn="just"/>
            <a:r>
              <a:rPr lang="cs-CZ" b="1" dirty="0" smtClean="0"/>
              <a:t>Dokumenty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Přílohy </a:t>
            </a:r>
            <a:r>
              <a:rPr lang="cs-CZ" dirty="0"/>
              <a:t>z této záložky se po schválení ZoR a rozehrání dat načtou na projektovou záložku Dokumenty</a:t>
            </a:r>
            <a:r>
              <a:rPr lang="cs-CZ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Používá se pouze ve výjimečných případech po konzultaci s ŘO!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pic>
        <p:nvPicPr>
          <p:cNvPr id="1026" name="Picture 2" descr="http://www.zslazne.cz/evt_image.php?img=39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8" y="464136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5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Průběžná zpráva o realizaci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9401"/>
            <a:ext cx="7886700" cy="4557486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 smtClean="0"/>
              <a:t>Povinné přílohy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Realizační tým – aktuální vzor na opvvv.msmt.cz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Přehled </a:t>
            </a:r>
            <a:r>
              <a:rPr lang="cs-CZ" dirty="0"/>
              <a:t>hospodářského využití (1x ročně, </a:t>
            </a:r>
            <a:r>
              <a:rPr lang="cs-CZ" dirty="0" smtClean="0"/>
              <a:t>odevzdat nejpozději </a:t>
            </a:r>
            <a:r>
              <a:rPr lang="cs-CZ" dirty="0"/>
              <a:t>do 31. 7</a:t>
            </a:r>
            <a:r>
              <a:rPr lang="cs-CZ" dirty="0" smtClean="0"/>
              <a:t>.)</a:t>
            </a:r>
          </a:p>
          <a:p>
            <a:endParaRPr lang="cs-CZ" dirty="0" smtClean="0"/>
          </a:p>
          <a:p>
            <a:r>
              <a:rPr lang="cs-CZ" sz="2400" b="1" dirty="0"/>
              <a:t>Ostatní přílohy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Vykazování indikátorů (Přehled klíčových výstupů)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Doklady k realizaci 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Doklady k publicitě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Prokázání vlastnické struktury – pouze při změně (případně ČP), str. 97 </a:t>
            </a:r>
            <a:r>
              <a:rPr lang="cs-CZ" dirty="0" smtClean="0"/>
              <a:t>PpŽP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Další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dirty="0" smtClean="0"/>
              <a:t>Vše strukturované nahrát na obrazovku Dokumenty zprávy.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dirty="0"/>
              <a:t>Vzory </a:t>
            </a:r>
            <a:r>
              <a:rPr lang="cs-CZ" dirty="0" smtClean="0"/>
              <a:t>příloh: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opvvv.msmt.cz/vyzva/vyzva-c-02-16-026-dlouhodoba-mezisektorova-spoluprace/dokumenty.htm</a:t>
            </a:r>
            <a:endParaRPr lang="cs-CZ" dirty="0" smtClean="0"/>
          </a:p>
          <a:p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1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2"/>
          <p:cNvSpPr txBox="1">
            <a:spLocks noChangeArrowheads="1"/>
          </p:cNvSpPr>
          <p:nvPr/>
        </p:nvSpPr>
        <p:spPr bwMode="auto">
          <a:xfrm>
            <a:off x="555017" y="1387475"/>
            <a:ext cx="758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428D96"/>
                </a:solidFill>
                <a:latin typeface="Calibri" panose="020F0502020204030204" pitchFamily="34" charset="0"/>
              </a:rPr>
              <a:t>   Administrace Žádostí o změnu</a:t>
            </a:r>
            <a:endParaRPr lang="cs-CZ" altLang="cs-CZ" sz="2800" b="1" dirty="0">
              <a:solidFill>
                <a:srgbClr val="428D96"/>
              </a:solidFill>
              <a:latin typeface="Calibri" panose="020F0502020204030204" pitchFamily="34" charset="0"/>
            </a:endParaRPr>
          </a:p>
        </p:txBody>
      </p:sp>
      <p:pic>
        <p:nvPicPr>
          <p:cNvPr id="20484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3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Obecné informace ke změnám na projektech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583" y="1690688"/>
            <a:ext cx="8126067" cy="4617347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900" dirty="0" smtClean="0"/>
              <a:t>kapitola 7.2 PpŽP - obecná a specifická část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900" dirty="0"/>
              <a:t>Obecné informace ke změnám na </a:t>
            </a:r>
            <a:r>
              <a:rPr lang="pl-PL" sz="1900" dirty="0" smtClean="0"/>
              <a:t>projektech – kap. 7.2, str. 100 - 101</a:t>
            </a:r>
            <a:endParaRPr lang="cs-CZ" sz="19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900" dirty="0" smtClean="0"/>
              <a:t>ISKP 14+: záložka „Žádost o změnu“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dirty="0" smtClean="0">
                <a:latin typeface="+mj-lt"/>
              </a:rPr>
              <a:t>Nepodstatná</a:t>
            </a:r>
            <a:endParaRPr lang="cs-CZ" sz="19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dirty="0" smtClean="0">
                <a:latin typeface="+mj-lt"/>
              </a:rPr>
              <a:t>Podstatná</a:t>
            </a:r>
            <a:r>
              <a:rPr lang="cs-CZ" sz="1900" dirty="0">
                <a:latin typeface="+mj-lt"/>
              </a:rPr>
              <a:t>: </a:t>
            </a:r>
            <a:endParaRPr lang="cs-CZ" sz="1900" dirty="0" smtClean="0"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cs-CZ" sz="1900" dirty="0" smtClean="0">
                <a:latin typeface="+mj-lt"/>
              </a:rPr>
              <a:t>podstatná </a:t>
            </a:r>
            <a:r>
              <a:rPr lang="cs-CZ" sz="1900" dirty="0">
                <a:latin typeface="+mj-lt"/>
              </a:rPr>
              <a:t>změna (významná) </a:t>
            </a:r>
            <a:endParaRPr lang="cs-CZ" sz="1900" dirty="0" smtClean="0"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cs-CZ" sz="1900" dirty="0" smtClean="0">
                <a:latin typeface="+mj-lt"/>
              </a:rPr>
              <a:t>podstatná </a:t>
            </a:r>
            <a:r>
              <a:rPr lang="cs-CZ" sz="1900" dirty="0">
                <a:latin typeface="+mj-lt"/>
              </a:rPr>
              <a:t>změna zakládající změnu </a:t>
            </a:r>
            <a:r>
              <a:rPr lang="cs-CZ" sz="1900" dirty="0" smtClean="0">
                <a:latin typeface="+mj-lt"/>
              </a:rPr>
              <a:t>PA</a:t>
            </a:r>
          </a:p>
          <a:p>
            <a:pPr algn="just"/>
            <a:endParaRPr lang="cs-CZ" altLang="cs-CZ" sz="1050" b="1" dirty="0" smtClean="0"/>
          </a:p>
          <a:p>
            <a:pPr algn="just"/>
            <a:r>
              <a:rPr lang="cs-CZ" altLang="cs-CZ" sz="1800" b="1" dirty="0" smtClean="0"/>
              <a:t>Před </a:t>
            </a:r>
            <a:r>
              <a:rPr lang="cs-CZ" altLang="cs-CZ" sz="1800" b="1" dirty="0"/>
              <a:t>podáním konzultovat podobu změny a její závažnost s </a:t>
            </a:r>
            <a:r>
              <a:rPr lang="cs-CZ" altLang="cs-CZ" sz="1800" b="1" dirty="0" smtClean="0"/>
              <a:t>administrátorem.</a:t>
            </a:r>
            <a:r>
              <a:rPr lang="cs-CZ" altLang="cs-CZ" sz="1800" dirty="0" smtClean="0"/>
              <a:t> </a:t>
            </a:r>
          </a:p>
          <a:p>
            <a:pPr algn="just"/>
            <a:r>
              <a:rPr lang="cs-CZ" altLang="cs-CZ" sz="1800" dirty="0" smtClean="0"/>
              <a:t>Závažnost změny určuje ŘO.</a:t>
            </a:r>
            <a:endParaRPr lang="cs-CZ" altLang="cs-CZ" sz="1800" dirty="0"/>
          </a:p>
          <a:p>
            <a:pPr algn="just"/>
            <a:r>
              <a:rPr lang="cs-CZ" sz="1900" b="1" dirty="0" smtClean="0"/>
              <a:t>Relevantní zdůvodnění a doložení příloh.</a:t>
            </a:r>
          </a:p>
          <a:p>
            <a:pPr algn="just"/>
            <a:r>
              <a:rPr lang="cs-CZ" sz="1900" dirty="0" smtClean="0"/>
              <a:t>Pozn.: </a:t>
            </a:r>
            <a:r>
              <a:rPr lang="cs-CZ" sz="1900" dirty="0"/>
              <a:t>S</a:t>
            </a:r>
            <a:r>
              <a:rPr lang="cs-CZ" sz="1900" dirty="0" smtClean="0"/>
              <a:t>chválení </a:t>
            </a:r>
            <a:r>
              <a:rPr lang="cs-CZ" sz="1900" dirty="0"/>
              <a:t>žádosti o změnu ze strany ŘO automaticky nezakládá způsobilost výdaje realizovaného na základě provedené změny. </a:t>
            </a:r>
            <a:endParaRPr lang="cs-CZ" sz="1900" dirty="0" smtClean="0"/>
          </a:p>
          <a:p>
            <a:endParaRPr lang="cs-CZ" b="1" dirty="0"/>
          </a:p>
        </p:txBody>
      </p:sp>
      <p:pic>
        <p:nvPicPr>
          <p:cNvPr id="5" name="Picture 4" descr="VÃ½sledek obrÃ¡zku pro zmÄna je moÅ¾nÃ¡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34003" r="-455" b="44179"/>
          <a:stretch/>
        </p:blipFill>
        <p:spPr bwMode="auto">
          <a:xfrm>
            <a:off x="5643417" y="3127423"/>
            <a:ext cx="2566265" cy="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63917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Nepodstatné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2442"/>
            <a:ext cx="7886700" cy="4003675"/>
          </a:xfrm>
        </p:spPr>
        <p:txBody>
          <a:bodyPr>
            <a:normAutofit/>
          </a:bodyPr>
          <a:lstStyle/>
          <a:p>
            <a:pPr algn="just"/>
            <a:r>
              <a:rPr lang="cs-CZ" altLang="cs-CZ" b="1" dirty="0" smtClean="0"/>
              <a:t>- </a:t>
            </a:r>
            <a:r>
              <a:rPr lang="cs-CZ" altLang="cs-CZ" b="1" dirty="0"/>
              <a:t>Oznamují se </a:t>
            </a:r>
            <a:r>
              <a:rPr lang="cs-CZ" altLang="cs-CZ" b="1" dirty="0" smtClean="0"/>
              <a:t>před </a:t>
            </a:r>
            <a:r>
              <a:rPr lang="cs-CZ" altLang="cs-CZ" b="1" dirty="0"/>
              <a:t>podáním ZoR za dané </a:t>
            </a:r>
            <a:r>
              <a:rPr lang="cs-CZ" altLang="cs-CZ" b="1" dirty="0" smtClean="0"/>
              <a:t>MO – schválení před podáním ZoR</a:t>
            </a:r>
            <a:endParaRPr lang="cs-CZ" altLang="cs-CZ" b="1" dirty="0"/>
          </a:p>
          <a:p>
            <a:pPr algn="just"/>
            <a:r>
              <a:rPr lang="cs-CZ" altLang="cs-CZ" dirty="0" smtClean="0"/>
              <a:t>- V </a:t>
            </a:r>
            <a:r>
              <a:rPr lang="cs-CZ" altLang="cs-CZ" dirty="0"/>
              <a:t>průběhu administrace </a:t>
            </a:r>
            <a:r>
              <a:rPr lang="cs-CZ" altLang="cs-CZ" dirty="0" smtClean="0"/>
              <a:t>ZoR (ve výjimečných případech, dle editovaných obrazovek)</a:t>
            </a:r>
          </a:p>
          <a:p>
            <a:pPr algn="just"/>
            <a:r>
              <a:rPr lang="cs-CZ" altLang="cs-CZ" dirty="0" smtClean="0"/>
              <a:t>- Pozor na specifika výzvy uvedená v PpŽP – specifická část, str. 35 (např. změny členů realizačního týmu, změny mezi položkami s odlišným režimem – GBER x mimo GBER)</a:t>
            </a:r>
          </a:p>
          <a:p>
            <a:pPr marL="342900" indent="-342900" algn="just">
              <a:buFontTx/>
              <a:buChar char="-"/>
            </a:pPr>
            <a:endParaRPr lang="cs-CZ" altLang="cs-CZ" dirty="0"/>
          </a:p>
          <a:p>
            <a:pPr algn="just"/>
            <a:endParaRPr lang="cs-CZ" altLang="cs-CZ" dirty="0" smtClean="0"/>
          </a:p>
          <a:p>
            <a:pPr marL="342900" indent="-342900" algn="just">
              <a:buFontTx/>
              <a:buChar char="-"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415" y="3162937"/>
            <a:ext cx="4122860" cy="27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17025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Nepodstatné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8831"/>
            <a:ext cx="7886700" cy="4340469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Příklady </a:t>
            </a:r>
            <a:r>
              <a:rPr lang="cs-CZ" u="sng" dirty="0" smtClean="0"/>
              <a:t>nepodstatných změn: </a:t>
            </a:r>
            <a:endParaRPr lang="cs-CZ" dirty="0"/>
          </a:p>
          <a:p>
            <a:pPr lvl="1"/>
            <a:r>
              <a:rPr lang="cs-CZ" sz="1900" dirty="0">
                <a:latin typeface="+mj-lt"/>
              </a:rPr>
              <a:t>změna kontaktních údajů příjemce </a:t>
            </a:r>
          </a:p>
          <a:p>
            <a:pPr lvl="1"/>
            <a:r>
              <a:rPr lang="cs-CZ" sz="1900" dirty="0">
                <a:latin typeface="+mj-lt"/>
              </a:rPr>
              <a:t>změna názvu subjektu partnera </a:t>
            </a:r>
          </a:p>
          <a:p>
            <a:pPr lvl="1"/>
            <a:r>
              <a:rPr lang="cs-CZ" sz="1900" dirty="0">
                <a:latin typeface="+mj-lt"/>
              </a:rPr>
              <a:t>změna kontaktní osoby </a:t>
            </a:r>
          </a:p>
          <a:p>
            <a:pPr lvl="1"/>
            <a:r>
              <a:rPr lang="cs-CZ" sz="1900" dirty="0">
                <a:latin typeface="+mj-lt"/>
              </a:rPr>
              <a:t>změna statutárního orgánu</a:t>
            </a:r>
          </a:p>
          <a:p>
            <a:pPr lvl="1" algn="just"/>
            <a:r>
              <a:rPr lang="cs-CZ" sz="1900" dirty="0">
                <a:latin typeface="+mj-lt"/>
              </a:rPr>
              <a:t>přesun finančních prostředků mezi položkami uvnitř jednotlivých kapitol rozpočtu </a:t>
            </a:r>
          </a:p>
          <a:p>
            <a:pPr lvl="1" algn="just"/>
            <a:r>
              <a:rPr lang="cs-CZ" sz="1900" dirty="0">
                <a:latin typeface="+mj-lt"/>
              </a:rPr>
              <a:t>Přesun finančních prostředků mezi jednotlivými kapitolami rozpočtu – až do 15 % objemu způsobilých výdajů kapitoly rozpočtu, ze které jsou finanční prostředky </a:t>
            </a:r>
            <a:r>
              <a:rPr lang="cs-CZ" sz="1900" dirty="0" smtClean="0">
                <a:latin typeface="+mj-lt"/>
              </a:rPr>
              <a:t>převáděny</a:t>
            </a:r>
          </a:p>
          <a:p>
            <a:pPr lvl="1"/>
            <a:r>
              <a:rPr lang="cs-CZ" sz="1900" dirty="0" smtClean="0">
                <a:latin typeface="+mj-lt"/>
              </a:rPr>
              <a:t>Dřívější zahájení KA</a:t>
            </a:r>
          </a:p>
          <a:p>
            <a:pPr lvl="1"/>
            <a:r>
              <a:rPr lang="cs-CZ" sz="1900" dirty="0" smtClean="0">
                <a:latin typeface="+mj-lt"/>
              </a:rPr>
              <a:t>Vytvoření </a:t>
            </a:r>
            <a:r>
              <a:rPr lang="cs-CZ" sz="1900" dirty="0">
                <a:latin typeface="+mj-lt"/>
              </a:rPr>
              <a:t>nové položky nebo zrušení položky </a:t>
            </a:r>
            <a:r>
              <a:rPr lang="cs-CZ" sz="1900" dirty="0" smtClean="0">
                <a:latin typeface="+mj-lt"/>
              </a:rPr>
              <a:t>rozpočtu</a:t>
            </a:r>
          </a:p>
          <a:p>
            <a:pPr lvl="1"/>
            <a:r>
              <a:rPr lang="cs-CZ" sz="1900" dirty="0" smtClean="0">
                <a:latin typeface="+mj-lt"/>
              </a:rPr>
              <a:t>Dřívější </a:t>
            </a:r>
            <a:r>
              <a:rPr lang="cs-CZ" sz="1900" dirty="0">
                <a:latin typeface="+mj-lt"/>
              </a:rPr>
              <a:t>zahájení/ukončení klíčové aktivity</a:t>
            </a:r>
          </a:p>
          <a:p>
            <a:pPr lvl="1"/>
            <a:r>
              <a:rPr lang="cs-CZ" sz="1900" dirty="0">
                <a:latin typeface="+mj-lt"/>
              </a:rPr>
              <a:t>Úprava finančního </a:t>
            </a:r>
            <a:r>
              <a:rPr lang="cs-CZ" sz="1900" dirty="0" smtClean="0">
                <a:latin typeface="+mj-lt"/>
              </a:rPr>
              <a:t>plánu - vyúčtování</a:t>
            </a:r>
          </a:p>
          <a:p>
            <a:pPr lvl="1"/>
            <a:r>
              <a:rPr lang="cs-CZ" sz="1900" dirty="0" smtClean="0">
                <a:latin typeface="+mj-lt"/>
              </a:rPr>
              <a:t>Změna místa realizace projektu </a:t>
            </a:r>
          </a:p>
          <a:p>
            <a:pPr lvl="1"/>
            <a:r>
              <a:rPr lang="cs-CZ" sz="1900" dirty="0" smtClean="0">
                <a:latin typeface="+mj-lt"/>
              </a:rPr>
              <a:t>Změny týkající se osobních výdajů (změna formy </a:t>
            </a:r>
            <a:r>
              <a:rPr lang="cs-CZ" sz="1900" dirty="0" err="1" smtClean="0">
                <a:latin typeface="+mj-lt"/>
              </a:rPr>
              <a:t>prac</a:t>
            </a:r>
            <a:r>
              <a:rPr lang="cs-CZ" sz="1900" dirty="0" smtClean="0">
                <a:latin typeface="+mj-lt"/>
              </a:rPr>
              <a:t>. vztahu)</a:t>
            </a:r>
          </a:p>
          <a:p>
            <a:pPr lvl="1"/>
            <a:r>
              <a:rPr lang="cs-CZ" sz="1900" dirty="0" smtClean="0">
                <a:latin typeface="+mj-lt"/>
              </a:rPr>
              <a:t>Sloučení/přidání/přejmenování položek rozpočtu, změna počtu jednotek</a:t>
            </a:r>
            <a:endParaRPr lang="cs-CZ" sz="19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511" y="438792"/>
            <a:ext cx="1926798" cy="19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99086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Podstatné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97611"/>
            <a:ext cx="7886700" cy="4003675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Tx/>
              <a:buChar char="-"/>
            </a:pPr>
            <a:r>
              <a:rPr lang="cs-CZ" altLang="cs-CZ" dirty="0" smtClean="0"/>
              <a:t>Zásadním </a:t>
            </a:r>
            <a:r>
              <a:rPr lang="cs-CZ" altLang="cs-CZ" dirty="0"/>
              <a:t>způsobem mění parametry a obsah projektu, nesmí však dojít ke změně účelu </a:t>
            </a:r>
            <a:r>
              <a:rPr lang="cs-CZ" altLang="cs-CZ" dirty="0" smtClean="0"/>
              <a:t>dotace</a:t>
            </a:r>
          </a:p>
          <a:p>
            <a:pPr marL="342900" indent="-342900" algn="just">
              <a:buFontTx/>
              <a:buChar char="-"/>
            </a:pPr>
            <a:r>
              <a:rPr lang="cs-CZ" altLang="cs-CZ" dirty="0" smtClean="0"/>
              <a:t>Vyžadují doložení zdůvodnění ze strany příjemce</a:t>
            </a:r>
            <a:endParaRPr lang="cs-CZ" altLang="cs-CZ" dirty="0"/>
          </a:p>
          <a:p>
            <a:pPr marL="342900" indent="-342900" algn="just">
              <a:buFontTx/>
              <a:buChar char="-"/>
            </a:pPr>
            <a:r>
              <a:rPr lang="cs-CZ" altLang="cs-CZ" dirty="0"/>
              <a:t>Schválení změn nelze provést se zpětnou </a:t>
            </a:r>
            <a:r>
              <a:rPr lang="cs-CZ" altLang="cs-CZ" dirty="0" smtClean="0"/>
              <a:t>účinností - změna </a:t>
            </a:r>
            <a:r>
              <a:rPr lang="cs-CZ" altLang="cs-CZ" dirty="0"/>
              <a:t>je účinná ke dni schválení ŘO</a:t>
            </a:r>
          </a:p>
          <a:p>
            <a:pPr marL="342900" indent="-342900" algn="just">
              <a:buFontTx/>
              <a:buChar char="-"/>
            </a:pPr>
            <a:r>
              <a:rPr lang="cs-CZ" altLang="cs-CZ" dirty="0"/>
              <a:t>Má-li daná změna dopad do způsobilosti výdajů, je možné akceptovat zpětnou způsobilost výdajů, nejdříve však ke dni podání žádosti o </a:t>
            </a:r>
            <a:r>
              <a:rPr lang="cs-CZ" altLang="cs-CZ" dirty="0" smtClean="0"/>
              <a:t>změnu (např. změna excelentního pracovníka)</a:t>
            </a:r>
          </a:p>
          <a:p>
            <a:pPr marL="342900" indent="-342900" algn="just">
              <a:buFontTx/>
              <a:buChar char="-"/>
            </a:pPr>
            <a:r>
              <a:rPr lang="cs-CZ" altLang="cs-CZ" dirty="0" smtClean="0"/>
              <a:t>Konzultace ŘO před podáním a podáním s dostatečným časovým předstihem</a:t>
            </a:r>
          </a:p>
          <a:p>
            <a:pPr marL="342900" indent="-342900" algn="just">
              <a:buFontTx/>
              <a:buChar char="-"/>
            </a:pPr>
            <a:r>
              <a:rPr lang="cs-CZ" altLang="cs-CZ" dirty="0" smtClean="0"/>
              <a:t>Pozor na výjimky z obecných pravidel uvedené ve Specifických pravidlech výzvy (klíčový/excelentní pracovník a vedoucí VZ = PZ)</a:t>
            </a:r>
          </a:p>
          <a:p>
            <a:pPr marL="342900" indent="-342900" algn="just">
              <a:buFontTx/>
              <a:buChar char="-"/>
            </a:pPr>
            <a:r>
              <a:rPr lang="cs-CZ" altLang="cs-CZ" dirty="0"/>
              <a:t>Projekty předkládané v rámci </a:t>
            </a:r>
            <a:r>
              <a:rPr lang="cs-CZ" altLang="cs-CZ" dirty="0" smtClean="0"/>
              <a:t>ITI (Specifická pravidla, str. 35):</a:t>
            </a:r>
            <a:endParaRPr lang="cs-CZ" altLang="cs-CZ" dirty="0"/>
          </a:p>
          <a:p>
            <a:pPr marL="1028700" lvl="1" indent="-342900" algn="just">
              <a:buFontTx/>
              <a:buChar char="-"/>
            </a:pPr>
            <a:r>
              <a:rPr lang="cs-CZ" altLang="cs-CZ" sz="2000" dirty="0">
                <a:latin typeface="+mj-lt"/>
              </a:rPr>
              <a:t>Snížení indikátorů, prodloužení realizace projektu – vyjádření Řídicího výboru ITI (povinná příloha žádosti o změnu)</a:t>
            </a:r>
          </a:p>
          <a:p>
            <a:pPr marL="1028700" lvl="1" indent="-342900" algn="just">
              <a:buFontTx/>
              <a:buChar char="-"/>
            </a:pPr>
            <a:r>
              <a:rPr lang="cs-CZ" altLang="cs-CZ" sz="2000" dirty="0">
                <a:latin typeface="+mj-lt"/>
              </a:rPr>
              <a:t>Snížení CZV, </a:t>
            </a:r>
            <a:r>
              <a:rPr lang="cs-CZ" altLang="cs-CZ" sz="2000" dirty="0" smtClean="0">
                <a:latin typeface="+mj-lt"/>
              </a:rPr>
              <a:t>zvýšení hodnoty </a:t>
            </a:r>
            <a:r>
              <a:rPr lang="cs-CZ" altLang="cs-CZ" sz="2000" dirty="0">
                <a:latin typeface="+mj-lt"/>
              </a:rPr>
              <a:t>indikátorů, zkrácení předpokládané doby realizace – vyjádření manažera </a:t>
            </a:r>
            <a:r>
              <a:rPr lang="cs-CZ" altLang="cs-CZ" sz="2000" dirty="0" smtClean="0">
                <a:latin typeface="+mj-lt"/>
              </a:rPr>
              <a:t>ITI</a:t>
            </a:r>
            <a:r>
              <a:rPr lang="cs-CZ" altLang="cs-CZ" sz="2000" dirty="0">
                <a:latin typeface="+mj-lt"/>
              </a:rPr>
              <a:t>, že PZ nezakládá změny vyjádření ŘV ITI</a:t>
            </a:r>
          </a:p>
          <a:p>
            <a:pPr marL="342900" indent="-342900" algn="just">
              <a:buFontTx/>
              <a:buChar char="-"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390" y="5101094"/>
            <a:ext cx="95715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6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17025"/>
            <a:ext cx="7886700" cy="898525"/>
          </a:xfrm>
        </p:spPr>
        <p:txBody>
          <a:bodyPr/>
          <a:lstStyle/>
          <a:p>
            <a:pPr algn="ctr"/>
            <a:r>
              <a:rPr lang="cs-CZ" dirty="0"/>
              <a:t>Podstatné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509" y="1315550"/>
            <a:ext cx="8022981" cy="5134707"/>
          </a:xfrm>
        </p:spPr>
        <p:txBody>
          <a:bodyPr>
            <a:normAutofit fontScale="62500" lnSpcReduction="20000"/>
          </a:bodyPr>
          <a:lstStyle/>
          <a:p>
            <a:r>
              <a:rPr lang="cs-CZ" sz="2300" u="sng" dirty="0"/>
              <a:t>Příklady </a:t>
            </a:r>
            <a:r>
              <a:rPr lang="cs-CZ" sz="2300" u="sng" dirty="0" smtClean="0"/>
              <a:t>podstatných změn bez dopadu do PA: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Navýšení jednotkové ceny v kapitole Osobní výdaje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Navýšení úvazku nad 1,0 u člena odborného týmu (max. do 1,2)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Snížení úvazku excelentního/klíčového pracovníka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Navýšení kap. Služební cesty zahraniční  a kap. Osobní výdaje nad 15 % původně schváleného objemu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Přesun mezi kapitolami rozpočtu přesahující 15 % původního objemu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Změna harmonogramu 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Změny povinných příloh (Harmonogram, Přehled klíčových výstupů, aj.)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Přesun z úspor z VZ do jiné položky rozpočtu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300" dirty="0" smtClean="0"/>
          </a:p>
          <a:p>
            <a:r>
              <a:rPr lang="cs-CZ" sz="2300" u="sng" dirty="0" smtClean="0"/>
              <a:t>Příklady </a:t>
            </a:r>
            <a:r>
              <a:rPr lang="cs-CZ" sz="2300" u="sng" dirty="0"/>
              <a:t>podstatných změn </a:t>
            </a:r>
            <a:r>
              <a:rPr lang="cs-CZ" sz="2300" u="sng" dirty="0" smtClean="0"/>
              <a:t>s dopadem </a:t>
            </a:r>
            <a:r>
              <a:rPr lang="cs-CZ" sz="2300" u="sng" dirty="0"/>
              <a:t>do PA</a:t>
            </a:r>
            <a:endParaRPr lang="cs-CZ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Změna názvu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Změna data ukončení realizace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Změna bankovního účtu příjemce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Snížení CZV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Změna finančním milníků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 smtClean="0"/>
              <a:t>Změna poměru v INV a NIV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1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Jak má žádost o změnu vypadat</a:t>
            </a:r>
            <a:endParaRPr altLang="cs-CZ" dirty="0" smtClean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359846"/>
              </p:ext>
            </p:extLst>
          </p:nvPr>
        </p:nvGraphicFramePr>
        <p:xfrm>
          <a:off x="1079769" y="1614791"/>
          <a:ext cx="7560139" cy="70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 bwMode="auto">
          <a:xfrm>
            <a:off x="628650" y="2761853"/>
            <a:ext cx="7886700" cy="29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000"/>
              </a:spcBef>
              <a:buFontTx/>
              <a:buChar char="-"/>
            </a:pPr>
            <a:r>
              <a:rPr lang="cs-CZ" altLang="cs-CZ" sz="1800" b="0" dirty="0" smtClean="0">
                <a:solidFill>
                  <a:schemeClr val="tx1"/>
                </a:solidFill>
                <a:latin typeface="+mj-lt"/>
              </a:rPr>
              <a:t>Zdůvodnit </a:t>
            </a:r>
            <a:r>
              <a:rPr lang="cs-CZ" altLang="cs-CZ" sz="1800" b="0" dirty="0">
                <a:solidFill>
                  <a:schemeClr val="tx1"/>
                </a:solidFill>
                <a:latin typeface="+mj-lt"/>
              </a:rPr>
              <a:t>je třeba i to, proč je dosud schválený postup </a:t>
            </a:r>
            <a:r>
              <a:rPr lang="cs-CZ" altLang="cs-CZ" sz="1800" b="0" dirty="0" smtClean="0">
                <a:solidFill>
                  <a:schemeClr val="tx1"/>
                </a:solidFill>
                <a:latin typeface="+mj-lt"/>
              </a:rPr>
              <a:t>nevyhovující/neproveditelný a obhájit srozumitelně nový návrh</a:t>
            </a:r>
            <a:endParaRPr lang="cs-CZ" altLang="cs-CZ" sz="1800" b="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cs-CZ" altLang="cs-CZ" sz="1800" b="0" dirty="0">
                <a:solidFill>
                  <a:schemeClr val="tx1"/>
                </a:solidFill>
                <a:latin typeface="+mj-lt"/>
              </a:rPr>
              <a:t>Z </a:t>
            </a:r>
            <a:r>
              <a:rPr lang="cs-CZ" altLang="cs-CZ" sz="1800" b="0" dirty="0" err="1">
                <a:solidFill>
                  <a:schemeClr val="tx1"/>
                </a:solidFill>
                <a:latin typeface="+mj-lt"/>
              </a:rPr>
              <a:t>ŽoZ</a:t>
            </a:r>
            <a:r>
              <a:rPr lang="cs-CZ" altLang="cs-CZ" sz="1800" b="0" dirty="0">
                <a:solidFill>
                  <a:schemeClr val="tx1"/>
                </a:solidFill>
                <a:latin typeface="+mj-lt"/>
              </a:rPr>
              <a:t> musí být každému jasné, </a:t>
            </a:r>
            <a:r>
              <a:rPr lang="cs-CZ" altLang="cs-CZ" sz="1800" u="sng" dirty="0">
                <a:solidFill>
                  <a:schemeClr val="tx1"/>
                </a:solidFill>
                <a:latin typeface="+mj-lt"/>
              </a:rPr>
              <a:t>jaký byl původní schválený stav, o </a:t>
            </a:r>
            <a:r>
              <a:rPr lang="cs-CZ" altLang="cs-CZ" sz="1800" u="sng" dirty="0" smtClean="0">
                <a:solidFill>
                  <a:schemeClr val="tx1"/>
                </a:solidFill>
                <a:latin typeface="+mj-lt"/>
              </a:rPr>
              <a:t>co nyní žádáte </a:t>
            </a:r>
            <a:r>
              <a:rPr lang="cs-CZ" altLang="cs-CZ" sz="1800" u="sng" dirty="0">
                <a:solidFill>
                  <a:schemeClr val="tx1"/>
                </a:solidFill>
                <a:latin typeface="+mj-lt"/>
              </a:rPr>
              <a:t>a </a:t>
            </a:r>
            <a:r>
              <a:rPr lang="cs-CZ" altLang="cs-CZ" sz="1800" u="sng" dirty="0" smtClean="0">
                <a:solidFill>
                  <a:schemeClr val="tx1"/>
                </a:solidFill>
                <a:latin typeface="+mj-lt"/>
              </a:rPr>
              <a:t>proč</a:t>
            </a:r>
            <a:endParaRPr lang="cs-CZ" altLang="cs-CZ" sz="1800" b="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cs-CZ" altLang="cs-CZ" sz="1800" b="0" dirty="0" smtClean="0">
                <a:solidFill>
                  <a:schemeClr val="tx1"/>
                </a:solidFill>
                <a:latin typeface="+mj-lt"/>
              </a:rPr>
              <a:t>Zdůvodnění lze doplnit přehlednou tabulkou, grafem atd. </a:t>
            </a:r>
            <a:br>
              <a:rPr lang="cs-CZ" altLang="cs-CZ" sz="1800" b="0" dirty="0" smtClean="0">
                <a:solidFill>
                  <a:schemeClr val="tx1"/>
                </a:solidFill>
                <a:latin typeface="+mj-lt"/>
              </a:rPr>
            </a:br>
            <a:r>
              <a:rPr lang="cs-CZ" altLang="cs-CZ" sz="1800" b="0" dirty="0" smtClean="0">
                <a:solidFill>
                  <a:schemeClr val="tx1"/>
                </a:solidFill>
                <a:latin typeface="+mj-lt"/>
              </a:rPr>
              <a:t>(MS - omezení na 2 000 znaků)</a:t>
            </a:r>
          </a:p>
          <a:p>
            <a:pPr marL="342900" indent="-342900" algn="just">
              <a:lnSpc>
                <a:spcPct val="70000"/>
              </a:lnSpc>
              <a:spcBef>
                <a:spcPts val="1000"/>
              </a:spcBef>
            </a:pPr>
            <a:endParaRPr lang="cs-CZ" altLang="cs-CZ" sz="1900" b="0" dirty="0">
              <a:solidFill>
                <a:schemeClr val="tx1"/>
              </a:solidFill>
              <a:latin typeface="+mj-lt"/>
            </a:endParaRPr>
          </a:p>
          <a:p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20020"/>
            <a:ext cx="7886700" cy="898525"/>
          </a:xfrm>
        </p:spPr>
        <p:txBody>
          <a:bodyPr/>
          <a:lstStyle/>
          <a:p>
            <a:r>
              <a:rPr lang="cs-CZ" dirty="0" smtClean="0"/>
              <a:t>Příklady oznámení změny: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6287"/>
            <a:ext cx="7886700" cy="452301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- Změna pracovníka: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900" i="1" dirty="0"/>
              <a:t>Žádáme o změnu v obsazení pracovní pozice </a:t>
            </a:r>
            <a:r>
              <a:rPr lang="cs-CZ" sz="1900" i="1" dirty="0" smtClean="0"/>
              <a:t>xy </a:t>
            </a:r>
            <a:r>
              <a:rPr lang="cs-CZ" sz="1900" i="1" dirty="0"/>
              <a:t>z důvodu ukončení pracovního poměru stávající pracovnice </a:t>
            </a:r>
            <a:r>
              <a:rPr lang="cs-CZ" sz="1900" i="1" dirty="0" smtClean="0"/>
              <a:t>paní A. V </a:t>
            </a:r>
            <a:r>
              <a:rPr lang="cs-CZ" sz="1900" i="1" dirty="0"/>
              <a:t>rámci výběrového </a:t>
            </a:r>
            <a:r>
              <a:rPr lang="cs-CZ" sz="1900" i="1" dirty="0" smtClean="0"/>
              <a:t>řízení </a:t>
            </a:r>
            <a:r>
              <a:rPr lang="cs-CZ" sz="1900" i="1" dirty="0"/>
              <a:t>byla jako vhodný kandidát na pozici </a:t>
            </a:r>
            <a:r>
              <a:rPr lang="cs-CZ" sz="1900" i="1" dirty="0" smtClean="0"/>
              <a:t>vybrána paní B. Paní B splňuje požadavky na </a:t>
            </a:r>
            <a:r>
              <a:rPr lang="cs-CZ" sz="1900" i="1" dirty="0"/>
              <a:t>danou </a:t>
            </a:r>
            <a:r>
              <a:rPr lang="cs-CZ" sz="1900" i="1" dirty="0" smtClean="0"/>
              <a:t>pozici a byla vyhodnocena příjemce jako nejvhodnější kandidát. V </a:t>
            </a:r>
            <a:r>
              <a:rPr lang="cs-CZ" sz="1900" i="1" dirty="0"/>
              <a:t>případě schválení </a:t>
            </a:r>
            <a:r>
              <a:rPr lang="cs-CZ" sz="1900" i="1" dirty="0" err="1"/>
              <a:t>ŽoZ</a:t>
            </a:r>
            <a:r>
              <a:rPr lang="cs-CZ" sz="1900" i="1" dirty="0"/>
              <a:t> bude pracovní smlouva s </a:t>
            </a:r>
            <a:r>
              <a:rPr lang="cs-CZ" sz="1900" i="1" dirty="0" smtClean="0"/>
              <a:t>paní B uzavřena </a:t>
            </a:r>
            <a:r>
              <a:rPr lang="cs-CZ" sz="1900" i="1" dirty="0"/>
              <a:t>od 1. </a:t>
            </a:r>
            <a:r>
              <a:rPr lang="cs-CZ" sz="1900" i="1" dirty="0" smtClean="0"/>
              <a:t>12. </a:t>
            </a:r>
            <a:r>
              <a:rPr lang="cs-CZ" sz="1900" i="1" dirty="0"/>
              <a:t>2018. </a:t>
            </a:r>
            <a:r>
              <a:rPr lang="cs-CZ" sz="1900" i="1" dirty="0" smtClean="0"/>
              <a:t>Druh smlouvy </a:t>
            </a:r>
            <a:r>
              <a:rPr lang="cs-CZ" sz="1900" i="1" dirty="0"/>
              <a:t>(DPČ) a výše pracovního úvazku zůstanou </a:t>
            </a:r>
            <a:r>
              <a:rPr lang="cs-CZ" sz="1900" i="1" dirty="0" smtClean="0"/>
              <a:t>nezměněny. Přílohou této změny je aktualizovaná studie proveditelnosti.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- </a:t>
            </a:r>
            <a:r>
              <a:rPr lang="cs-CZ" dirty="0" smtClean="0"/>
              <a:t>Změna rozpočtu:</a:t>
            </a:r>
          </a:p>
          <a:p>
            <a:pPr algn="just">
              <a:spcBef>
                <a:spcPts val="0"/>
              </a:spcBef>
            </a:pPr>
            <a:r>
              <a:rPr lang="cs-CZ" i="1" dirty="0" smtClean="0"/>
              <a:t>Žádáme o přesun neinvestičních prostředků ve výši 50 000 Kč z kapitoly 1.1.2.6 Nákup služeb, položky 1.1.2.6.1 </a:t>
            </a:r>
            <a:r>
              <a:rPr lang="cs-CZ" i="1" dirty="0" err="1" smtClean="0"/>
              <a:t>Outsourcované</a:t>
            </a:r>
            <a:r>
              <a:rPr lang="cs-CZ" i="1" dirty="0" smtClean="0"/>
              <a:t> služby, podpoložky Pronájem konferenčních prostor do stejné kapitoly a položky rozpočtu, podpoložky Opravy a servisní prohlídky pořízené infrastruktury. Původně alokované prostředky nebude třeba využít z důvodu využití vlastních kapacit konferenčních prostor, naopak prostředky určené k opravě a servisu pořízeného majetku se ukázaly jako nedostatečné. Podrobná kalkulace je uvedena v příloze této změny. Změna nemá vliv na monitorovací indikátory ani na finanční plán projektu.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23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428D96"/>
                </a:solidFill>
                <a:latin typeface="Calibri" panose="020F0502020204030204" pitchFamily="34" charset="0"/>
              </a:rPr>
              <a:t>   Administrace Průběžné zprávy o realizaci</a:t>
            </a:r>
            <a:endParaRPr lang="cs-CZ" altLang="cs-CZ" sz="2800" b="1" dirty="0">
              <a:solidFill>
                <a:srgbClr val="428D96"/>
              </a:solidFill>
              <a:latin typeface="Calibri" panose="020F0502020204030204" pitchFamily="34" charset="0"/>
            </a:endParaRPr>
          </a:p>
        </p:txBody>
      </p:sp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1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744" y="510061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Dokumenty x Dokumenty pro </a:t>
            </a:r>
            <a:r>
              <a:rPr lang="cs-CZ" dirty="0" err="1" smtClean="0"/>
              <a:t>ŽoZ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694575"/>
              </p:ext>
            </p:extLst>
          </p:nvPr>
        </p:nvGraphicFramePr>
        <p:xfrm>
          <a:off x="788544" y="1221887"/>
          <a:ext cx="7965711" cy="482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98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Změny v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6199" y="1562978"/>
            <a:ext cx="7886700" cy="4419533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cs-CZ" sz="1900" dirty="0" smtClean="0"/>
              <a:t>Rozpočet není součástí ZoR ani </a:t>
            </a:r>
            <a:r>
              <a:rPr lang="cs-CZ" sz="1900" dirty="0" err="1" smtClean="0"/>
              <a:t>ŽoP</a:t>
            </a:r>
            <a:r>
              <a:rPr lang="cs-CZ" sz="1900" dirty="0" smtClean="0"/>
              <a:t> – administrace pouze v rámci </a:t>
            </a:r>
            <a:r>
              <a:rPr lang="cs-CZ" sz="1900" dirty="0" err="1" smtClean="0"/>
              <a:t>ŽoZ</a:t>
            </a:r>
            <a:r>
              <a:rPr lang="cs-CZ" sz="1900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cs-CZ" sz="1900" dirty="0" smtClean="0"/>
              <a:t>Změny lze provádět, i když je aktuálně administrovaná </a:t>
            </a:r>
            <a:r>
              <a:rPr lang="cs-CZ" sz="1900" dirty="0" err="1" smtClean="0"/>
              <a:t>ZoR</a:t>
            </a:r>
            <a:r>
              <a:rPr lang="cs-CZ" sz="1900" dirty="0" smtClean="0"/>
              <a:t>/</a:t>
            </a:r>
            <a:r>
              <a:rPr lang="cs-CZ" sz="1900" dirty="0" err="1" smtClean="0"/>
              <a:t>ŽoP</a:t>
            </a:r>
            <a:r>
              <a:rPr lang="cs-CZ" sz="1900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cs-CZ" sz="1900" u="sng" dirty="0" smtClean="0"/>
              <a:t>Pozor na přečerpání rozpočtu </a:t>
            </a:r>
            <a:r>
              <a:rPr lang="cs-CZ" sz="1900" dirty="0" smtClean="0"/>
              <a:t>– rozpočet/detailní rozpočet musí být dodržen v každé úrovni (položky) a musí být dodržena jednotková cena </a:t>
            </a:r>
            <a:br>
              <a:rPr lang="cs-CZ" sz="1900" dirty="0" smtClean="0"/>
            </a:br>
            <a:r>
              <a:rPr lang="cs-CZ" sz="1900" dirty="0" smtClean="0"/>
              <a:t>(u mezd v průměru za celou dobu realizace projektu, ostatní kapitoly za každou jednotku) – </a:t>
            </a:r>
            <a:r>
              <a:rPr lang="cs-CZ" sz="1900" b="1" dirty="0" smtClean="0"/>
              <a:t>vést</a:t>
            </a:r>
            <a:r>
              <a:rPr lang="cs-CZ" sz="1900" dirty="0" smtClean="0"/>
              <a:t> </a:t>
            </a:r>
            <a:r>
              <a:rPr lang="cs-CZ" sz="1900" b="1" dirty="0" smtClean="0"/>
              <a:t>přehled čerpání.</a:t>
            </a:r>
          </a:p>
          <a:p>
            <a:pPr marL="342900" indent="-342900">
              <a:buFontTx/>
              <a:buChar char="-"/>
            </a:pPr>
            <a:endParaRPr lang="cs-CZ" sz="1900" b="1" dirty="0"/>
          </a:p>
          <a:p>
            <a:pPr marL="1028700" lvl="1" indent="-342900">
              <a:buNone/>
            </a:pPr>
            <a:endParaRPr lang="cs-CZ" sz="1900" dirty="0" smtClean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86442" y="4017614"/>
            <a:ext cx="7328908" cy="1632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0">
              <a:buNone/>
            </a:pPr>
            <a:r>
              <a:rPr lang="cs-CZ" sz="1900" dirty="0"/>
              <a:t>U nemzdových položek lze nepodstatnou </a:t>
            </a:r>
          </a:p>
          <a:p>
            <a:pPr lvl="1" indent="0">
              <a:buNone/>
            </a:pPr>
            <a:r>
              <a:rPr lang="cs-CZ" sz="1900" dirty="0"/>
              <a:t>změnou  upravit počet jednotek na </a:t>
            </a:r>
            <a:r>
              <a:rPr lang="cs-CZ" sz="1900" dirty="0" smtClean="0"/>
              <a:t>1, aby </a:t>
            </a:r>
            <a:r>
              <a:rPr lang="cs-CZ" sz="1900" dirty="0"/>
              <a:t>se zamezilo </a:t>
            </a:r>
            <a:endParaRPr lang="cs-CZ" sz="1900" dirty="0" smtClean="0"/>
          </a:p>
          <a:p>
            <a:pPr lvl="1" indent="0">
              <a:buNone/>
            </a:pPr>
            <a:r>
              <a:rPr lang="cs-CZ" sz="1900" dirty="0" smtClean="0"/>
              <a:t>přečerpání </a:t>
            </a:r>
            <a:r>
              <a:rPr lang="cs-CZ" sz="1900" dirty="0"/>
              <a:t>položky.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588" y="4386158"/>
            <a:ext cx="1135762" cy="12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64250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Změny finančního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31072"/>
            <a:ext cx="7886700" cy="4003675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cs-CZ" sz="1800" dirty="0" smtClean="0"/>
              <a:t>Vždy před schválením ŽoP – aktualizace částky v poli „Vyúčtování plán“ na nárokovanou částku z SUD - nepodstatná změna (na vyzvání administrátora)</a:t>
            </a:r>
            <a:endParaRPr lang="cs-CZ" sz="1000" dirty="0" smtClean="0"/>
          </a:p>
          <a:p>
            <a:pPr marL="342900" indent="-342900" algn="just">
              <a:buFontTx/>
              <a:buChar char="-"/>
            </a:pPr>
            <a:r>
              <a:rPr lang="cs-CZ" sz="1800" dirty="0" smtClean="0"/>
              <a:t>Změna výše vyúčtování – nepodstatná změna (bez změny průběžného milníku)</a:t>
            </a:r>
          </a:p>
          <a:p>
            <a:pPr marL="342900" indent="-342900" algn="just">
              <a:buFontTx/>
              <a:buChar char="-"/>
            </a:pPr>
            <a:r>
              <a:rPr lang="cs-CZ" sz="1800" dirty="0" smtClean="0"/>
              <a:t>Změna </a:t>
            </a:r>
            <a:r>
              <a:rPr lang="cs-CZ" sz="1800" dirty="0"/>
              <a:t>předfinancování (požadované zálohy) </a:t>
            </a:r>
            <a:r>
              <a:rPr lang="cs-CZ" sz="1800" dirty="0" smtClean="0"/>
              <a:t>- podstatná </a:t>
            </a:r>
            <a:r>
              <a:rPr lang="cs-CZ" sz="1800" dirty="0"/>
              <a:t>změna při </a:t>
            </a:r>
            <a:r>
              <a:rPr lang="cs-CZ" sz="1800" dirty="0" smtClean="0"/>
              <a:t>navýšení </a:t>
            </a:r>
            <a:r>
              <a:rPr lang="cs-CZ" sz="1800" dirty="0"/>
              <a:t>plánované zálohy pro aktuální </a:t>
            </a:r>
            <a:r>
              <a:rPr lang="cs-CZ" sz="1800" dirty="0" smtClean="0"/>
              <a:t>rok/nepodstatná změna při změně záloh </a:t>
            </a:r>
            <a:br>
              <a:rPr lang="cs-CZ" sz="1800" dirty="0" smtClean="0"/>
            </a:br>
            <a:r>
              <a:rPr lang="cs-CZ" sz="1800" dirty="0" smtClean="0"/>
              <a:t>v následujících letech (konzultovat předem o jaký typ změny se jedná a jaké je vhodné načasování)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488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463" y="519789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Změna finančních milníků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98061"/>
            <a:ext cx="7886700" cy="4331240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Změna 1. průběžného finančního milníku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Změna může </a:t>
            </a:r>
            <a:r>
              <a:rPr lang="cs-CZ" sz="1800" dirty="0"/>
              <a:t>být schválena pouze v případě, bude-li předložena nejpozději do </a:t>
            </a:r>
            <a:r>
              <a:rPr lang="cs-CZ" sz="1800" u="sng" dirty="0" smtClean="0"/>
              <a:t>patnáctého dne pátého měsíce</a:t>
            </a:r>
            <a:r>
              <a:rPr lang="cs-CZ" sz="1800" dirty="0" smtClean="0"/>
              <a:t>. Lhůta se počítá od následujícího měsíce, kdy bylo podepsáno Rozhodnutí o poskytnutí dotace.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N</a:t>
            </a:r>
            <a:r>
              <a:rPr lang="cs-CZ" sz="1800" dirty="0" smtClean="0"/>
              <a:t>apř. </a:t>
            </a:r>
            <a:r>
              <a:rPr lang="cs-CZ" sz="1800" dirty="0" err="1" smtClean="0"/>
              <a:t>RoPD</a:t>
            </a:r>
            <a:r>
              <a:rPr lang="cs-CZ" sz="1800" dirty="0" smtClean="0"/>
              <a:t> bylo podepsáno 30. 10. 2018 	1. průběžný finanční milník je stanoven na období 1. 7. 2018 do 31. </a:t>
            </a:r>
            <a:r>
              <a:rPr lang="cs-CZ" sz="1800" dirty="0"/>
              <a:t>7</a:t>
            </a:r>
            <a:r>
              <a:rPr lang="cs-CZ" sz="1800" dirty="0" smtClean="0"/>
              <a:t>. 2019 (první 2 MO) – změnu je nutné předložit nejpozději do </a:t>
            </a:r>
            <a:r>
              <a:rPr lang="cs-CZ" sz="1800" u="sng" dirty="0" smtClean="0"/>
              <a:t>15. 3. 2019.</a:t>
            </a:r>
            <a:endParaRPr lang="cs-CZ" sz="1800" u="sng" dirty="0"/>
          </a:p>
          <a:p>
            <a:r>
              <a:rPr lang="cs-CZ" sz="1800" b="1" dirty="0" smtClean="0"/>
              <a:t>Změna ostatních průběžných finančních milníků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M</a:t>
            </a:r>
            <a:r>
              <a:rPr lang="cs-CZ" sz="1800" dirty="0" smtClean="0"/>
              <a:t>ůže </a:t>
            </a:r>
            <a:r>
              <a:rPr lang="cs-CZ" sz="1800" dirty="0"/>
              <a:t>být schválena pouze v případě, bude-li předložena nejpozději do poloviny období, na které je stanoven průběžný finanční ukazatel (tj. </a:t>
            </a:r>
            <a:r>
              <a:rPr lang="cs-CZ" sz="1800" dirty="0" smtClean="0"/>
              <a:t>do </a:t>
            </a:r>
            <a:r>
              <a:rPr lang="cs-CZ" sz="1800" dirty="0"/>
              <a:t>posledního dne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6</a:t>
            </a:r>
            <a:r>
              <a:rPr lang="cs-CZ" sz="1800" dirty="0"/>
              <a:t>. měsíce daného období), pro které je průběžný finanční ukazatel </a:t>
            </a:r>
            <a:r>
              <a:rPr lang="cs-CZ" sz="1800" dirty="0" smtClean="0"/>
              <a:t>stanoven.</a:t>
            </a:r>
            <a:endParaRPr lang="cs-CZ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N</a:t>
            </a:r>
            <a:r>
              <a:rPr lang="cs-CZ" sz="1800" dirty="0" smtClean="0"/>
              <a:t>apř. průběžný finanční milník je stanoven na období 1. 1. 2019 – 31. 12. 2019 – změnu je nutné předložit nejpozději do </a:t>
            </a:r>
            <a:r>
              <a:rPr lang="cs-CZ" sz="1800" u="sng" dirty="0" smtClean="0"/>
              <a:t>30. 6. 2019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Šipka doprava 3"/>
          <p:cNvSpPr/>
          <p:nvPr/>
        </p:nvSpPr>
        <p:spPr>
          <a:xfrm>
            <a:off x="4853781" y="2786743"/>
            <a:ext cx="381000" cy="239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1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Změna finančních </a:t>
            </a:r>
            <a:r>
              <a:rPr lang="cs-CZ" dirty="0" smtClean="0"/>
              <a:t>milníků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05065"/>
            <a:ext cx="7886700" cy="4224236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Změna </a:t>
            </a:r>
            <a:r>
              <a:rPr lang="cs-CZ" sz="1800" b="1" dirty="0"/>
              <a:t>hraničního milníku </a:t>
            </a:r>
            <a:endParaRPr lang="cs-CZ" sz="1000" b="1" dirty="0"/>
          </a:p>
          <a:p>
            <a:pPr marL="342900" indent="-342900" algn="just">
              <a:buFontTx/>
              <a:buChar char="-"/>
            </a:pPr>
            <a:r>
              <a:rPr lang="cs-CZ" sz="1800" dirty="0"/>
              <a:t>Výši hraničního finančního milníku a dobu, pro kterou je stanoven, není možné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v </a:t>
            </a:r>
            <a:r>
              <a:rPr lang="cs-CZ" sz="1800" dirty="0"/>
              <a:t>době realizace projektu prostřednictvím změnového řízení změnit, kromě následujících případů:</a:t>
            </a:r>
          </a:p>
          <a:p>
            <a:r>
              <a:rPr lang="cs-CZ" sz="1800" dirty="0"/>
              <a:t>A) změna harmonogramu předkládání ZoR/</a:t>
            </a:r>
            <a:r>
              <a:rPr lang="cs-CZ" sz="1800" dirty="0" err="1"/>
              <a:t>ŽoP</a:t>
            </a:r>
            <a:endParaRPr lang="cs-CZ" sz="1800" dirty="0"/>
          </a:p>
          <a:p>
            <a:r>
              <a:rPr lang="cs-CZ" sz="1800" dirty="0"/>
              <a:t>B) změna doby realizace</a:t>
            </a:r>
          </a:p>
          <a:p>
            <a:r>
              <a:rPr lang="cs-CZ" sz="1800" dirty="0"/>
              <a:t>C) snížení CZV pro období, na které je stanoven hraniční </a:t>
            </a:r>
            <a:r>
              <a:rPr lang="cs-CZ" sz="1800" dirty="0" err="1"/>
              <a:t>fin</a:t>
            </a:r>
            <a:r>
              <a:rPr lang="cs-CZ" sz="1800" dirty="0"/>
              <a:t>. </a:t>
            </a:r>
            <a:r>
              <a:rPr lang="cs-CZ" sz="1800" dirty="0" smtClean="0"/>
              <a:t>milník</a:t>
            </a:r>
            <a:endParaRPr lang="cs-CZ" sz="1800" dirty="0"/>
          </a:p>
          <a:p>
            <a:endParaRPr lang="cs-CZ" sz="1800" dirty="0" smtClean="0"/>
          </a:p>
          <a:p>
            <a:pPr algn="just"/>
            <a:r>
              <a:rPr lang="cs-CZ" sz="1800" dirty="0" smtClean="0"/>
              <a:t>Snížení dotace musí vždy odpovídat částce, o kterou je </a:t>
            </a:r>
            <a:r>
              <a:rPr lang="cs-CZ" sz="1800" u="sng" dirty="0" smtClean="0"/>
              <a:t>poníženo plánované vyúčtování spadající do období</a:t>
            </a:r>
            <a:r>
              <a:rPr lang="cs-CZ" sz="1800" dirty="0" smtClean="0"/>
              <a:t>, pro které je hraniční milník stanoven.</a:t>
            </a:r>
            <a:endParaRPr lang="cs-CZ" sz="1800" dirty="0"/>
          </a:p>
          <a:p>
            <a:pPr algn="just"/>
            <a:r>
              <a:rPr lang="cs-CZ" sz="1800" dirty="0"/>
              <a:t>Společně se změnou hraničního finančního milníku je příjemce povinen předkládat změnu finančního plánu.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7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2"/>
          <p:cNvSpPr txBox="1">
            <a:spLocks noChangeArrowheads="1"/>
          </p:cNvSpPr>
          <p:nvPr/>
        </p:nvSpPr>
        <p:spPr bwMode="auto">
          <a:xfrm>
            <a:off x="533245" y="1387475"/>
            <a:ext cx="758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428D96"/>
                </a:solidFill>
                <a:latin typeface="Calibri" panose="020F0502020204030204" pitchFamily="34" charset="0"/>
              </a:rPr>
              <a:t>   Administrace Veřejných zakázek v ISKP</a:t>
            </a:r>
            <a:endParaRPr lang="cs-CZ" altLang="cs-CZ" sz="2800" b="1" dirty="0">
              <a:solidFill>
                <a:srgbClr val="428D96"/>
              </a:solidFill>
              <a:latin typeface="Calibri" panose="020F0502020204030204" pitchFamily="34" charset="0"/>
            </a:endParaRPr>
          </a:p>
        </p:txBody>
      </p:sp>
      <p:pic>
        <p:nvPicPr>
          <p:cNvPr id="20484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Administrace veřejných zakázek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cs-CZ" dirty="0" smtClean="0"/>
              <a:t>Probíhá mimo ZoR/</a:t>
            </a:r>
            <a:r>
              <a:rPr lang="cs-CZ" dirty="0" err="1" smtClean="0"/>
              <a:t>ŽoP</a:t>
            </a:r>
            <a:r>
              <a:rPr lang="cs-CZ" dirty="0" smtClean="0"/>
              <a:t> v samostatném modulu VZ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Nutná aktualizace předpokládaného data zahájení vč. Doložení zdůvodnění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Kompletní přílohy k VZ musí být nahrány na záložce „Přílohy“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Pozor na správné vyplnění všech relevantních polí (částky, dodavatel, smlouva)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Aktualizace údajů probíhá přímo v modulu VZ („Změnit VZ“)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Stav „schválena“ je pouze administrativní stav zakázky v modulu a nemá souvislost se způsobilostí výdajů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VZ s předpokládanou hodnotou do 400 000 Kč není třeba dokládat </a:t>
            </a:r>
            <a:br>
              <a:rPr lang="cs-CZ" dirty="0" smtClean="0"/>
            </a:br>
            <a:r>
              <a:rPr lang="cs-CZ" dirty="0" smtClean="0"/>
              <a:t>a uvádět v IS KP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02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2"/>
          <p:cNvSpPr txBox="1">
            <a:spLocks noChangeArrowheads="1"/>
          </p:cNvSpPr>
          <p:nvPr/>
        </p:nvSpPr>
        <p:spPr bwMode="auto">
          <a:xfrm>
            <a:off x="533245" y="1387475"/>
            <a:ext cx="758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428D96"/>
                </a:solidFill>
                <a:latin typeface="Calibri" panose="020F0502020204030204" pitchFamily="34" charset="0"/>
              </a:rPr>
              <a:t>   Další podněty - shrnutí</a:t>
            </a:r>
            <a:endParaRPr lang="cs-CZ" altLang="cs-CZ" sz="2800" b="1" dirty="0">
              <a:solidFill>
                <a:srgbClr val="428D96"/>
              </a:solidFill>
              <a:latin typeface="Calibri" panose="020F0502020204030204" pitchFamily="34" charset="0"/>
            </a:endParaRPr>
          </a:p>
        </p:txBody>
      </p:sp>
      <p:pic>
        <p:nvPicPr>
          <p:cNvPr id="20484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7561" y="885217"/>
            <a:ext cx="7886700" cy="4730818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Tx/>
              <a:buChar char="-"/>
            </a:pPr>
            <a:r>
              <a:rPr lang="cs-CZ" dirty="0" smtClean="0"/>
              <a:t>Nastavení efektivní spolupráce s partnerem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Konzultace s administrátorem – aktivní komunikace (s mírou </a:t>
            </a:r>
            <a:r>
              <a:rPr lang="cs-CZ" dirty="0" smtClean="0">
                <a:sym typeface="Wingdings" panose="05000000000000000000" pitchFamily="2" charset="2"/>
              </a:rPr>
              <a:t>)</a:t>
            </a:r>
            <a:endParaRPr lang="cs-CZ" dirty="0"/>
          </a:p>
          <a:p>
            <a:pPr marL="342900" indent="-342900" algn="just">
              <a:buFontTx/>
              <a:buChar char="-"/>
            </a:pPr>
            <a:r>
              <a:rPr lang="cs-CZ" dirty="0" smtClean="0"/>
              <a:t>Znalost metodiky: PpŽP, Metodické dopisy, uživatelské příručky </a:t>
            </a:r>
            <a:br>
              <a:rPr lang="cs-CZ" dirty="0" smtClean="0"/>
            </a:br>
            <a:r>
              <a:rPr lang="cs-CZ" dirty="0" smtClean="0"/>
              <a:t>k administraci ZoR/ŽoP, Seznam obvyklých cen vybavení, Seznam mezd </a:t>
            </a:r>
            <a:br>
              <a:rPr lang="cs-CZ" dirty="0" smtClean="0"/>
            </a:br>
            <a:r>
              <a:rPr lang="cs-CZ" dirty="0" smtClean="0"/>
              <a:t>a platů a další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Struktura podkladů/příloh ZoR (správně označení a řazení do složek), pozor na duplicity v podkladech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Vědět, co dokládám a proč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Vysvětlení k opravám ZoR/</a:t>
            </a:r>
            <a:r>
              <a:rPr lang="cs-CZ" dirty="0" err="1" smtClean="0"/>
              <a:t>ŽoP</a:t>
            </a:r>
            <a:r>
              <a:rPr lang="cs-CZ" dirty="0" smtClean="0"/>
              <a:t> popsat v průvodním dopise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Výzvu k doplnění ZoR/</a:t>
            </a:r>
            <a:r>
              <a:rPr lang="cs-CZ" dirty="0" err="1" smtClean="0"/>
              <a:t>ŽoP</a:t>
            </a:r>
            <a:r>
              <a:rPr lang="cs-CZ" dirty="0" smtClean="0"/>
              <a:t> </a:t>
            </a:r>
            <a:r>
              <a:rPr lang="cs-CZ" u="sng" dirty="0" smtClean="0"/>
              <a:t>vypořádat vždy kompletně 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ajistit dostatečnou kapacitu administrativního týmu</a:t>
            </a:r>
            <a:endParaRPr lang="cs-CZ" dirty="0"/>
          </a:p>
          <a:p>
            <a:pPr marL="342900" indent="-342900" algn="just">
              <a:buFontTx/>
              <a:buChar char="-"/>
            </a:pPr>
            <a:r>
              <a:rPr lang="cs-CZ" dirty="0" smtClean="0"/>
              <a:t>Dodržování lhůt stanovených administrátorem – nerelevantní zdůvodnění prodloužení </a:t>
            </a:r>
            <a:r>
              <a:rPr lang="cs-CZ" dirty="0"/>
              <a:t>je čerpání dovolené pracovníků realizačního týmu, nepřítomnost zástupce statutárního orgánu </a:t>
            </a:r>
            <a:r>
              <a:rPr lang="cs-CZ" dirty="0" smtClean="0"/>
              <a:t>příjemce.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Technické problém IS KP řeší výhradně technická podpora, nikoliv administrátor (Nová depeše – složka „Podpora“)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9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43248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469" b="8760"/>
          <a:stretch/>
        </p:blipFill>
        <p:spPr>
          <a:xfrm>
            <a:off x="2814787" y="1645919"/>
            <a:ext cx="3721727" cy="35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Uživatelské příručky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Uživatelská </a:t>
            </a:r>
            <a:r>
              <a:rPr lang="cs-CZ" dirty="0">
                <a:hlinkClick r:id="rId2"/>
              </a:rPr>
              <a:t>příručka IS KP14+ Zpráva o </a:t>
            </a:r>
            <a:r>
              <a:rPr lang="cs-CZ" dirty="0" smtClean="0">
                <a:hlinkClick r:id="rId2"/>
              </a:rPr>
              <a:t>realizaci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hlinkClick r:id="rId3"/>
              </a:rPr>
              <a:t>Uživatelská příručka žádosti o změnu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MODUL Veřejných zakázek_ISKP</a:t>
            </a:r>
            <a:endParaRPr lang="cs-CZ" dirty="0" smtClean="0"/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81" y="3334328"/>
            <a:ext cx="3354284" cy="2327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12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5"/>
          <p:cNvSpPr txBox="1">
            <a:spLocks noChangeArrowheads="1"/>
          </p:cNvSpPr>
          <p:nvPr/>
        </p:nvSpPr>
        <p:spPr bwMode="auto">
          <a:xfrm>
            <a:off x="752475" y="2879725"/>
            <a:ext cx="763905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000" b="1" dirty="0">
                <a:cs typeface="Arial" panose="020B0604020202020204" pitchFamily="34" charset="0"/>
              </a:rPr>
              <a:t>Úvodní seminář pro příjemce </a:t>
            </a:r>
            <a:r>
              <a:rPr lang="cs-CZ" altLang="cs-CZ" sz="2000" b="1" dirty="0" smtClean="0">
                <a:cs typeface="Arial" panose="020B0604020202020204" pitchFamily="34" charset="0"/>
              </a:rPr>
              <a:t/>
            </a:r>
            <a:br>
              <a:rPr lang="cs-CZ" altLang="cs-CZ" sz="2000" b="1" dirty="0" smtClean="0">
                <a:cs typeface="Arial" panose="020B0604020202020204" pitchFamily="34" charset="0"/>
              </a:rPr>
            </a:br>
            <a:r>
              <a:rPr lang="cs-CZ" altLang="cs-CZ" sz="2000" b="1" dirty="0">
                <a:cs typeface="Arial" panose="020B0604020202020204" pitchFamily="34" charset="0"/>
              </a:rPr>
              <a:t>v</a:t>
            </a:r>
            <a:r>
              <a:rPr lang="cs-CZ" altLang="cs-CZ" sz="2000" b="1" dirty="0" smtClean="0">
                <a:cs typeface="Arial" panose="020B0604020202020204" pitchFamily="34" charset="0"/>
              </a:rPr>
              <a:t>ýzvy Dlouhodobá mezisektorová spolupráce a Dlouhodobá mezisektorová spolupráce pro ITI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algn="ctr" eaLnBrk="1" hangingPunct="1"/>
            <a:endParaRPr lang="cs-CZ" altLang="cs-CZ" sz="1200" b="1" dirty="0" smtClean="0">
              <a:cs typeface="Arial" panose="020B0604020202020204" pitchFamily="34" charset="0"/>
            </a:endParaRPr>
          </a:p>
          <a:p>
            <a:pPr algn="ctr" eaLnBrk="1" hangingPunct="1"/>
            <a:r>
              <a:rPr lang="cs-CZ" altLang="cs-CZ" sz="3600" b="1" dirty="0" smtClean="0">
                <a:cs typeface="Arial" panose="020B0604020202020204" pitchFamily="34" charset="0"/>
              </a:rPr>
              <a:t>Administrace žádosti o platbu </a:t>
            </a:r>
          </a:p>
          <a:p>
            <a:pPr algn="ctr" eaLnBrk="1" hangingPunct="1"/>
            <a:endParaRPr lang="cs-CZ" alt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cs-CZ" alt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cs-CZ" altLang="cs-CZ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b="1" dirty="0">
                <a:cs typeface="Arial" panose="020B0604020202020204" pitchFamily="34" charset="0"/>
              </a:rPr>
              <a:t>Praha, </a:t>
            </a:r>
            <a:r>
              <a:rPr lang="cs-CZ" altLang="cs-CZ" b="1" dirty="0" smtClean="0">
                <a:cs typeface="Arial" panose="020B0604020202020204" pitchFamily="34" charset="0"/>
              </a:rPr>
              <a:t>22. listopadu 2018				   Ing. Petra Čížková </a:t>
            </a:r>
            <a:endParaRPr lang="cs-CZ" altLang="cs-CZ" b="1" dirty="0">
              <a:cs typeface="Arial" panose="020B0604020202020204" pitchFamily="34" charset="0"/>
            </a:endParaRPr>
          </a:p>
        </p:txBody>
      </p:sp>
      <p:pic>
        <p:nvPicPr>
          <p:cNvPr id="1536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0"/>
            <a:ext cx="5213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5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28650" y="792164"/>
            <a:ext cx="7886700" cy="626090"/>
          </a:xfrm>
        </p:spPr>
        <p:txBody>
          <a:bodyPr/>
          <a:lstStyle/>
          <a:p>
            <a:pPr algn="ctr"/>
            <a:r>
              <a:rPr lang="cs-CZ" altLang="cs-CZ" dirty="0" smtClean="0"/>
              <a:t>Pravidla a příručky </a:t>
            </a: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49" y="1567543"/>
            <a:ext cx="4316575" cy="4348065"/>
          </a:xfrm>
        </p:spPr>
        <p:txBody>
          <a:bodyPr rtlCol="0">
            <a:normAutofit fontScale="92500"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Pravidla pro žadatele a příjemce – obecná část, verze 5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 dirty="0" smtClean="0"/>
              <a:t>Metodický dopis č. 1 k </a:t>
            </a:r>
            <a:r>
              <a:rPr lang="cs-CZ" sz="1700" dirty="0" err="1" smtClean="0"/>
              <a:t>PpŽP</a:t>
            </a:r>
            <a:r>
              <a:rPr lang="cs-CZ" sz="1700" dirty="0" smtClean="0"/>
              <a:t> – obecná část verze 5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 dirty="0" smtClean="0"/>
              <a:t>Metodické výklady (max. výše úvazku, veřejná podpora, přílohy)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Pravidla pro žadatele a příjemce – specifická část, verze </a:t>
            </a:r>
            <a:r>
              <a:rPr lang="cs-CZ" sz="1700" dirty="0" smtClean="0"/>
              <a:t>3 </a:t>
            </a:r>
            <a:endParaRPr lang="cs-CZ" sz="1700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 dirty="0" smtClean="0"/>
              <a:t>Seznam obvyklých cen vybavení, verze 3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 dirty="0" smtClean="0"/>
              <a:t>Seznam mezd/platů a možné postupy stanovení mezd/platů pro zaměstnance/pracovníky podílející se na realizaci projektů OP VVV, verze 3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cs-CZ" sz="1700" dirty="0"/>
              <a:t>Uživatelská příručka IS KP14+ - Žádost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o </a:t>
            </a:r>
            <a:r>
              <a:rPr lang="cs-CZ" sz="1700" dirty="0"/>
              <a:t>platbu, verze </a:t>
            </a:r>
            <a:r>
              <a:rPr lang="cs-CZ" sz="1700" dirty="0" smtClean="0"/>
              <a:t>2.1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cs-CZ" sz="1700" dirty="0"/>
              <a:t>Uživatelská příručka IS KP14+ - Import XML do SD, verze 5 (+ pomocné soubory)</a:t>
            </a:r>
          </a:p>
          <a:p>
            <a:pPr marL="342900" indent="-342900" algn="just" fontAlgn="auto">
              <a:spcAft>
                <a:spcPts val="0"/>
              </a:spcAft>
              <a:defRPr/>
            </a:pPr>
            <a:endParaRPr lang="cs-CZ" sz="1700" dirty="0" smtClean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algn="ctr"/>
            <a:endParaRPr lang="cs-CZ" dirty="0"/>
          </a:p>
          <a:p>
            <a:pPr marL="342900" indent="-342900" algn="ctr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10" y="2230015"/>
            <a:ext cx="3840637" cy="3349691"/>
          </a:xfrm>
        </p:spPr>
      </p:pic>
    </p:spTree>
    <p:extLst>
      <p:ext uri="{BB962C8B-B14F-4D97-AF65-F5344CB8AC3E}">
        <p14:creationId xmlns:p14="http://schemas.microsoft.com/office/powerpoint/2010/main" val="23252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2164"/>
            <a:ext cx="7886700" cy="658112"/>
          </a:xfrm>
        </p:spPr>
        <p:txBody>
          <a:bodyPr/>
          <a:lstStyle/>
          <a:p>
            <a:pPr algn="ctr"/>
            <a:r>
              <a:rPr lang="cs-CZ" dirty="0" smtClean="0"/>
              <a:t>Vykazování výdajů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6683" y="1520890"/>
            <a:ext cx="7886700" cy="4327071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smtClean="0"/>
              <a:t>Úplné vykazování výdajů </a:t>
            </a:r>
            <a:r>
              <a:rPr lang="cs-CZ" dirty="0" smtClean="0"/>
              <a:t>= vykázání skutečně vzniklých a uhrazených výdajů; doložení účetním, daňovým či jiným dokladem:</a:t>
            </a:r>
          </a:p>
          <a:p>
            <a:pPr algn="just"/>
            <a:r>
              <a:rPr lang="cs-CZ" dirty="0" smtClean="0"/>
              <a:t>      SD 1 – Účetní doklady (faktury) </a:t>
            </a:r>
          </a:p>
          <a:p>
            <a:pPr algn="just"/>
            <a:r>
              <a:rPr lang="cs-CZ" dirty="0" smtClean="0"/>
              <a:t>      SD 2 – Lidské zdroje (mzdové výdaje)</a:t>
            </a:r>
          </a:p>
          <a:p>
            <a:pPr algn="just"/>
            <a:r>
              <a:rPr lang="cs-CZ" dirty="0" smtClean="0"/>
              <a:t>      SD 3 – Cestovné (vyúčtování PC)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Předkládají se podklady k výdajům, jejichž </a:t>
            </a:r>
            <a:r>
              <a:rPr lang="cs-CZ" b="1" dirty="0" smtClean="0"/>
              <a:t>celková částka vykazovaná jako způsobilá je vyšší než 10 000 Kč</a:t>
            </a:r>
            <a:r>
              <a:rPr lang="cs-CZ" dirty="0" smtClean="0"/>
              <a:t> (dle částky na Fa; u mezd = HM + zákonná pojištění)</a:t>
            </a:r>
          </a:p>
          <a:p>
            <a:pPr algn="just"/>
            <a:r>
              <a:rPr lang="cs-CZ" dirty="0"/>
              <a:t> </a:t>
            </a:r>
            <a:r>
              <a:rPr lang="cs-CZ" dirty="0" smtClean="0"/>
              <a:t>     Podklady k výdajům pod 10 000 Kč prosíme </a:t>
            </a:r>
            <a:r>
              <a:rPr lang="cs-CZ" b="1" u="sng" dirty="0" smtClean="0">
                <a:solidFill>
                  <a:srgbClr val="FF0000"/>
                </a:solidFill>
              </a:rPr>
              <a:t>NEDOKLÁDAT!</a:t>
            </a:r>
            <a:r>
              <a:rPr lang="cs-CZ" b="1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algn="just"/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07" y="4100654"/>
            <a:ext cx="1364243" cy="17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59112"/>
            <a:ext cx="7886700" cy="687133"/>
          </a:xfrm>
        </p:spPr>
        <p:txBody>
          <a:bodyPr/>
          <a:lstStyle/>
          <a:p>
            <a:pPr algn="ctr"/>
            <a:r>
              <a:rPr lang="cs-CZ" dirty="0" smtClean="0"/>
              <a:t>Specifické druhy účetních dokladů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57637"/>
            <a:ext cx="8118743" cy="425842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Zálohové faktury </a:t>
            </a:r>
            <a:r>
              <a:rPr lang="cs-CZ" dirty="0" smtClean="0"/>
              <a:t>– pouze pokud budou předloženy spolu s vyúčtovací fakturou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Interní doklady </a:t>
            </a:r>
            <a:r>
              <a:rPr lang="cs-CZ" dirty="0" smtClean="0"/>
              <a:t>– pouze při splnění následujících podmínek: 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vnitropodnikové účetnictví je vedeno jednotně pro celou </a:t>
            </a:r>
            <a:r>
              <a:rPr lang="cs-CZ" sz="2000" dirty="0" smtClean="0">
                <a:latin typeface="+mj-lt"/>
              </a:rPr>
              <a:t>organizaci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č</a:t>
            </a:r>
            <a:r>
              <a:rPr lang="cs-CZ" sz="2000" dirty="0" smtClean="0">
                <a:latin typeface="+mj-lt"/>
              </a:rPr>
              <a:t>ástka bez NZV a zisku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a</a:t>
            </a:r>
            <a:r>
              <a:rPr lang="cs-CZ" sz="2000" dirty="0" smtClean="0">
                <a:latin typeface="+mj-lt"/>
              </a:rPr>
              <a:t>dekvátní rozdělení PN a NN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n</a:t>
            </a:r>
            <a:r>
              <a:rPr lang="cs-CZ" sz="2000" dirty="0" smtClean="0">
                <a:latin typeface="+mj-lt"/>
              </a:rPr>
              <a:t>esmí docházet při obcházení pravidel pro ZVZ a pravidel stanovených </a:t>
            </a:r>
            <a:r>
              <a:rPr lang="cs-CZ" sz="2000" dirty="0" err="1" smtClean="0">
                <a:latin typeface="+mj-lt"/>
              </a:rPr>
              <a:t>PpŽP</a:t>
            </a:r>
            <a:endParaRPr lang="cs-CZ" dirty="0" smtClean="0">
              <a:latin typeface="+mj-lt"/>
            </a:endParaRPr>
          </a:p>
          <a:p>
            <a:pPr marL="342900" indent="-342900"/>
            <a:r>
              <a:rPr lang="cs-CZ" dirty="0" smtClean="0"/>
              <a:t>Doložení </a:t>
            </a:r>
            <a:r>
              <a:rPr lang="cs-CZ" dirty="0"/>
              <a:t>způsobilosti u interních dokladů</a:t>
            </a:r>
            <a:r>
              <a:rPr lang="cs-CZ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Interní faktura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Kalkulace ceny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Interní směrnice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Výpis z bankovního účtu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Průzkum trhu</a:t>
            </a:r>
            <a:endParaRPr lang="cs-CZ" dirty="0"/>
          </a:p>
          <a:p>
            <a:pPr marL="342900" indent="-342900"/>
            <a:endParaRPr lang="cs-CZ" sz="1600" dirty="0" smtClean="0">
              <a:latin typeface="+mj-lt"/>
            </a:endParaRPr>
          </a:p>
          <a:p>
            <a:pPr marL="1028700" lvl="1" indent="-342900"/>
            <a:endParaRPr lang="cs-CZ" sz="2000" dirty="0">
              <a:latin typeface="+mj-lt"/>
            </a:endParaRPr>
          </a:p>
          <a:p>
            <a:pPr marL="1028700" lvl="1" indent="-3429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597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81994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Účetnictví projektu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0519"/>
            <a:ext cx="7886700" cy="4003675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Projekt musí být účtován </a:t>
            </a:r>
            <a:r>
              <a:rPr lang="cs-CZ" b="1" u="sng" dirty="0" smtClean="0"/>
              <a:t>odděleně</a:t>
            </a:r>
            <a:r>
              <a:rPr lang="cs-CZ" dirty="0" smtClean="0"/>
              <a:t> od ostatních aktivit organizace (např. prostřednictvím analytických účtů, účetních středisek aj.) =&gt; v rámci podkladů k 1. vyúčtování předložit ideálně ve formě ČP informaci </a:t>
            </a:r>
            <a:br>
              <a:rPr lang="cs-CZ" dirty="0" smtClean="0"/>
            </a:br>
            <a:r>
              <a:rPr lang="cs-CZ" dirty="0" smtClean="0"/>
              <a:t>o tomto účtu/středisku aj.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Doložení informace o přístupu k DPH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smtClean="0"/>
              <a:t>Nezpůsobilé</a:t>
            </a:r>
            <a:r>
              <a:rPr lang="cs-CZ" dirty="0" smtClean="0"/>
              <a:t> výdaje příjemce účtuje </a:t>
            </a:r>
            <a:r>
              <a:rPr lang="cs-CZ" b="1" dirty="0" smtClean="0"/>
              <a:t>odděleně </a:t>
            </a:r>
            <a:r>
              <a:rPr lang="cs-CZ" dirty="0" smtClean="0"/>
              <a:t>od způsobilých výdajů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Nejpozději od data vydání </a:t>
            </a:r>
            <a:r>
              <a:rPr lang="cs-CZ" dirty="0" err="1" smtClean="0"/>
              <a:t>RoPD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Povinnost v rámci </a:t>
            </a:r>
            <a:r>
              <a:rPr lang="cs-CZ" b="1" u="sng" dirty="0" smtClean="0"/>
              <a:t>každé průběžné ŽoP</a:t>
            </a:r>
            <a:r>
              <a:rPr lang="cs-CZ" dirty="0" smtClean="0"/>
              <a:t> doložit výstupní sestavu </a:t>
            </a:r>
            <a:br>
              <a:rPr lang="cs-CZ" dirty="0" smtClean="0"/>
            </a:br>
            <a:r>
              <a:rPr lang="cs-CZ" dirty="0" smtClean="0"/>
              <a:t>z účetnictví pro projekt za dané sledované období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Při zakoupení majetku je příjemce povinen při jeho evidenci zabezpečit </a:t>
            </a:r>
            <a:r>
              <a:rPr lang="cs-CZ" b="1" dirty="0" smtClean="0"/>
              <a:t>označení</a:t>
            </a:r>
            <a:r>
              <a:rPr lang="cs-CZ" dirty="0" smtClean="0"/>
              <a:t>, že se jedná o majetek </a:t>
            </a:r>
            <a:r>
              <a:rPr lang="cs-CZ" b="1" dirty="0" smtClean="0"/>
              <a:t>pořízený z konkrétního projektu</a:t>
            </a:r>
            <a:r>
              <a:rPr lang="cs-CZ" dirty="0" smtClean="0"/>
              <a:t>, příp. projektů </a:t>
            </a:r>
          </a:p>
          <a:p>
            <a:pPr algn="just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1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Bankovní účet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745783" cy="42765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/>
              <a:t>Povinnost vést </a:t>
            </a:r>
            <a:r>
              <a:rPr lang="cs-CZ" sz="1800" b="1" u="sng" dirty="0" smtClean="0"/>
              <a:t>projektový účet</a:t>
            </a:r>
            <a:r>
              <a:rPr lang="cs-CZ" sz="1800" b="1" dirty="0" smtClean="0"/>
              <a:t> </a:t>
            </a:r>
            <a:r>
              <a:rPr lang="cs-CZ" sz="1800" dirty="0" smtClean="0"/>
              <a:t>– příjemce         i partner s </a:t>
            </a:r>
            <a:r>
              <a:rPr lang="cs-CZ" sz="1800" dirty="0" err="1" smtClean="0"/>
              <a:t>fin</a:t>
            </a:r>
            <a:r>
              <a:rPr lang="cs-CZ" sz="1800" dirty="0" smtClean="0"/>
              <a:t>. příspěvkem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/>
              <a:t>Zálohové platby jsou příjemci poukazovány</a:t>
            </a:r>
            <a:r>
              <a:rPr lang="cs-CZ" sz="1800" b="1" dirty="0"/>
              <a:t> </a:t>
            </a:r>
            <a:r>
              <a:rPr lang="cs-CZ" sz="1800" dirty="0" smtClean="0"/>
              <a:t>na účet specifikovaný v </a:t>
            </a:r>
            <a:r>
              <a:rPr lang="cs-CZ" sz="1800" dirty="0" err="1" smtClean="0"/>
              <a:t>RoPD</a:t>
            </a:r>
            <a:r>
              <a:rPr lang="cs-CZ" sz="1800" dirty="0" smtClean="0"/>
              <a:t> – ten je nutné zachovat až do doby finančního vypořádání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/>
              <a:t>Bezhotovostní výdaje mohou být hrazeny </a:t>
            </a:r>
            <a:br>
              <a:rPr lang="cs-CZ" sz="1800" dirty="0" smtClean="0"/>
            </a:br>
            <a:r>
              <a:rPr lang="cs-CZ" sz="1800" dirty="0" smtClean="0"/>
              <a:t>z libovolného bankovního účtu příjemce/partnera s </a:t>
            </a:r>
            <a:r>
              <a:rPr lang="cs-CZ" sz="1800" dirty="0" err="1" smtClean="0"/>
              <a:t>fin</a:t>
            </a:r>
            <a:r>
              <a:rPr lang="cs-CZ" sz="1800" dirty="0" smtClean="0"/>
              <a:t>. příspěvkem – ze </a:t>
            </a:r>
            <a:r>
              <a:rPr lang="cs-CZ" sz="1800" dirty="0" err="1" smtClean="0"/>
              <a:t>skenu</a:t>
            </a:r>
            <a:r>
              <a:rPr lang="cs-CZ" sz="1800" dirty="0" smtClean="0"/>
              <a:t> výpisu tohoto bankovního účtu musí být zřejmé, že se jedná o bankovní účet příjemce a jednotlivé výdaje musí být řádně označeny (např. číslo dle SD)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/>
              <a:t>Nutnost refundace výdajů před schválením </a:t>
            </a:r>
            <a:r>
              <a:rPr lang="cs-CZ" sz="1800" dirty="0" err="1" smtClean="0"/>
              <a:t>ŽoP</a:t>
            </a:r>
            <a:endParaRPr lang="cs-CZ" sz="1800" dirty="0" smtClean="0"/>
          </a:p>
          <a:p>
            <a:pPr algn="just"/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75" y="2505965"/>
            <a:ext cx="2898775" cy="2050857"/>
          </a:xfrm>
        </p:spPr>
      </p:pic>
    </p:spTree>
    <p:extLst>
      <p:ext uri="{BB962C8B-B14F-4D97-AF65-F5344CB8AC3E}">
        <p14:creationId xmlns:p14="http://schemas.microsoft.com/office/powerpoint/2010/main" val="11766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Varianty stanovení výše ZV při úhradě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Str. </a:t>
            </a:r>
            <a:r>
              <a:rPr lang="cs-CZ" b="1" dirty="0"/>
              <a:t>132 </a:t>
            </a:r>
            <a:r>
              <a:rPr lang="cs-CZ" b="1" dirty="0" err="1" smtClean="0"/>
              <a:t>PpŽP</a:t>
            </a:r>
            <a:r>
              <a:rPr lang="cs-CZ" b="1" dirty="0" smtClean="0"/>
              <a:t>, verze 5 a MD č. 1</a:t>
            </a:r>
          </a:p>
          <a:p>
            <a:pPr algn="just"/>
            <a:r>
              <a:rPr lang="cs-CZ" dirty="0" smtClean="0"/>
              <a:t>a) Daňový/účetní doklad v Kč, úhrada v Kč -&gt; ZV = zaplacená částka včetně </a:t>
            </a:r>
            <a:br>
              <a:rPr lang="cs-CZ" dirty="0" smtClean="0"/>
            </a:br>
            <a:r>
              <a:rPr lang="cs-CZ" dirty="0" smtClean="0"/>
              <a:t>     způsobilé části DPH</a:t>
            </a:r>
          </a:p>
          <a:p>
            <a:pPr algn="just"/>
            <a:r>
              <a:rPr lang="cs-CZ" dirty="0" smtClean="0"/>
              <a:t>b) Daňový/účetní doklad v Kč, úhrada v cizí měně -&gt; ZV = částka v Kč </a:t>
            </a:r>
            <a:br>
              <a:rPr lang="cs-CZ" dirty="0" smtClean="0"/>
            </a:br>
            <a:r>
              <a:rPr lang="cs-CZ" dirty="0" smtClean="0"/>
              <a:t>     vypočtena jako součin částky v cizí měně a kurzu ČNB ke dni úhrady</a:t>
            </a:r>
          </a:p>
          <a:p>
            <a:pPr algn="just"/>
            <a:r>
              <a:rPr lang="cs-CZ" b="1" dirty="0" smtClean="0"/>
              <a:t>c) Daňový/účetní doklad v Kč, úhrada ve stejné cizí měně -&gt; ZV = částka </a:t>
            </a:r>
            <a:br>
              <a:rPr lang="cs-CZ" b="1" dirty="0" smtClean="0"/>
            </a:br>
            <a:r>
              <a:rPr lang="cs-CZ" b="1" dirty="0" smtClean="0"/>
              <a:t>     získaná součinem zaplacené částky a kurzu ČNB ke dni úhrady</a:t>
            </a:r>
          </a:p>
          <a:p>
            <a:pPr algn="just"/>
            <a:r>
              <a:rPr lang="cs-CZ" b="1" dirty="0" smtClean="0"/>
              <a:t>d) Daňový/účetní doklad v cizí měně, úhrada v Kč -&gt; ZV = zaplacená částka</a:t>
            </a:r>
          </a:p>
          <a:p>
            <a:pPr algn="just"/>
            <a:r>
              <a:rPr lang="cs-CZ" dirty="0" smtClean="0"/>
              <a:t>e) Daňový/účetní doklad v cizí měně, úhrada část v cizí měně a část v Kč </a:t>
            </a:r>
            <a:br>
              <a:rPr lang="cs-CZ" dirty="0" smtClean="0"/>
            </a:br>
            <a:r>
              <a:rPr lang="cs-CZ" dirty="0" smtClean="0"/>
              <a:t>     -&gt; ZV = určení ZV obdobný jako u bodu c)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8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71826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Dokladování SD 1 – Stroje a zařízení (HM, investice)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3378"/>
            <a:ext cx="7886700" cy="449488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Dodací list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Objednávka/smlouva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Podklady k realizované veřejné zakázce (je-li relevantní) – pouze modul VZ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Znalecký posudek nebo průkazný průzkum trhu na tržní cenu u použitého majetku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Faktura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Doklad o úhradě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Inventární karta majetku (dokládá se souhrnně v </a:t>
            </a:r>
            <a:r>
              <a:rPr lang="cs-CZ" dirty="0" err="1" smtClean="0"/>
              <a:t>ZZoR</a:t>
            </a:r>
            <a:r>
              <a:rPr lang="cs-CZ" dirty="0" smtClean="0"/>
              <a:t>/ŽoP projektu)</a:t>
            </a:r>
            <a:endParaRPr lang="cs-CZ" dirty="0"/>
          </a:p>
          <a:p>
            <a:pPr algn="just"/>
            <a:r>
              <a:rPr lang="cs-CZ" dirty="0" smtClean="0"/>
              <a:t>Příjemce je povinen </a:t>
            </a:r>
            <a:r>
              <a:rPr lang="cs-CZ" b="1" dirty="0" smtClean="0"/>
              <a:t>vést přístrojové deníky („PD“) </a:t>
            </a:r>
            <a:r>
              <a:rPr lang="cs-CZ" dirty="0" smtClean="0"/>
              <a:t>pro všechny přístroje, které slouží k realizaci odborných činností projektu, jejichž </a:t>
            </a:r>
            <a:r>
              <a:rPr lang="cs-CZ" b="1" dirty="0" smtClean="0"/>
              <a:t>pořizovací cena je vyšší než 5 mil. Kč. (včetně). </a:t>
            </a:r>
            <a:r>
              <a:rPr lang="cs-CZ" dirty="0" smtClean="0"/>
              <a:t>Současně musí být zachována podmínka, že přístrojové deníky jsou vedeny pro přístroje s nejvyšší PC, která v součtu tvoří min. 70 % PC všech přístrojů pořízených z prostředků OP VVV v rámci daného projektu. </a:t>
            </a:r>
          </a:p>
          <a:p>
            <a:pPr algn="just"/>
            <a:r>
              <a:rPr lang="cs-CZ" dirty="0" smtClean="0"/>
              <a:t>PD se netýkají přístrojů sloužících k realizaci administrativních aktivit RT (např. notebooky, tiskárny, dataprojektory, multifunkční zařízení apod.). </a:t>
            </a:r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5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71826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Dokladování SD 1 – Dlouhodobý NM (investice)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3378"/>
            <a:ext cx="7886700" cy="449488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Objednávka/smlouva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Podklady k realizované veřejné zakázce (je-li relevantní) – pouze modul VZ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Faktura, znalecký posudek/průzkum trhu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Doklad o úhradě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Př. software, nákup databází, licencí  apod. 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POZOR! </a:t>
            </a:r>
            <a:r>
              <a:rPr lang="cs-CZ" dirty="0" smtClean="0"/>
              <a:t>U licencí je </a:t>
            </a:r>
            <a:r>
              <a:rPr lang="cs-CZ" b="1" dirty="0" smtClean="0"/>
              <a:t>způsobilým výdajem licence poskytnutá na dobu, po kterou je realizován projekt</a:t>
            </a:r>
            <a:r>
              <a:rPr lang="cs-CZ" dirty="0" smtClean="0"/>
              <a:t>, nebo dobu, kterou jako nejkratší poskytuje dodavatel, podle toho, která je delší. </a:t>
            </a:r>
          </a:p>
          <a:p>
            <a:pPr algn="just"/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5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Dokladování SD 1 – Hmotný majetek (</a:t>
            </a:r>
            <a:r>
              <a:rPr lang="cs-CZ" dirty="0" err="1" smtClean="0"/>
              <a:t>neinvestice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003675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Doporučené max. ceny vybavení stanoveny dokumentem </a:t>
            </a:r>
            <a:r>
              <a:rPr lang="cs-CZ" b="1" dirty="0" smtClean="0"/>
              <a:t>Seznam obvyklých cen vybavení </a:t>
            </a:r>
            <a:r>
              <a:rPr lang="cs-CZ" dirty="0" smtClean="0"/>
              <a:t>(stanoven i postup i v případě, kdy je účelné, že dané ceny budou překročeny)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Dodací list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Objednávka/smlouva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Podklady k realizované veřejné zakázce (je-li relevantní</a:t>
            </a:r>
            <a:r>
              <a:rPr lang="cs-CZ" dirty="0" smtClean="0"/>
              <a:t>) – pouze modul VZ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Znalecký posudek nebo průkazný průzkum trhu na tržní cenu u použitého majetku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Faktura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Doklad o úhradě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Inventární karta majetku </a:t>
            </a:r>
            <a:r>
              <a:rPr lang="cs-CZ" dirty="0" smtClean="0"/>
              <a:t>(je-li relevantní, dokládá </a:t>
            </a:r>
            <a:r>
              <a:rPr lang="cs-CZ" dirty="0"/>
              <a:t>se souhrnně v </a:t>
            </a:r>
            <a:r>
              <a:rPr lang="cs-CZ" dirty="0" err="1"/>
              <a:t>ZZoR</a:t>
            </a:r>
            <a:r>
              <a:rPr lang="cs-CZ" dirty="0"/>
              <a:t>/ŽoP </a:t>
            </a:r>
            <a:r>
              <a:rPr lang="cs-CZ" dirty="0" smtClean="0"/>
              <a:t>projektu)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1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Průběžná </a:t>
            </a:r>
            <a:r>
              <a:rPr lang="cs-CZ" dirty="0"/>
              <a:t>zpráva o realizaci projektu (ZoR) </a:t>
            </a:r>
            <a:r>
              <a:rPr lang="cs-CZ" dirty="0" smtClean="0"/>
              <a:t>vč. průběžné </a:t>
            </a:r>
            <a:r>
              <a:rPr lang="cs-CZ" dirty="0"/>
              <a:t>žádosti o platbu (ŽoP</a:t>
            </a:r>
            <a:r>
              <a:rPr lang="cs-CZ" dirty="0" smtClean="0"/>
              <a:t>) – obecné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6199" y="1562978"/>
            <a:ext cx="7886700" cy="4419533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Dle harmonogramu předkládání ZoR/ŽoP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První předložení vždy společně, výzvy a doplnění mohou být zasílány samostatně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Odevzdává se vždy nejpozději do 20 pracovních dní po ukončení monitorovacího období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Lhůta pro vypořádání připomínek výzvy k doplnění ZoR/ŽoP je zpravidla </a:t>
            </a:r>
            <a:r>
              <a:rPr lang="cs-CZ" sz="1800" dirty="0"/>
              <a:t>na 10 pracovních </a:t>
            </a:r>
            <a:r>
              <a:rPr lang="cs-CZ" sz="1800" dirty="0" smtClean="0"/>
              <a:t>dní</a:t>
            </a:r>
            <a:endParaRPr lang="cs-CZ" sz="1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</a:t>
            </a:r>
            <a:r>
              <a:rPr lang="cs-CZ" sz="1800" dirty="0" smtClean="0"/>
              <a:t>rodloužení </a:t>
            </a:r>
            <a:r>
              <a:rPr lang="cs-CZ" sz="1800" dirty="0"/>
              <a:t>termínu vypořádání připomínek </a:t>
            </a:r>
            <a:r>
              <a:rPr lang="cs-CZ" sz="1800" dirty="0" smtClean="0"/>
              <a:t>ZoR/ŽoP – pouze v odůvodněných případech (viz PpŽP) a před uplynutím termínu</a:t>
            </a:r>
          </a:p>
        </p:txBody>
      </p:sp>
    </p:spTree>
    <p:extLst>
      <p:ext uri="{BB962C8B-B14F-4D97-AF65-F5344CB8AC3E}">
        <p14:creationId xmlns:p14="http://schemas.microsoft.com/office/powerpoint/2010/main" val="18256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51488"/>
            <a:ext cx="7886700" cy="898525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SD 1 – Místní kancelář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50013"/>
            <a:ext cx="8085692" cy="4434690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Je nutná specifikace nákladů vůči velikosti a složení realizačnímu </a:t>
            </a:r>
            <a:r>
              <a:rPr lang="cs-CZ" dirty="0" smtClean="0"/>
              <a:t>týmu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Provoz </a:t>
            </a:r>
            <a:r>
              <a:rPr lang="cs-CZ" dirty="0"/>
              <a:t>kanceláře, která slouží k řízení </a:t>
            </a:r>
            <a:r>
              <a:rPr lang="cs-CZ" dirty="0" smtClean="0"/>
              <a:t>projektu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ateriál </a:t>
            </a:r>
            <a:r>
              <a:rPr lang="cs-CZ" dirty="0"/>
              <a:t>a služby, které souvisejí s řízením </a:t>
            </a:r>
            <a:r>
              <a:rPr lang="cs-CZ" dirty="0" smtClean="0"/>
              <a:t>projektu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Režijní náklady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Spotřební zboží, provozní materiál, telefon, poštovné, fax, internet, spotřeba energie…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Místní kancelář nelze </a:t>
            </a:r>
            <a:r>
              <a:rPr lang="cs-CZ" dirty="0"/>
              <a:t>vykazovat % z přímých nákladů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Pro každý typ výdaje by měla být předložena příslušná faktura a na ni aplikován odpovídající výpočet na příslušný projekt</a:t>
            </a:r>
          </a:p>
          <a:p>
            <a:pPr algn="just"/>
            <a:endParaRPr lang="cs-CZ" dirty="0" smtClean="0"/>
          </a:p>
          <a:p>
            <a:pPr algn="just">
              <a:spcBef>
                <a:spcPts val="1800"/>
              </a:spcBef>
            </a:pPr>
            <a:r>
              <a:rPr lang="cs-CZ" b="1" dirty="0" smtClean="0"/>
              <a:t>Dokladování: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Smlouva/objednávka (je-li relevantní)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Faktura/pokladní doklad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Interní faktury o p</a:t>
            </a:r>
            <a:r>
              <a:rPr lang="cs-CZ" b="1" dirty="0" smtClean="0"/>
              <a:t>řeúčtování části nákladů z provozního střediska </a:t>
            </a:r>
            <a:r>
              <a:rPr lang="cs-CZ" b="1" u="sng" dirty="0" smtClean="0"/>
              <a:t>včetně způsobu výpočtu</a:t>
            </a:r>
            <a:r>
              <a:rPr lang="cs-CZ" dirty="0" smtClean="0"/>
              <a:t> (je-li relevantní)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Doklad o úhradě </a:t>
            </a:r>
          </a:p>
          <a:p>
            <a:pPr algn="just"/>
            <a:endParaRPr lang="cs-CZ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7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Dokladování SD 1 – 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Faktura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Objednávka/smlouva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Prezenční listiny v případě podpory účastníků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Interní faktury o </a:t>
            </a:r>
            <a:r>
              <a:rPr lang="cs-CZ" b="1" dirty="0" smtClean="0"/>
              <a:t>přeúčtování části nákladů </a:t>
            </a:r>
            <a:r>
              <a:rPr lang="cs-CZ" dirty="0" smtClean="0"/>
              <a:t>z provozního nebo jiného střediska, </a:t>
            </a:r>
            <a:r>
              <a:rPr lang="cs-CZ" b="1" dirty="0" smtClean="0"/>
              <a:t>včetně doložení způsobu výpočtu </a:t>
            </a:r>
            <a:r>
              <a:rPr lang="cs-CZ" dirty="0" smtClean="0"/>
              <a:t>(je-li relevantní</a:t>
            </a:r>
            <a:r>
              <a:rPr lang="cs-CZ" dirty="0"/>
              <a:t>)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Znalecký </a:t>
            </a:r>
            <a:r>
              <a:rPr lang="cs-CZ" dirty="0"/>
              <a:t>posudek nebo </a:t>
            </a:r>
            <a:r>
              <a:rPr lang="cs-CZ" b="1" dirty="0"/>
              <a:t>průkazný průzkum trhu </a:t>
            </a:r>
            <a:r>
              <a:rPr lang="cs-CZ" dirty="0"/>
              <a:t>na tržní cenu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 </a:t>
            </a:r>
            <a:r>
              <a:rPr lang="cs-CZ" dirty="0"/>
              <a:t>použitého </a:t>
            </a:r>
            <a:r>
              <a:rPr lang="cs-CZ" dirty="0" smtClean="0"/>
              <a:t>majetku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Doklad o úhradě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97159"/>
            <a:ext cx="7886700" cy="559837"/>
          </a:xfrm>
        </p:spPr>
        <p:txBody>
          <a:bodyPr/>
          <a:lstStyle/>
          <a:p>
            <a:pPr algn="ctr"/>
            <a:r>
              <a:rPr lang="cs-CZ" dirty="0" smtClean="0"/>
              <a:t>SD 2 – Lidské 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56997"/>
            <a:ext cx="7886700" cy="450668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Hrubá mzda/odměna z dohod včetně zákonných náhrad, resp. příspěvků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Odvody na sociální a zdravotní poj. </a:t>
            </a:r>
            <a:r>
              <a:rPr lang="cs-CZ" sz="1600" dirty="0"/>
              <a:t>h</a:t>
            </a:r>
            <a:r>
              <a:rPr lang="cs-CZ" sz="1600" dirty="0" smtClean="0"/>
              <a:t>razené zaměstnavatelem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Nemocenská hrazená zaměstnavatelem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Zákonné pojištění odpovědnosti zaměstnavatele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Ostatní obligatorní výdaje (např. </a:t>
            </a:r>
            <a:r>
              <a:rPr lang="cs-CZ" sz="1600" dirty="0" err="1" smtClean="0"/>
              <a:t>indispoziční</a:t>
            </a:r>
            <a:r>
              <a:rPr lang="cs-CZ" sz="1600" dirty="0" smtClean="0"/>
              <a:t> volno)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Při výplatě tzv. </a:t>
            </a:r>
            <a:r>
              <a:rPr lang="cs-CZ" sz="1600" b="1" dirty="0" smtClean="0"/>
              <a:t>mimořádné odměny </a:t>
            </a:r>
            <a:r>
              <a:rPr lang="cs-CZ" sz="1600" dirty="0" smtClean="0"/>
              <a:t>vyžaduje ŘO doložení relevantního odůvodnění </a:t>
            </a:r>
            <a:endParaRPr lang="cs-CZ" sz="1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2" y="3253749"/>
            <a:ext cx="5970495" cy="25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27757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Dokladování SD 2 – Lidské 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26282"/>
            <a:ext cx="8206878" cy="447875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smtClean="0"/>
              <a:t>Pracovní smlouvy nebo dohody </a:t>
            </a:r>
            <a:r>
              <a:rPr lang="cs-CZ" dirty="0" smtClean="0"/>
              <a:t>vč. </a:t>
            </a:r>
            <a:r>
              <a:rPr lang="cs-CZ" b="1" dirty="0" smtClean="0"/>
              <a:t>pracovní náplně</a:t>
            </a:r>
            <a:r>
              <a:rPr lang="cs-CZ" dirty="0" smtClean="0"/>
              <a:t>, dále je nutné, aby daná dokumentace obsahovala:</a:t>
            </a:r>
          </a:p>
          <a:p>
            <a:pPr marL="1028700" lvl="1" indent="-342900" algn="just"/>
            <a:r>
              <a:rPr lang="cs-CZ" sz="2000" b="1" dirty="0" smtClean="0">
                <a:latin typeface="+mj-lt"/>
              </a:rPr>
              <a:t>identifikaci projektu </a:t>
            </a:r>
          </a:p>
          <a:p>
            <a:pPr marL="1028700" lvl="1" indent="-342900" algn="just"/>
            <a:r>
              <a:rPr lang="cs-CZ" sz="2000" dirty="0">
                <a:latin typeface="+mj-lt"/>
              </a:rPr>
              <a:t>r</a:t>
            </a:r>
            <a:r>
              <a:rPr lang="cs-CZ" sz="2000" dirty="0" smtClean="0">
                <a:latin typeface="+mj-lt"/>
              </a:rPr>
              <a:t>ozsah činnosti (</a:t>
            </a:r>
            <a:r>
              <a:rPr lang="cs-CZ" sz="2000" b="1" dirty="0" smtClean="0">
                <a:latin typeface="+mj-lt"/>
              </a:rPr>
              <a:t>úvazek/počet hodin </a:t>
            </a:r>
            <a:r>
              <a:rPr lang="cs-CZ" sz="2000" dirty="0" smtClean="0">
                <a:latin typeface="+mj-lt"/>
              </a:rPr>
              <a:t>za časovou jednotku)</a:t>
            </a:r>
          </a:p>
          <a:p>
            <a:pPr marL="1028700" lvl="1" indent="-342900" algn="just"/>
            <a:r>
              <a:rPr lang="cs-CZ" sz="2000" dirty="0">
                <a:latin typeface="+mj-lt"/>
              </a:rPr>
              <a:t>ú</a:t>
            </a:r>
            <a:r>
              <a:rPr lang="cs-CZ" sz="2000" dirty="0" smtClean="0">
                <a:latin typeface="+mj-lt"/>
              </a:rPr>
              <a:t>daj o mzdě/platu (</a:t>
            </a:r>
            <a:r>
              <a:rPr lang="cs-CZ" sz="2000" b="1" dirty="0" smtClean="0">
                <a:latin typeface="+mj-lt"/>
              </a:rPr>
              <a:t>mzdový/platový výměr</a:t>
            </a:r>
            <a:r>
              <a:rPr lang="cs-CZ" sz="2000" dirty="0" smtClean="0">
                <a:latin typeface="+mj-lt"/>
              </a:rPr>
              <a:t>) s uvedením adekvátního poměru na projekt nebo </a:t>
            </a:r>
            <a:r>
              <a:rPr lang="cs-CZ" sz="2000" b="1" dirty="0" smtClean="0">
                <a:latin typeface="+mj-lt"/>
              </a:rPr>
              <a:t>údaj o odměně z dohody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smtClean="0"/>
              <a:t>Mzdové rekapitulace či jiné vhodné formy doložení </a:t>
            </a:r>
            <a:r>
              <a:rPr lang="cs-CZ" dirty="0" smtClean="0"/>
              <a:t>celkových způsobilých osobních výdajů, v kterých budou informace o počtu odpracovaných hodin, počtu hodin dovolené, nemocenské apod., o výši HM/platu/odměny pro projekt, výši odvodů SP a ZP za zaměstnavatele apod. Např. </a:t>
            </a:r>
            <a:r>
              <a:rPr lang="cs-CZ" b="1" dirty="0" smtClean="0"/>
              <a:t>mzdové listy, výplatní lístky, sjetiny ze mzdového systému</a:t>
            </a:r>
            <a:r>
              <a:rPr lang="cs-CZ" dirty="0" smtClean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smtClean="0"/>
              <a:t>Pracovní výkazy </a:t>
            </a:r>
            <a:r>
              <a:rPr lang="cs-CZ" dirty="0" smtClean="0"/>
              <a:t>(je-li relevantní) – viz. str. 153, </a:t>
            </a:r>
            <a:r>
              <a:rPr lang="cs-CZ" dirty="0" err="1" smtClean="0"/>
              <a:t>PpŽP</a:t>
            </a:r>
            <a:r>
              <a:rPr lang="cs-CZ" dirty="0" smtClean="0"/>
              <a:t> verze 5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Na SD vykazovat zvlášť SP/ZP a zvlášť HM</a:t>
            </a:r>
          </a:p>
          <a:p>
            <a:pPr algn="just"/>
            <a:endParaRPr lang="cs-CZ" sz="1800" b="1" dirty="0" smtClean="0"/>
          </a:p>
          <a:p>
            <a:pPr marL="342900" indent="-342900"/>
            <a:endParaRPr lang="cs-CZ" sz="1400" b="1" dirty="0"/>
          </a:p>
          <a:p>
            <a:pPr marL="342900" indent="-342900"/>
            <a:endParaRPr lang="cs-CZ" sz="1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9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6404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Dokladování úhrady mzdových výdajů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62726"/>
            <a:ext cx="7886700" cy="4003675"/>
          </a:xfrm>
        </p:spPr>
        <p:txBody>
          <a:bodyPr>
            <a:noAutofit/>
          </a:bodyPr>
          <a:lstStyle/>
          <a:p>
            <a:pPr algn="just"/>
            <a:r>
              <a:rPr lang="cs-CZ" sz="1700" b="1" dirty="0"/>
              <a:t>1. Účetním dokladem prokazujícím úhradu každého výdaje: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700" dirty="0" smtClean="0"/>
              <a:t>výpisem </a:t>
            </a:r>
            <a:r>
              <a:rPr lang="cs-CZ" sz="1700" dirty="0"/>
              <a:t>z bankovního účtu – v případě vyplácení mzdy/platu/odměny z dohody převodem na bankovní účet zaměstnance;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700" dirty="0" smtClean="0"/>
              <a:t>pokladním </a:t>
            </a:r>
            <a:r>
              <a:rPr lang="cs-CZ" sz="1700" dirty="0"/>
              <a:t>výdajovým dokladem – v případě vyplácení mzdy/platu/odměny z dohody zaměstnanci v hotovosti. </a:t>
            </a:r>
          </a:p>
          <a:p>
            <a:pPr algn="just"/>
            <a:endParaRPr lang="cs-CZ" sz="1700" dirty="0"/>
          </a:p>
          <a:p>
            <a:pPr algn="just"/>
            <a:r>
              <a:rPr lang="cs-CZ" sz="1700" b="1" dirty="0"/>
              <a:t>2. Výstupem z účetního systému: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700" dirty="0" smtClean="0"/>
              <a:t>sjetinou </a:t>
            </a:r>
            <a:r>
              <a:rPr lang="cs-CZ" sz="1700" dirty="0"/>
              <a:t>z účetního systému zaměstnavatele, která prokazuje obraty na bankovním účtu příjemce, respektive výstup zaúčtování výplaty mzdy/platu/odměny z dohody; </a:t>
            </a:r>
            <a:endParaRPr lang="cs-CZ" sz="17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700" dirty="0" smtClean="0"/>
              <a:t>případně </a:t>
            </a:r>
            <a:r>
              <a:rPr lang="cs-CZ" sz="1700" dirty="0"/>
              <a:t>jinou průkaznou sjetinou např. z ekonomického informačního systému, kdy je možné vytvářet sestavy napříč účetním a mzdovým systémem, v případě využití této sjetiny musí příjemce v ŽoP doložit i informaci, jak jsou data do této sjetiny vybírána, tak aby bylo prokázáno, že informace ve sjetině jsou dostatečně průkazné. </a:t>
            </a:r>
          </a:p>
          <a:p>
            <a:pPr algn="just"/>
            <a:endParaRPr lang="cs-CZ" sz="1700" dirty="0"/>
          </a:p>
          <a:p>
            <a:pPr algn="just"/>
            <a:r>
              <a:rPr lang="cs-CZ" sz="1700" dirty="0"/>
              <a:t>Při Kontrolách na místě je příjemce vždy povinen předložit ŘO na vyžádání úhradu výdajů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dle </a:t>
            </a:r>
            <a:r>
              <a:rPr lang="cs-CZ" sz="1700" dirty="0"/>
              <a:t>bodu 1.</a:t>
            </a:r>
          </a:p>
        </p:txBody>
      </p:sp>
    </p:spTree>
    <p:extLst>
      <p:ext uri="{BB962C8B-B14F-4D97-AF65-F5344CB8AC3E}">
        <p14:creationId xmlns:p14="http://schemas.microsoft.com/office/powerpoint/2010/main" val="22943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SD 3 – Cestovné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465864" cy="4351338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Cestovní náhrady musí být </a:t>
            </a:r>
            <a:r>
              <a:rPr lang="cs-CZ" b="1" dirty="0" smtClean="0"/>
              <a:t>v souladu s cíli projektu </a:t>
            </a:r>
            <a:r>
              <a:rPr lang="cs-CZ" dirty="0" smtClean="0"/>
              <a:t>a musí být realizovány </a:t>
            </a:r>
            <a:r>
              <a:rPr lang="cs-CZ" b="1" dirty="0" smtClean="0"/>
              <a:t>osobami zapojenými do projektu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Účel pracovní cesty musí být v souladu </a:t>
            </a:r>
            <a:br>
              <a:rPr lang="cs-CZ" dirty="0" smtClean="0"/>
            </a:br>
            <a:r>
              <a:rPr lang="cs-CZ" dirty="0" smtClean="0"/>
              <a:t>s konkrétní aktivitou projektu</a:t>
            </a:r>
            <a:endParaRPr lang="cs-CZ" dirty="0"/>
          </a:p>
          <a:p>
            <a:pPr algn="just"/>
            <a:r>
              <a:rPr lang="cs-CZ" b="1" dirty="0" smtClean="0"/>
              <a:t>1) Cestovné </a:t>
            </a:r>
            <a:r>
              <a:rPr lang="cs-CZ" dirty="0" smtClean="0"/>
              <a:t>– 2. třída/ekonomická třída, MHD, cesta vozem, taxi pouze s </a:t>
            </a:r>
            <a:r>
              <a:rPr lang="cs-CZ" b="1" dirty="0" smtClean="0"/>
              <a:t>příslušným odůvodněním </a:t>
            </a:r>
          </a:p>
          <a:p>
            <a:pPr algn="just"/>
            <a:r>
              <a:rPr lang="cs-CZ" b="1" dirty="0" smtClean="0"/>
              <a:t>2</a:t>
            </a:r>
            <a:r>
              <a:rPr lang="cs-CZ" b="1" dirty="0"/>
              <a:t>) U</a:t>
            </a:r>
            <a:r>
              <a:rPr lang="cs-CZ" b="1" dirty="0" smtClean="0"/>
              <a:t>bytování/nocležné </a:t>
            </a:r>
          </a:p>
          <a:p>
            <a:pPr algn="just"/>
            <a:r>
              <a:rPr lang="cs-CZ" b="1" dirty="0" smtClean="0"/>
              <a:t>3</a:t>
            </a:r>
            <a:r>
              <a:rPr lang="cs-CZ" b="1" dirty="0"/>
              <a:t>) </a:t>
            </a:r>
            <a:r>
              <a:rPr lang="cs-CZ" b="1" dirty="0" smtClean="0"/>
              <a:t>Stravné, kapesné </a:t>
            </a:r>
            <a:r>
              <a:rPr lang="cs-CZ" dirty="0"/>
              <a:t>– </a:t>
            </a:r>
            <a:r>
              <a:rPr lang="cs-CZ" dirty="0" smtClean="0"/>
              <a:t>dle zákonných pravidel, 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závislosti na době trvání pracovní/služební </a:t>
            </a:r>
            <a:r>
              <a:rPr lang="cs-CZ" dirty="0" smtClean="0"/>
              <a:t>cesty, u stravného krácení za </a:t>
            </a:r>
            <a:r>
              <a:rPr lang="cs-CZ" dirty="0"/>
              <a:t>bezplatně poskytnutá </a:t>
            </a:r>
            <a:r>
              <a:rPr lang="cs-CZ" dirty="0" smtClean="0"/>
              <a:t>jídla </a:t>
            </a:r>
            <a:endParaRPr lang="cs-CZ" dirty="0"/>
          </a:p>
          <a:p>
            <a:pPr algn="just"/>
            <a:r>
              <a:rPr lang="cs-CZ" b="1" dirty="0"/>
              <a:t>4) N</a:t>
            </a:r>
            <a:r>
              <a:rPr lang="cs-CZ" b="1" dirty="0" smtClean="0"/>
              <a:t>utné </a:t>
            </a:r>
            <a:r>
              <a:rPr lang="cs-CZ" b="1" dirty="0"/>
              <a:t>vedlejší výdaje </a:t>
            </a:r>
            <a:r>
              <a:rPr lang="cs-CZ" dirty="0"/>
              <a:t>– výdaje související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/>
              <a:t>předmětem pracovní cesty, například parkovné, poplatky spojené s pracovní cestou, konferenční poplatky, poplatky za použití telefonu, dálniční poplatek, apod. Tyto výdaje lze hradit </a:t>
            </a:r>
            <a:r>
              <a:rPr lang="cs-CZ" b="1" dirty="0"/>
              <a:t>pouze na základě prokázaných úhrad účetních dokladů</a:t>
            </a:r>
            <a:r>
              <a:rPr lang="cs-CZ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028700" lvl="1" indent="-342900" algn="just"/>
            <a:endParaRPr lang="cs-CZ" dirty="0" smtClean="0"/>
          </a:p>
          <a:p>
            <a:pPr marL="1028700" lvl="1" indent="-342900" algn="just"/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16" y="1886144"/>
            <a:ext cx="3274133" cy="3581595"/>
          </a:xfrm>
        </p:spPr>
      </p:pic>
    </p:spTree>
    <p:extLst>
      <p:ext uri="{BB962C8B-B14F-4D97-AF65-F5344CB8AC3E}">
        <p14:creationId xmlns:p14="http://schemas.microsoft.com/office/powerpoint/2010/main" val="16704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97159"/>
            <a:ext cx="7886700" cy="774441"/>
          </a:xfrm>
        </p:spPr>
        <p:txBody>
          <a:bodyPr/>
          <a:lstStyle/>
          <a:p>
            <a:pPr algn="ctr"/>
            <a:r>
              <a:rPr lang="cs-CZ" dirty="0" smtClean="0"/>
              <a:t>Specifická pravidla pro zahraniční pracovní cesty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44577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Mimo EU pouze s aktivní účastí </a:t>
            </a:r>
            <a:r>
              <a:rPr lang="cs-CZ" dirty="0"/>
              <a:t>(prezentace na konferenci, semináři, </a:t>
            </a:r>
            <a:r>
              <a:rPr lang="cs-CZ" dirty="0" smtClean="0"/>
              <a:t>workshopu apod.), lze konzultovat předem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Ubytování v hotelu v zahraničí za ceny v čase a místě obvyklé:</a:t>
            </a:r>
          </a:p>
          <a:p>
            <a:pPr marL="1028700" lvl="1" indent="-342900" algn="just"/>
            <a:r>
              <a:rPr lang="cs-CZ" sz="2000" dirty="0">
                <a:latin typeface="+mj-lt"/>
              </a:rPr>
              <a:t>zpravidla </a:t>
            </a:r>
            <a:r>
              <a:rPr lang="cs-CZ" sz="2000" b="1" dirty="0">
                <a:latin typeface="+mj-lt"/>
              </a:rPr>
              <a:t>*** kategorie</a:t>
            </a:r>
          </a:p>
          <a:p>
            <a:pPr marL="1028700" lvl="1" indent="-342900" algn="just"/>
            <a:r>
              <a:rPr lang="cs-CZ" sz="2000" b="1" dirty="0">
                <a:latin typeface="+mj-lt"/>
              </a:rPr>
              <a:t>limit 100 EUR/osoba/noc </a:t>
            </a:r>
            <a:r>
              <a:rPr lang="cs-CZ" sz="2000" dirty="0">
                <a:latin typeface="+mj-lt"/>
              </a:rPr>
              <a:t>(příp. ekvivalent měny)</a:t>
            </a:r>
          </a:p>
          <a:p>
            <a:pPr marL="1028700" lvl="1" indent="-342900" algn="just"/>
            <a:endParaRPr lang="cs-CZ" sz="2000" dirty="0" smtClean="0">
              <a:latin typeface="+mj-lt"/>
            </a:endParaRPr>
          </a:p>
          <a:p>
            <a:pPr marL="1028700" lvl="1" indent="-342900" algn="just"/>
            <a:endParaRPr lang="cs-CZ" sz="2000" dirty="0">
              <a:latin typeface="+mj-lt"/>
            </a:endParaRPr>
          </a:p>
          <a:p>
            <a:pPr lvl="1" indent="0" algn="just">
              <a:buNone/>
            </a:pPr>
            <a:endParaRPr lang="cs-CZ" sz="2000" dirty="0" smtClean="0">
              <a:latin typeface="+mj-lt"/>
            </a:endParaRPr>
          </a:p>
          <a:p>
            <a:pPr marL="1028700" lvl="1" indent="-342900" algn="just"/>
            <a:endParaRPr lang="cs-CZ" sz="2000" dirty="0">
              <a:latin typeface="+mj-lt"/>
            </a:endParaRPr>
          </a:p>
          <a:p>
            <a:pPr marL="1028700" lvl="1" indent="-342900" algn="just"/>
            <a:endParaRPr lang="cs-CZ" sz="2000" dirty="0" smtClean="0">
              <a:latin typeface="+mj-lt"/>
            </a:endParaRPr>
          </a:p>
          <a:p>
            <a:pPr marL="1028700" lvl="1" indent="-342900" algn="just"/>
            <a:endParaRPr lang="cs-CZ" sz="2000" dirty="0" smtClean="0">
              <a:latin typeface="+mj-lt"/>
            </a:endParaRPr>
          </a:p>
          <a:p>
            <a:pPr marL="1028700" lvl="1" indent="-342900" algn="just"/>
            <a:endParaRPr lang="cs-CZ" sz="2000" dirty="0">
              <a:latin typeface="+mj-lt"/>
            </a:endParaRPr>
          </a:p>
          <a:p>
            <a:pPr marL="1028700" lvl="1" indent="-342900" algn="just"/>
            <a:r>
              <a:rPr lang="cs-CZ" sz="2000" dirty="0" smtClean="0">
                <a:latin typeface="+mj-lt"/>
              </a:rPr>
              <a:t>při </a:t>
            </a:r>
            <a:r>
              <a:rPr lang="cs-CZ" sz="2000" dirty="0">
                <a:latin typeface="+mj-lt"/>
              </a:rPr>
              <a:t>překročení průzkum trhu (min. 3 různé nabídky) + vysvětlení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20" y="3242388"/>
            <a:ext cx="3322108" cy="18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Dokladování SD 3 - Cestovné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Vyúčtování pracovní cesty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Zpráva o průběhu pracovní cesty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Doklad o úhradě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Kopie velkého TP vozidla a doklad o havarijním pojištění (je-li relevantní)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 případě dokladování cesty soukromým vozidlem rovněž souhlas nadřízeného pracovníka s použitím tohoto vozidla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Interní směrnice o stanovení měnového kurzu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Interní směrnice o cestovních náhradách</a:t>
            </a:r>
          </a:p>
        </p:txBody>
      </p:sp>
    </p:spTree>
    <p:extLst>
      <p:ext uri="{BB962C8B-B14F-4D97-AF65-F5344CB8AC3E}">
        <p14:creationId xmlns:p14="http://schemas.microsoft.com/office/powerpoint/2010/main" val="25687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450">
            <a:off x="6568115" y="1442978"/>
            <a:ext cx="2098752" cy="11936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020">
            <a:off x="3147741" y="3272000"/>
            <a:ext cx="1612313" cy="161231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40301" y="1946416"/>
          <a:ext cx="2879627" cy="326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837580" y="3156129"/>
          <a:ext cx="2030569" cy="255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09" y="1465348"/>
            <a:ext cx="3577510" cy="40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854" y="185857"/>
            <a:ext cx="8381618" cy="89852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Forma dokladování</a:t>
            </a:r>
            <a:endParaRPr lang="cs-CZ" sz="105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46" y="986448"/>
            <a:ext cx="2956476" cy="1609011"/>
          </a:xfrm>
        </p:spPr>
      </p:pic>
      <p:sp>
        <p:nvSpPr>
          <p:cNvPr id="3" name="TextovéPole 2"/>
          <p:cNvSpPr txBox="1"/>
          <p:nvPr/>
        </p:nvSpPr>
        <p:spPr>
          <a:xfrm>
            <a:off x="5652120" y="226943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6304" y="2703181"/>
            <a:ext cx="46085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/>
              <a:t>1 </a:t>
            </a:r>
            <a:r>
              <a:rPr lang="cs-CZ" sz="1600" b="1" u="sng" dirty="0" err="1"/>
              <a:t>ZiP</a:t>
            </a:r>
            <a:r>
              <a:rPr lang="cs-CZ" sz="1600" b="1" u="sng" dirty="0"/>
              <a:t> /</a:t>
            </a:r>
            <a:r>
              <a:rPr lang="cs-CZ" sz="1600" b="1" u="sng" dirty="0" smtClean="0"/>
              <a:t> </a:t>
            </a:r>
            <a:r>
              <a:rPr lang="cs-CZ" sz="1600" b="1" u="sng" dirty="0" err="1"/>
              <a:t>RaR</a:t>
            </a:r>
            <a:r>
              <a:rPr lang="cs-CZ" sz="1600" b="1" u="sng" dirty="0"/>
              <a:t> bude u ŽoP za dané MO obsahovat: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Složka SD1 -&gt; podsložka: Daňové doklady, účetnictví, výpisy z BÚ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Složka SD2 -&gt; podsložka: </a:t>
            </a:r>
            <a:r>
              <a:rPr lang="cs-CZ" sz="1400" dirty="0" smtClean="0"/>
              <a:t>Pracovně-právní </a:t>
            </a:r>
            <a:r>
              <a:rPr lang="cs-CZ" sz="1400" dirty="0"/>
              <a:t>dokumentace, mzdové rekapitulace, účetnictví, výpisy z BÚ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Složka SD3 -&gt; podsložka: např. Jan Novák ZPC </a:t>
            </a:r>
            <a:r>
              <a:rPr lang="cs-CZ" sz="1400" dirty="0" smtClean="0"/>
              <a:t>Anglie, </a:t>
            </a:r>
            <a:r>
              <a:rPr lang="cs-CZ" sz="1400" dirty="0"/>
              <a:t>atd</a:t>
            </a:r>
            <a:r>
              <a:rPr lang="cs-CZ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Složka Důležité dokumenty</a:t>
            </a:r>
            <a:r>
              <a:rPr lang="cs-CZ" sz="1400" dirty="0"/>
              <a:t> </a:t>
            </a:r>
            <a:r>
              <a:rPr lang="cs-CZ" sz="1400" dirty="0" smtClean="0"/>
              <a:t>-&gt; podsložka: vedení odděleného UCE, informace o nároku DPH, atd. 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20768" y="2703181"/>
            <a:ext cx="45232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 smtClean="0"/>
              <a:t>1 </a:t>
            </a:r>
            <a:r>
              <a:rPr lang="cs-CZ" sz="1600" b="1" u="sng" dirty="0" err="1" smtClean="0"/>
              <a:t>ZiP</a:t>
            </a:r>
            <a:r>
              <a:rPr lang="cs-CZ" sz="1600" b="1" u="sng" dirty="0" smtClean="0"/>
              <a:t> / </a:t>
            </a:r>
            <a:r>
              <a:rPr lang="cs-CZ" sz="1600" b="1" u="sng" dirty="0" err="1" smtClean="0"/>
              <a:t>RaR</a:t>
            </a:r>
            <a:r>
              <a:rPr lang="cs-CZ" sz="1600" b="1" u="sng" dirty="0" smtClean="0"/>
              <a:t> bude u ZoR za dané MO obsahovat: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Složka Publicita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Složka Indikátory -&gt; podsložka: povinné soupisky k MI, odborné publikace, uzavřené smlouvy,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Složka Přílohy (Realizační tým, atd.)</a:t>
            </a:r>
          </a:p>
          <a:p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Složka KA</a:t>
            </a:r>
            <a:endParaRPr lang="cs-CZ" sz="1400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80760" y="5196171"/>
            <a:ext cx="510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/>
              <a:t>Doplnění na výzvu ŘO:</a:t>
            </a:r>
          </a:p>
          <a:p>
            <a:pPr algn="ctr"/>
            <a:r>
              <a:rPr lang="cs-CZ" sz="1400" dirty="0"/>
              <a:t>Opět v 1 </a:t>
            </a:r>
            <a:r>
              <a:rPr lang="cs-CZ" sz="1400" dirty="0" smtClean="0"/>
              <a:t>Zipu / </a:t>
            </a:r>
            <a:r>
              <a:rPr lang="cs-CZ" sz="1400" dirty="0" err="1" smtClean="0"/>
              <a:t>RaRu</a:t>
            </a:r>
            <a:r>
              <a:rPr lang="cs-CZ" sz="1400" dirty="0" smtClean="0"/>
              <a:t> </a:t>
            </a:r>
          </a:p>
          <a:p>
            <a:pPr algn="ctr"/>
            <a:r>
              <a:rPr lang="cs-CZ" sz="1400" dirty="0" smtClean="0"/>
              <a:t>-&gt; </a:t>
            </a:r>
            <a:r>
              <a:rPr lang="cs-CZ" sz="1400" dirty="0"/>
              <a:t>Obdobné dokladování viz výše + </a:t>
            </a:r>
            <a:r>
              <a:rPr lang="cs-CZ" sz="1400" u="sng" dirty="0"/>
              <a:t>průvodní dopis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9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Průběžná zpráva o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Informace o zprávě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Pozor na správné vyplnění sledovaného období.</a:t>
            </a:r>
          </a:p>
          <a:p>
            <a:endParaRPr lang="cs-CZ" dirty="0" smtClean="0"/>
          </a:p>
          <a:p>
            <a:r>
              <a:rPr lang="cs-CZ" b="1" dirty="0" smtClean="0"/>
              <a:t>Popis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Popis o pokroku za sledované období – </a:t>
            </a:r>
            <a:r>
              <a:rPr lang="cs-CZ" dirty="0" smtClean="0"/>
              <a:t>pro projekty s definovanými KA není povinné k vyplnění.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6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Typické příklady nezpůsobilých výdajů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5837464" cy="416462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Kap</a:t>
            </a:r>
            <a:r>
              <a:rPr lang="cs-CZ" dirty="0"/>
              <a:t>. 8.8 </a:t>
            </a:r>
            <a:r>
              <a:rPr lang="cs-CZ" dirty="0" err="1"/>
              <a:t>PpŽP</a:t>
            </a:r>
            <a:r>
              <a:rPr lang="cs-CZ" dirty="0"/>
              <a:t> – obecná část, verze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Řádně </a:t>
            </a:r>
            <a:r>
              <a:rPr lang="cs-CZ" b="1" dirty="0" smtClean="0"/>
              <a:t>neodůvodněné výdaje</a:t>
            </a:r>
            <a:r>
              <a:rPr lang="cs-CZ" dirty="0" smtClean="0"/>
              <a:t>, </a:t>
            </a:r>
            <a:r>
              <a:rPr lang="cs-CZ" b="1" dirty="0" smtClean="0"/>
              <a:t>bez patřičné dokumentace</a:t>
            </a:r>
            <a:r>
              <a:rPr lang="cs-CZ" dirty="0" smtClean="0"/>
              <a:t>, příp. výdaje hrazené </a:t>
            </a:r>
            <a:r>
              <a:rPr lang="cs-CZ" b="1" dirty="0" smtClean="0"/>
              <a:t>z přečerpané rozpočtové položky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Náhrada </a:t>
            </a:r>
            <a:r>
              <a:rPr lang="cs-CZ" b="1" dirty="0" smtClean="0"/>
              <a:t>nevyčerpané dovolené </a:t>
            </a:r>
            <a:r>
              <a:rPr lang="cs-CZ" dirty="0" smtClean="0"/>
              <a:t>při ukončení pracovního poměru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Náhrada spojená s dovolenou sjednanou k DPČ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DPH nebo její část</a:t>
            </a:r>
            <a:r>
              <a:rPr lang="cs-CZ" dirty="0" smtClean="0"/>
              <a:t>, pokud </a:t>
            </a:r>
            <a:r>
              <a:rPr lang="cs-CZ" b="1" dirty="0" smtClean="0"/>
              <a:t>existuje zákonný nárok na její odpočet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Odstupné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Příspěvky na penzijní připojištění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Přímé daně </a:t>
            </a:r>
            <a:r>
              <a:rPr lang="cs-CZ" dirty="0" smtClean="0"/>
              <a:t>(silniční, z nemovitosti, darovací, dědická, cla apod.)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Alkoholické nápoje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30" y="4142710"/>
            <a:ext cx="1821413" cy="1847543"/>
          </a:xfrm>
        </p:spPr>
      </p:pic>
    </p:spTree>
    <p:extLst>
      <p:ext uri="{BB962C8B-B14F-4D97-AF65-F5344CB8AC3E}">
        <p14:creationId xmlns:p14="http://schemas.microsoft.com/office/powerpoint/2010/main" val="209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Nejčastější pochybení aneb čemu se vyvarovat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 smtClean="0"/>
              <a:t>Nedostatečná orientace v pravidlech OP/dané výzvy – aktuální verze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u="sng" dirty="0" smtClean="0"/>
              <a:t>Neodsouhlasený </a:t>
            </a:r>
            <a:r>
              <a:rPr lang="cs-CZ" sz="1700" u="sng" dirty="0" err="1" smtClean="0"/>
              <a:t>checkbox</a:t>
            </a:r>
            <a:r>
              <a:rPr lang="cs-CZ" sz="1700" u="sng" dirty="0"/>
              <a:t> </a:t>
            </a:r>
            <a:r>
              <a:rPr lang="cs-CZ" sz="1700" u="sng" dirty="0" smtClean="0"/>
              <a:t>„Čestné prohlášení“ </a:t>
            </a:r>
            <a:r>
              <a:rPr lang="cs-CZ" sz="1700" u="sng" dirty="0" err="1" smtClean="0"/>
              <a:t>ŽoP</a:t>
            </a:r>
            <a:r>
              <a:rPr lang="cs-CZ" sz="1700" u="sng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u="sng" dirty="0" smtClean="0"/>
          </a:p>
          <a:p>
            <a:pPr algn="just"/>
            <a:endParaRPr lang="cs-CZ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 smtClean="0"/>
              <a:t>Nesoulad rozpočet vs. finanční plán, chybně sestavený finanční plán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b="1" dirty="0" smtClean="0"/>
              <a:t>Přečerpání</a:t>
            </a:r>
            <a:r>
              <a:rPr lang="cs-CZ" sz="1700" dirty="0" smtClean="0"/>
              <a:t> rozpočtové položky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 smtClean="0"/>
              <a:t>Nedokládání </a:t>
            </a:r>
            <a:r>
              <a:rPr lang="cs-CZ" sz="1700" dirty="0"/>
              <a:t>všech relevantních podkladů (faktura, </a:t>
            </a:r>
            <a:r>
              <a:rPr lang="cs-CZ" sz="1700" b="1" dirty="0"/>
              <a:t>dodací list</a:t>
            </a:r>
            <a:r>
              <a:rPr lang="cs-CZ" sz="1700" dirty="0"/>
              <a:t>, </a:t>
            </a:r>
            <a:r>
              <a:rPr lang="cs-CZ" sz="1700" b="1" dirty="0"/>
              <a:t>zaúčtování</a:t>
            </a:r>
            <a:r>
              <a:rPr lang="cs-CZ" sz="1700" dirty="0"/>
              <a:t>, úhrada, </a:t>
            </a:r>
            <a:r>
              <a:rPr lang="cs-CZ" sz="1700" b="1" dirty="0"/>
              <a:t>zpráva z pracovní cesty</a:t>
            </a:r>
            <a:r>
              <a:rPr lang="cs-CZ" sz="1700" dirty="0" smtClean="0"/>
              <a:t>, kopie </a:t>
            </a:r>
            <a:r>
              <a:rPr lang="cs-CZ" sz="1700" dirty="0"/>
              <a:t>získaného certifikátu</a:t>
            </a:r>
            <a:r>
              <a:rPr lang="cs-CZ" sz="1700" dirty="0" smtClean="0"/>
              <a:t>,</a:t>
            </a:r>
            <a:r>
              <a:rPr lang="cs-CZ" sz="1700" b="1" dirty="0"/>
              <a:t> pracovní </a:t>
            </a:r>
            <a:r>
              <a:rPr lang="cs-CZ" sz="1700" b="1" dirty="0" smtClean="0"/>
              <a:t>výkazy</a:t>
            </a:r>
            <a:r>
              <a:rPr lang="cs-CZ" sz="1700" dirty="0" smtClean="0"/>
              <a:t>, podklady </a:t>
            </a:r>
            <a:br>
              <a:rPr lang="cs-CZ" sz="1700" dirty="0" smtClean="0"/>
            </a:br>
            <a:r>
              <a:rPr lang="cs-CZ" sz="1700" dirty="0" smtClean="0"/>
              <a:t>k </a:t>
            </a:r>
            <a:r>
              <a:rPr lang="cs-CZ" sz="1700" dirty="0"/>
              <a:t>prokázání uváděné výše MI aj. požadované</a:t>
            </a:r>
            <a:r>
              <a:rPr lang="cs-CZ" sz="17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 smtClean="0"/>
              <a:t>Nepřiřazení úhrady k příslušnému výdaji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 smtClean="0"/>
              <a:t>Neoznačení podkladů </a:t>
            </a:r>
            <a:r>
              <a:rPr lang="cs-CZ" sz="1700" b="1" dirty="0" smtClean="0"/>
              <a:t>identifikací projektu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29" y="2124206"/>
            <a:ext cx="1038234" cy="12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Nejčastější pochybení aneb čemu se vyvarovat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Nerespektování pravidel publicity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Nedoložení </a:t>
            </a:r>
            <a:r>
              <a:rPr lang="cs-CZ" b="1" dirty="0" smtClean="0"/>
              <a:t>odůvodnění výplaty mimořádné odměny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Nedoložení relevantního </a:t>
            </a:r>
            <a:r>
              <a:rPr lang="cs-CZ" b="1" dirty="0" smtClean="0"/>
              <a:t>průzkumu trhu </a:t>
            </a:r>
            <a:r>
              <a:rPr lang="cs-CZ" dirty="0" smtClean="0"/>
              <a:t>(např. při ubytování nad stanovený limit)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Nedoložení účetní sestavy za dané monitorovací období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Nevypořádání </a:t>
            </a:r>
            <a:r>
              <a:rPr lang="cs-CZ" b="1" dirty="0" smtClean="0"/>
              <a:t>všech připomínek ŘO </a:t>
            </a:r>
            <a:r>
              <a:rPr lang="cs-CZ" dirty="0" smtClean="0"/>
              <a:t>v rámci výzvy k doplnění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Neoznačení výdaje správným číslem VZ, nedoložení všech podkladů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ke </a:t>
            </a:r>
            <a:r>
              <a:rPr lang="cs-CZ" dirty="0"/>
              <a:t>kontrole v Modulu VZ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Stručný popis výdaje v </a:t>
            </a:r>
            <a:r>
              <a:rPr lang="cs-CZ" dirty="0"/>
              <a:t>SD (nemožnost identifikace, zdali daný výdaj patří pod projekt)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1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Průběžná zpráva o realizaci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Klíčové aktivity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Popisují se </a:t>
            </a:r>
            <a:r>
              <a:rPr lang="cs-CZ" sz="2400" dirty="0"/>
              <a:t>všechny klíčové aktivity, které </a:t>
            </a:r>
            <a:r>
              <a:rPr lang="cs-CZ" sz="2400" dirty="0" smtClean="0"/>
              <a:t>měly být </a:t>
            </a:r>
            <a:r>
              <a:rPr lang="cs-CZ" sz="2400" dirty="0"/>
              <a:t>realizovány dle přílohy </a:t>
            </a:r>
            <a:r>
              <a:rPr lang="cs-CZ" sz="2400" u="sng" dirty="0"/>
              <a:t>Harmonogram klíčových aktivit. </a:t>
            </a:r>
            <a:endParaRPr lang="cs-CZ" sz="24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Popis u každé relevantní KA, případně samostatným dokumentem.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Stručně a výstižně.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Vazba na vykazované výdaje v ŽoP.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Podložit dokumentací (zprávy, analýza, fotodokumentace, atd.).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Popis ve vazbě na Studii proveditelnosti a vykazované indikátory.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5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Průběžná zpráva o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b="1" dirty="0" smtClean="0"/>
              <a:t>Indikátory</a:t>
            </a:r>
          </a:p>
          <a:p>
            <a:pPr>
              <a:lnSpc>
                <a:spcPct val="100000"/>
              </a:lnSpc>
            </a:pPr>
            <a:r>
              <a:rPr lang="cs-CZ" sz="1400" dirty="0" smtClean="0"/>
              <a:t>Kap. 11, str. 193 PpŽP</a:t>
            </a:r>
            <a:endParaRPr lang="cs-CZ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Přírůstková hodnota, která spadá do aktuálního monitorovacího období.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Indikátor </a:t>
            </a:r>
            <a:r>
              <a:rPr lang="cs-CZ" dirty="0"/>
              <a:t>2 41 01 Počet rozšířených či modernizovaných výzkumných pracovišť </a:t>
            </a:r>
            <a:r>
              <a:rPr lang="cs-CZ" dirty="0" smtClean="0"/>
              <a:t>- Přehled </a:t>
            </a:r>
            <a:r>
              <a:rPr lang="cs-CZ" dirty="0"/>
              <a:t>klíčových výstupů k naplnění indikátorů projektu </a:t>
            </a:r>
            <a:r>
              <a:rPr lang="cs-CZ" dirty="0" smtClean="0"/>
              <a:t>EFRD – vykazuje se kumulativně.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Kap. 11, </a:t>
            </a:r>
            <a:r>
              <a:rPr lang="cs-CZ" dirty="0"/>
              <a:t>PpŽP – specifická část str. </a:t>
            </a:r>
            <a:r>
              <a:rPr lang="cs-CZ" dirty="0" smtClean="0"/>
              <a:t>46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smtClean="0"/>
              <a:t>47</a:t>
            </a:r>
            <a:r>
              <a:rPr lang="cs-CZ" dirty="0" smtClean="0"/>
              <a:t>.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Přírůstkové hodnoty je nutné podložit dokumentací.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Soubor příloh pro dokladování.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464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7057" y="466724"/>
            <a:ext cx="7886700" cy="955675"/>
          </a:xfrm>
        </p:spPr>
        <p:txBody>
          <a:bodyPr/>
          <a:lstStyle/>
          <a:p>
            <a:pPr algn="ctr"/>
            <a:r>
              <a:rPr lang="cs-CZ" dirty="0" smtClean="0"/>
              <a:t>Průběžná zpráva o realizaci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749697" y="1635125"/>
            <a:ext cx="3868737" cy="823912"/>
          </a:xfrm>
        </p:spPr>
        <p:txBody>
          <a:bodyPr/>
          <a:lstStyle/>
          <a:p>
            <a:pPr algn="ctr"/>
            <a:r>
              <a:rPr lang="cs-CZ" dirty="0" smtClean="0"/>
              <a:t>PLAKÁT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77057" y="2505074"/>
            <a:ext cx="3988196" cy="2968625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 smtClean="0"/>
              <a:t>celková </a:t>
            </a:r>
            <a:r>
              <a:rPr lang="cs-CZ" sz="3200" dirty="0"/>
              <a:t>výše podpory nepřesáhla 500 000 EUR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 smtClean="0"/>
              <a:t>celková </a:t>
            </a:r>
            <a:r>
              <a:rPr lang="cs-CZ" sz="3200" dirty="0"/>
              <a:t>výše podpory nepřesáhla 500 000 EUR a projekt nespočíval v nákupu hmotného předmětu nebo ve financování infrastruktury či stavebních prací, případně byla nakupována infrastruktura či stavební práce v celkové hodnotě do 500 000 </a:t>
            </a:r>
            <a:r>
              <a:rPr lang="cs-CZ" sz="3200" dirty="0" smtClean="0"/>
              <a:t>EUR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629150" y="1592263"/>
            <a:ext cx="3887788" cy="823912"/>
          </a:xfrm>
        </p:spPr>
        <p:txBody>
          <a:bodyPr/>
          <a:lstStyle/>
          <a:p>
            <a:pPr algn="ctr"/>
            <a:r>
              <a:rPr lang="cs-CZ" dirty="0" smtClean="0"/>
              <a:t>BILLBOARD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18434" y="2505075"/>
            <a:ext cx="3898504" cy="2562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Financování infrastruktury nebo stavebních prací nad  500 000 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2,4 x 5,1 m (u projektů nad 1 mil. EUR)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51" y="4479925"/>
            <a:ext cx="2093927" cy="126682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577057" y="944562"/>
            <a:ext cx="7886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b="0" dirty="0" smtClean="0">
                <a:solidFill>
                  <a:schemeClr val="tx1"/>
                </a:solidFill>
              </a:rPr>
              <a:t>Publicita</a:t>
            </a:r>
          </a:p>
          <a:p>
            <a:r>
              <a:rPr lang="cs-CZ" sz="1600" b="0" dirty="0" smtClean="0">
                <a:solidFill>
                  <a:schemeClr val="tx1"/>
                </a:solidFill>
              </a:rPr>
              <a:t>kap. 17, str. 247 PpŽP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749697" y="5113338"/>
            <a:ext cx="7886700" cy="12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sz="2000" b="0" dirty="0" smtClean="0">
                <a:solidFill>
                  <a:schemeClr val="tx1"/>
                </a:solidFill>
              </a:rPr>
              <a:t>- </a:t>
            </a:r>
            <a:r>
              <a:rPr lang="cs-CZ" sz="1800" b="0" dirty="0" smtClean="0">
                <a:solidFill>
                  <a:schemeClr val="tx1"/>
                </a:solidFill>
              </a:rPr>
              <a:t>Popsat </a:t>
            </a:r>
            <a:r>
              <a:rPr lang="cs-CZ" sz="1800" b="0" dirty="0">
                <a:solidFill>
                  <a:schemeClr val="tx1"/>
                </a:solidFill>
              </a:rPr>
              <a:t>v ZoR v poli Komentář a doložit </a:t>
            </a:r>
            <a:r>
              <a:rPr lang="cs-CZ" sz="1800" b="0" dirty="0" smtClean="0">
                <a:solidFill>
                  <a:schemeClr val="tx1"/>
                </a:solidFill>
              </a:rPr>
              <a:t>fotodokumentací</a:t>
            </a:r>
            <a:endParaRPr lang="cs-CZ" sz="1800" b="0" dirty="0">
              <a:solidFill>
                <a:schemeClr val="tx1"/>
              </a:solidFill>
            </a:endParaRPr>
          </a:p>
          <a:p>
            <a:pPr marL="0" indent="0"/>
            <a:r>
              <a:rPr lang="cs-CZ" sz="1800" b="0" dirty="0" smtClean="0">
                <a:solidFill>
                  <a:schemeClr val="tx1"/>
                </a:solidFill>
              </a:rPr>
              <a:t>- Generátor </a:t>
            </a:r>
            <a:r>
              <a:rPr lang="cs-CZ" sz="1800" b="0" dirty="0">
                <a:solidFill>
                  <a:schemeClr val="tx1"/>
                </a:solidFill>
              </a:rPr>
              <a:t>nástrojů povinné publicity ESI </a:t>
            </a:r>
            <a:r>
              <a:rPr lang="cs-CZ" sz="1800" b="0" dirty="0" smtClean="0">
                <a:solidFill>
                  <a:schemeClr val="tx1"/>
                </a:solidFill>
              </a:rPr>
              <a:t>fondů</a:t>
            </a:r>
          </a:p>
          <a:p>
            <a:pPr marL="0" indent="0"/>
            <a:r>
              <a:rPr lang="cs-CZ" sz="1800" b="0" dirty="0" smtClean="0">
                <a:solidFill>
                  <a:schemeClr val="tx1"/>
                </a:solidFill>
                <a:hlinkClick r:id="rId4"/>
              </a:rPr>
              <a:t>- https</a:t>
            </a:r>
            <a:r>
              <a:rPr lang="cs-CZ" sz="1800" b="0" dirty="0">
                <a:solidFill>
                  <a:schemeClr val="tx1"/>
                </a:solidFill>
                <a:hlinkClick r:id="rId4"/>
              </a:rPr>
              <a:t>://</a:t>
            </a:r>
            <a:r>
              <a:rPr lang="cs-CZ" sz="1800" b="0" dirty="0" smtClean="0">
                <a:solidFill>
                  <a:schemeClr val="tx1"/>
                </a:solidFill>
                <a:hlinkClick r:id="rId4"/>
              </a:rPr>
              <a:t>opvvv.msmt.cz/clanek/pravidla-pro-publicitu.htm</a:t>
            </a:r>
            <a:endParaRPr lang="cs-CZ" sz="1800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Průběžná zpráva o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Horizontální principy</a:t>
            </a:r>
          </a:p>
          <a:p>
            <a:r>
              <a:rPr lang="cs-CZ" sz="1400" dirty="0" smtClean="0"/>
              <a:t>Kap. 16, str. 245 PpŽP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Rovné </a:t>
            </a:r>
            <a:r>
              <a:rPr lang="cs-CZ" dirty="0">
                <a:latin typeface="+mj-lt"/>
              </a:rPr>
              <a:t>příležitosti a </a:t>
            </a:r>
            <a:r>
              <a:rPr lang="cs-CZ" dirty="0" smtClean="0">
                <a:latin typeface="+mj-lt"/>
              </a:rPr>
              <a:t>nediskriminace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Udržitelný rozvoj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Rovné </a:t>
            </a:r>
            <a:r>
              <a:rPr lang="cs-CZ" dirty="0">
                <a:latin typeface="+mj-lt"/>
              </a:rPr>
              <a:t>příležitosti mužů a </a:t>
            </a:r>
            <a:r>
              <a:rPr lang="cs-CZ" dirty="0" smtClean="0">
                <a:latin typeface="+mj-lt"/>
              </a:rPr>
              <a:t>žen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Sleduje se v průběhu realizace projektu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Vykazují se ty, které byly v daném MO naplňovány (podle žádosti </a:t>
            </a:r>
            <a:br>
              <a:rPr lang="cs-CZ" dirty="0" smtClean="0"/>
            </a:br>
            <a:r>
              <a:rPr lang="cs-CZ" dirty="0" smtClean="0"/>
              <a:t>o podporu, průběžně), ale vždy v </a:t>
            </a:r>
            <a:r>
              <a:rPr lang="cs-CZ" dirty="0" err="1" smtClean="0"/>
              <a:t>ZZoR</a:t>
            </a:r>
            <a:endParaRPr lang="cs-CZ" sz="1600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214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[jen pro čtení] [režim kompatibility]" id="{1596AFF4-E415-46B7-8F68-191B63BB329E}" vid="{647D6E3F-6BFB-4EE1-A7E1-8B049B7B2380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15OPMSMT0001-28-50601</_dlc_DocId>
    <_dlc_DocIdUrl xmlns="0104a4cd-1400-468e-be1b-c7aad71d7d5a">
      <Url>http://op.msmt.cz/_layouts/15/DocIdRedir.aspx?ID=15OPMSMT0001-28-50601</Url>
      <Description>15OPMSMT0001-28-50601</Description>
    </_dlc_DocIdUrl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AC655A-CB91-4573-9ECC-1B1801B03B07}">
  <ds:schemaRefs>
    <ds:schemaRef ds:uri="http://purl.org/dc/elements/1.1/"/>
    <ds:schemaRef ds:uri="http://purl.org/dc/terms/"/>
    <ds:schemaRef ds:uri="http://schemas.microsoft.com/office/2006/documentManagement/types"/>
    <ds:schemaRef ds:uri="0104a4cd-1400-468e-be1b-c7aad71d7d5a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81EB1A4-4A50-425C-A788-3E0DA2990E0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C920A8D-3F94-4939-BB3D-DACC788E626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CA8DA4D-E22D-4DD6-BD71-EBDC5E514A06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8F683A5-188C-4704-BFAC-08B3F9C72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5413</TotalTime>
  <Words>3453</Words>
  <Application>Microsoft Office PowerPoint</Application>
  <PresentationFormat>Předvádění na obrazovce (4:3)</PresentationFormat>
  <Paragraphs>475</Paragraphs>
  <Slides>52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Wingdings</vt:lpstr>
      <vt:lpstr>Vlastní návrh</vt:lpstr>
      <vt:lpstr>Prezentace aplikace PowerPoint</vt:lpstr>
      <vt:lpstr>Prezentace aplikace PowerPoint</vt:lpstr>
      <vt:lpstr>Uživatelské příručky</vt:lpstr>
      <vt:lpstr>Průběžná zpráva o realizaci projektu (ZoR) vč. průběžné žádosti o platbu (ŽoP) – obecné informace</vt:lpstr>
      <vt:lpstr>Průběžná zpráva o realizaci</vt:lpstr>
      <vt:lpstr>Průběžná zpráva o realizaci</vt:lpstr>
      <vt:lpstr>Průběžná zpráva o realizaci</vt:lpstr>
      <vt:lpstr>Průběžná zpráva o realizaci </vt:lpstr>
      <vt:lpstr>Průběžná zpráva o realizaci</vt:lpstr>
      <vt:lpstr>Průběžná zpráva o realizaci</vt:lpstr>
      <vt:lpstr>Průběžná zpráva o realizaci</vt:lpstr>
      <vt:lpstr>Prezentace aplikace PowerPoint</vt:lpstr>
      <vt:lpstr>Obecné informace ke změnám na projektech</vt:lpstr>
      <vt:lpstr>Nepodstatné změny</vt:lpstr>
      <vt:lpstr>Nepodstatné změny</vt:lpstr>
      <vt:lpstr>Podstatné změny</vt:lpstr>
      <vt:lpstr>Podstatné změny</vt:lpstr>
      <vt:lpstr>Jak má žádost o změnu vypadat</vt:lpstr>
      <vt:lpstr>Příklady oznámení změny:</vt:lpstr>
      <vt:lpstr>Dokumenty x Dokumenty pro ŽoZ</vt:lpstr>
      <vt:lpstr>Změny v rozpočtu</vt:lpstr>
      <vt:lpstr>Změny finančního plánu</vt:lpstr>
      <vt:lpstr>Změna finančních milníků</vt:lpstr>
      <vt:lpstr>Změna finančních milníků</vt:lpstr>
      <vt:lpstr>Prezentace aplikace PowerPoint</vt:lpstr>
      <vt:lpstr>Administrace veřejných zakázek</vt:lpstr>
      <vt:lpstr>Prezentace aplikace PowerPoint</vt:lpstr>
      <vt:lpstr>Prezentace aplikace PowerPoint</vt:lpstr>
      <vt:lpstr>Děkuji za pozornost!</vt:lpstr>
      <vt:lpstr>Prezentace aplikace PowerPoint</vt:lpstr>
      <vt:lpstr>Pravidla a příručky </vt:lpstr>
      <vt:lpstr>Vykazování výdajů </vt:lpstr>
      <vt:lpstr>Specifické druhy účetních dokladů </vt:lpstr>
      <vt:lpstr>Účetnictví projektu </vt:lpstr>
      <vt:lpstr>Bankovní účet </vt:lpstr>
      <vt:lpstr>Varianty stanovení výše ZV při úhradě výdaje</vt:lpstr>
      <vt:lpstr>Dokladování SD 1 – Stroje a zařízení (HM, investice)</vt:lpstr>
      <vt:lpstr>Dokladování SD 1 – Dlouhodobý NM (investice)</vt:lpstr>
      <vt:lpstr>Dokladování SD 1 – Hmotný majetek (neinvestice)</vt:lpstr>
      <vt:lpstr>SD 1 – Místní kancelář </vt:lpstr>
      <vt:lpstr> Dokladování SD 1 – Nákup služeb</vt:lpstr>
      <vt:lpstr>SD 2 – Lidské zdroje </vt:lpstr>
      <vt:lpstr>Dokladování SD 2 – Lidské zdroje </vt:lpstr>
      <vt:lpstr>Dokladování úhrady mzdových výdajů </vt:lpstr>
      <vt:lpstr>SD 3 – Cestovné </vt:lpstr>
      <vt:lpstr>Specifická pravidla pro zahraniční pracovní cesty</vt:lpstr>
      <vt:lpstr>Dokladování SD 3 - Cestovné</vt:lpstr>
      <vt:lpstr>Prezentace aplikace PowerPoint</vt:lpstr>
      <vt:lpstr>Forma dokladování</vt:lpstr>
      <vt:lpstr>Typické příklady nezpůsobilých výdajů </vt:lpstr>
      <vt:lpstr>Nejčastější pochybení aneb čemu se vyvarovat </vt:lpstr>
      <vt:lpstr>Nejčastější pochybení aneb čemu se vyvarovat 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žadatele_PAV a PAV pro ITI</dc:title>
  <dc:creator>Bezuchová Helena</dc:creator>
  <cp:lastModifiedBy>Králová1 Jana</cp:lastModifiedBy>
  <cp:revision>495</cp:revision>
  <dcterms:created xsi:type="dcterms:W3CDTF">2017-03-03T07:35:55Z</dcterms:created>
  <dcterms:modified xsi:type="dcterms:W3CDTF">2018-12-04T14:29:50Z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e47fc34a-9c14-4ffd-8ac5-8f4674a132b4</vt:lpwstr>
  </property>
  <property fmtid="{D5CDD505-2E9C-101B-9397-08002B2CF9AE}" pid="4" name="Komentář">
    <vt:lpwstr>předepsané písmo Calibri, daná velikost a barva písma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  <property fmtid="{D5CDD505-2E9C-101B-9397-08002B2CF9AE}" pid="7" name="_dlc_DocId">
    <vt:lpwstr>15OPMSMT0001-3-2874</vt:lpwstr>
  </property>
  <property fmtid="{D5CDD505-2E9C-101B-9397-08002B2CF9AE}" pid="8" name="_dlc_DocIdUrl">
    <vt:lpwstr>http://op.msmt.cz/_layouts/15/DocIdRedir.aspx?ID=15OPMSMT0001-3-2874, 15OPMSMT0001-3-2874</vt:lpwstr>
  </property>
</Properties>
</file>