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0"/>
  </p:notesMasterIdLst>
  <p:sldIdLst>
    <p:sldId id="261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85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9" r:id="rId2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42A2D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8" autoAdjust="0"/>
    <p:restoredTop sz="71103" autoAdjust="0"/>
  </p:normalViewPr>
  <p:slideViewPr>
    <p:cSldViewPr snapToGrid="0">
      <p:cViewPr varScale="1">
        <p:scale>
          <a:sx n="80" d="100"/>
          <a:sy n="80" d="100"/>
        </p:scale>
        <p:origin x="894" y="60"/>
      </p:cViewPr>
      <p:guideLst/>
    </p:cSldViewPr>
  </p:slideViewPr>
  <p:outlineViewPr>
    <p:cViewPr>
      <p:scale>
        <a:sx n="33" d="100"/>
        <a:sy n="33" d="100"/>
      </p:scale>
      <p:origin x="0" y="-672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883E4-60DB-464B-8616-4408C98737DC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A8701-F7BC-44B7-BAD7-4CB7D587F9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86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708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Financování –</a:t>
            </a:r>
            <a:r>
              <a:rPr lang="cs-CZ" baseline="0" dirty="0" smtClean="0"/>
              <a:t> blíže Ing. Lenka Nováková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197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Pasportizační tabulky – možno aktualizovat tabulku z jiné výzvy (</a:t>
            </a:r>
            <a:r>
              <a:rPr lang="cs-CZ" dirty="0" err="1" smtClean="0"/>
              <a:t>čtyřvýzva</a:t>
            </a:r>
            <a:r>
              <a:rPr lang="cs-CZ" dirty="0" smtClean="0"/>
              <a:t>, strukturálně postižené regiony) nebo použít tabulku 			odevzdávanou na MŠMT (sekce I)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680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Příjmy projektu – úspory provozních nákladů – pokud vzniknou úspory provozních nákladů, které</a:t>
            </a:r>
            <a:r>
              <a:rPr lang="cs-CZ" baseline="0" dirty="0" smtClean="0"/>
              <a:t> nejsou zohledněny v provozních 		dotacích, je příjemce povinen zohlednit je v žádosti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95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Cíl výzvy: ERDF projekt</a:t>
            </a:r>
            <a:r>
              <a:rPr lang="cs-CZ" baseline="0" dirty="0" smtClean="0"/>
              <a:t> je pouze investičním doplněním ESF projektu, aby byla zajištěna realizovatelnost ESF aktivit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26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Podle místa realizace odděleny</a:t>
            </a:r>
            <a:r>
              <a:rPr lang="cs-CZ" baseline="0" dirty="0" smtClean="0"/>
              <a:t> projekty v MRR a ve VRR (Praha)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Realizace v obou – 2 žádosti, ale v ESF může být podána jen 1 žádost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ERDF žádost musí doplňovat jednu komplementární ESF žádost – doloženo přílohou Soulad aktivit projektu s ESF aktivitami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Partnerství – když je partnerem soukromá VŠ a žadatel veřejná VŠ – oba jedou v de </a:t>
            </a:r>
            <a:r>
              <a:rPr lang="cs-CZ" baseline="0" dirty="0" err="1" smtClean="0"/>
              <a:t>minimis</a:t>
            </a:r>
            <a:r>
              <a:rPr lang="cs-CZ" baseline="0" dirty="0" smtClean="0"/>
              <a:t> režimu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47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Rekonstrukce – musí sloužit pro studijní programy s praxí, žádné dobudování není v této aktivitě povoleno, ani nová výstavba, pouze menší úpravy respektující definici rekonstrukce</a:t>
            </a:r>
          </a:p>
          <a:p>
            <a:r>
              <a:rPr lang="cs-CZ" dirty="0" smtClean="0"/>
              <a:t>Modernizace – úpravy učeben a laboratoří, a pořízení veškerého potřebného vybavení pro výuku</a:t>
            </a:r>
          </a:p>
          <a:p>
            <a:r>
              <a:rPr lang="cs-CZ" dirty="0" smtClean="0"/>
              <a:t>Internacionalizace – pořízení relevantního vybavení pro internacionalizaci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03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Kromě rekonstrukce povoleno i dobudování</a:t>
            </a:r>
          </a:p>
          <a:p>
            <a:r>
              <a:rPr lang="cs-CZ" dirty="0" smtClean="0"/>
              <a:t>Dobudování – musí sloužit pro</a:t>
            </a:r>
            <a:r>
              <a:rPr lang="cs-CZ" baseline="0" dirty="0" smtClean="0"/>
              <a:t> studenty se SP – zpřístupnění – výtahy, plošiny, rampy, nikoli rozšiřování výukových prostor</a:t>
            </a:r>
          </a:p>
          <a:p>
            <a:r>
              <a:rPr lang="cs-CZ" baseline="0" dirty="0" smtClean="0"/>
              <a:t>Nelze tedy dobudovat učebnu a zdůvodnit to účastí studentů se SP ve výuce</a:t>
            </a:r>
          </a:p>
          <a:p>
            <a:r>
              <a:rPr lang="cs-CZ" baseline="0" dirty="0" smtClean="0"/>
              <a:t>Nová výstavba v této výzvě není podporována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667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Elektronické informační zdroje sloužící pro výuku</a:t>
            </a:r>
          </a:p>
          <a:p>
            <a:r>
              <a:rPr lang="cs-CZ" dirty="0" smtClean="0"/>
              <a:t>EIZ – zejména elektronické časopisy, databáze, licence,</a:t>
            </a:r>
            <a:r>
              <a:rPr lang="cs-CZ" baseline="0" dirty="0" smtClean="0"/>
              <a:t> přístupy, ale také vytvoření databáze na instituci příjemce, případně rozšíření stávajícího EIZ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baseline="0" dirty="0" smtClean="0"/>
              <a:t>Na rozdíl od výzvy 44 (Nábyteček) zde nejsou EIZ povinné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456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 indikátory výstupu – všechny povinné k naplnění, </a:t>
            </a:r>
          </a:p>
          <a:p>
            <a:r>
              <a:rPr lang="cs-CZ" dirty="0" smtClean="0"/>
              <a:t>5 27 05 – Počet studentů, kteří využívají novou infrastrukturu</a:t>
            </a:r>
            <a:r>
              <a:rPr lang="cs-CZ" baseline="0" dirty="0" smtClean="0"/>
              <a:t> –</a:t>
            </a:r>
            <a:r>
              <a:rPr lang="cs-CZ" dirty="0" smtClean="0"/>
              <a:t> každý student pouze jednou, když začne využívat infrastrukturu</a:t>
            </a:r>
          </a:p>
          <a:p>
            <a:r>
              <a:rPr lang="cs-CZ" dirty="0" smtClean="0"/>
              <a:t>4 66 01 – Environmentální indikátor –</a:t>
            </a:r>
            <a:r>
              <a:rPr lang="cs-CZ" baseline="0" dirty="0" smtClean="0"/>
              <a:t> </a:t>
            </a:r>
            <a:r>
              <a:rPr lang="cs-CZ" dirty="0" smtClean="0"/>
              <a:t>v případě vícepodlažní budovy se počítá pouze plocha půdorysu</a:t>
            </a:r>
          </a:p>
          <a:p>
            <a:r>
              <a:rPr lang="cs-CZ" dirty="0" smtClean="0"/>
              <a:t>3 06 00 – Pořízené informační</a:t>
            </a:r>
            <a:r>
              <a:rPr lang="cs-CZ" baseline="0" dirty="0" smtClean="0"/>
              <a:t> zdroje </a:t>
            </a:r>
          </a:p>
          <a:p>
            <a:r>
              <a:rPr lang="cs-CZ" baseline="0" dirty="0" smtClean="0"/>
              <a:t>- už zde není indikátor na informační systémy, ale to neznamená, že je nelze pořizovat</a:t>
            </a:r>
          </a:p>
          <a:p>
            <a:r>
              <a:rPr lang="cs-CZ" dirty="0" smtClean="0"/>
              <a:t>a 3 indikátory výsledku – pouze jeden je povinný k naplnění</a:t>
            </a:r>
            <a:endParaRPr lang="cs-CZ" baseline="0" dirty="0" smtClean="0"/>
          </a:p>
          <a:p>
            <a:r>
              <a:rPr lang="cs-CZ" baseline="0" dirty="0" smtClean="0"/>
              <a:t>5 18 20 – Podíl studentů se SP - povinný k výběru, pokud jsou podpořeni studenti se SP (aktivita 3)</a:t>
            </a:r>
          </a:p>
          <a:p>
            <a:r>
              <a:rPr lang="cs-CZ" baseline="0" dirty="0" smtClean="0"/>
              <a:t>5 27 20 – Podíl studentů bakalářského a magisterského studia - povinně svázán s indikátorem 5 27 05 Počet studentů, kteří využívají infrastrukturu</a:t>
            </a:r>
          </a:p>
          <a:p>
            <a:r>
              <a:rPr lang="cs-CZ" baseline="0" dirty="0" smtClean="0"/>
              <a:t>5 44 10 – Počet studentů užívajících pořízený software – povinný k naplnění - povinně svázán s indikátorem Pořízené informační zdroje 3 06 00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70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Výuka</a:t>
            </a:r>
          </a:p>
          <a:p>
            <a:r>
              <a:rPr lang="cs-CZ" dirty="0" smtClean="0"/>
              <a:t>Úpravy prostor, které nejsou v majetku příjemce, kromě instalace zařízení v pronajatých prostorách, pokud je instalace součástí pořizovací ceny</a:t>
            </a:r>
          </a:p>
          <a:p>
            <a:r>
              <a:rPr lang="cs-CZ" dirty="0" smtClean="0"/>
              <a:t>Infrastrukturní podpora</a:t>
            </a:r>
            <a:r>
              <a:rPr lang="cs-CZ" baseline="0" dirty="0" smtClean="0"/>
              <a:t> volnočasových aktivit bez vazby na vzdělávání a které neorganizuje příjemce a kterých se neúčastní studenti</a:t>
            </a:r>
          </a:p>
          <a:p>
            <a:r>
              <a:rPr lang="cs-CZ" baseline="0" dirty="0" smtClean="0"/>
              <a:t>Již podpořené informační zdroje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388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Aktivity, které nesouvisí s komplementární ESF výzvou, nejsou jejím doplněním</a:t>
            </a:r>
          </a:p>
          <a:p>
            <a:r>
              <a:rPr lang="cs-CZ" dirty="0" smtClean="0"/>
              <a:t>Úpravy jídelních a ubytovacích prostor</a:t>
            </a:r>
          </a:p>
          <a:p>
            <a:r>
              <a:rPr lang="cs-CZ" dirty="0" smtClean="0"/>
              <a:t>Práce na vnější obálce a technické provozní zázemí</a:t>
            </a:r>
          </a:p>
          <a:p>
            <a:r>
              <a:rPr lang="cs-CZ" dirty="0" smtClean="0"/>
              <a:t>Dopravní infrastruktura kromě výtahů a dopravníků sloužících pro studenty se SP</a:t>
            </a:r>
          </a:p>
          <a:p>
            <a:r>
              <a:rPr lang="cs-CZ" dirty="0" smtClean="0"/>
              <a:t>Nová výstavba</a:t>
            </a:r>
          </a:p>
          <a:p>
            <a:r>
              <a:rPr lang="cs-CZ" dirty="0" smtClean="0"/>
              <a:t>Dobudování</a:t>
            </a:r>
            <a:r>
              <a:rPr lang="cs-CZ" baseline="0" dirty="0" smtClean="0"/>
              <a:t>, které neslouží studentům se SP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A8701-F7BC-44B7-BAD7-4CB7D587F98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77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8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 b="0">
                <a:latin typeface="+mn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0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2400">
                <a:latin typeface="+mn-lt"/>
              </a:defRPr>
            </a:lvl1pPr>
            <a:lvl2pPr>
              <a:defRPr sz="20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86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8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6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9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1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1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5.2.2019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6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945100"/>
            <a:ext cx="10515600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2062975"/>
            <a:ext cx="10515600" cy="3766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0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428D96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10" cy="53928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184886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ESF výzva pro vysoké školy II</a:t>
            </a:r>
          </a:p>
          <a:p>
            <a:pPr algn="ctr"/>
            <a:r>
              <a:rPr lang="cs-CZ" sz="2000" dirty="0">
                <a:cs typeface="Arial" panose="020B0604020202020204" pitchFamily="34" charset="0"/>
              </a:rPr>
              <a:t>Mgr</a:t>
            </a:r>
            <a:r>
              <a:rPr lang="cs-CZ" sz="2000">
                <a:cs typeface="Arial" panose="020B0604020202020204" pitchFamily="34" charset="0"/>
              </a:rPr>
              <a:t>. Radovan Vlha, Ph.D.</a:t>
            </a:r>
            <a:endParaRPr lang="cs-CZ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15254"/>
            <a:ext cx="10515600" cy="1002066"/>
          </a:xfrm>
        </p:spPr>
        <p:txBody>
          <a:bodyPr/>
          <a:lstStyle/>
          <a:p>
            <a:r>
              <a:rPr lang="cs-CZ" dirty="0" smtClean="0"/>
              <a:t>Vyloučené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8277"/>
            <a:ext cx="10515600" cy="457117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výuka a její zajištění v akreditovaných studijních programech,</a:t>
            </a:r>
          </a:p>
          <a:p>
            <a:pPr lvl="0"/>
            <a:r>
              <a:rPr lang="cs-CZ" dirty="0"/>
              <a:t>pilotáže studijních programů po udělení akreditace,</a:t>
            </a:r>
          </a:p>
          <a:p>
            <a:pPr lvl="0"/>
            <a:r>
              <a:rPr lang="cs-CZ" dirty="0"/>
              <a:t>výzkumné aktivity, </a:t>
            </a:r>
          </a:p>
          <a:p>
            <a:pPr lvl="0"/>
            <a:r>
              <a:rPr lang="cs-CZ" dirty="0"/>
              <a:t>volnočasové aktivity bez vazby na vzdělávání, posilování přenositelných kompetencí nebo internacionalizaci,</a:t>
            </a:r>
          </a:p>
          <a:p>
            <a:pPr lvl="0"/>
            <a:r>
              <a:rPr lang="cs-CZ" dirty="0"/>
              <a:t>volnočasové aktivity, které neorganizuje instituce příjemce a volnočasové aktivity, kterých se neúčastní studenti nebo pracovníci instituce příjemce, případně </a:t>
            </a:r>
            <a:r>
              <a:rPr lang="cs-CZ" dirty="0" smtClean="0"/>
              <a:t>osoby z </a:t>
            </a:r>
            <a:r>
              <a:rPr lang="cs-CZ" dirty="0"/>
              <a:t>cílové skupiny,</a:t>
            </a:r>
          </a:p>
          <a:p>
            <a:pPr lvl="0"/>
            <a:r>
              <a:rPr lang="cs-CZ" dirty="0"/>
              <a:t>aktivity zaměřené na mimořádně nadané studenty,</a:t>
            </a:r>
          </a:p>
          <a:p>
            <a:pPr lvl="0"/>
            <a:r>
              <a:rPr lang="cs-CZ" dirty="0"/>
              <a:t>pořizování staveb, dobudování, rekonstrukce, upgrade infrastruktury nebo úprava prostor,</a:t>
            </a:r>
          </a:p>
          <a:p>
            <a:pPr lvl="0"/>
            <a:r>
              <a:rPr lang="cs-CZ" dirty="0"/>
              <a:t>úpravy obsahu a tvorba doktorských studijních programů.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3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10" cy="53928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184886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ERDF </a:t>
            </a:r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výzva pro vysoké školy II</a:t>
            </a:r>
          </a:p>
          <a:p>
            <a:pPr algn="ctr"/>
            <a:r>
              <a:rPr lang="cs-CZ" sz="2000" dirty="0" smtClean="0">
                <a:cs typeface="Arial" panose="020B0604020202020204" pitchFamily="34" charset="0"/>
              </a:rPr>
              <a:t>RNDr</a:t>
            </a:r>
            <a:r>
              <a:rPr lang="cs-CZ" sz="2000" dirty="0">
                <a:cs typeface="Arial" panose="020B0604020202020204" pitchFamily="34" charset="0"/>
              </a:rPr>
              <a:t>. </a:t>
            </a:r>
            <a:r>
              <a:rPr lang="cs-CZ" sz="2000" dirty="0" smtClean="0">
                <a:cs typeface="Arial" panose="020B0604020202020204" pitchFamily="34" charset="0"/>
              </a:rPr>
              <a:t>Radka Míková, </a:t>
            </a:r>
            <a:r>
              <a:rPr lang="cs-CZ" sz="2000" dirty="0">
                <a:cs typeface="Arial" panose="020B0604020202020204" pitchFamily="34" charset="0"/>
              </a:rPr>
              <a:t>Ph.D.</a:t>
            </a:r>
          </a:p>
        </p:txBody>
      </p:sp>
    </p:spTree>
    <p:extLst>
      <p:ext uri="{BB962C8B-B14F-4D97-AF65-F5344CB8AC3E}">
        <p14:creationId xmlns:p14="http://schemas.microsoft.com/office/powerpoint/2010/main" val="10151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popis výzvy 02_18_057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23483"/>
          </a:xfrm>
        </p:spPr>
        <p:txBody>
          <a:bodyPr>
            <a:normAutofit/>
          </a:bodyPr>
          <a:lstStyle/>
          <a:p>
            <a:r>
              <a:rPr lang="cs-CZ" dirty="0"/>
              <a:t>Cíle výzvy bude dosaženo pomocí doplňkové investiční podpory intervencí ESF výzvy pro vysoké školy II realizovaných v rámci SC 1 a 2 IP 1 PO 2 OP VVV prostřednictvím investic do infrastruktury a investičně náročného </a:t>
            </a:r>
            <a:r>
              <a:rPr lang="cs-CZ" dirty="0" smtClean="0"/>
              <a:t>vybavení.</a:t>
            </a:r>
          </a:p>
          <a:p>
            <a:pPr marL="0" indent="0">
              <a:buNone/>
            </a:pPr>
            <a:r>
              <a:rPr lang="cs-CZ" b="1" dirty="0"/>
              <a:t>PO 2</a:t>
            </a:r>
            <a:r>
              <a:rPr lang="cs-CZ" dirty="0"/>
              <a:t> – Rozvoj vysokých škol a lidských zdrojů pro výzkum a vývoj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IP 2</a:t>
            </a:r>
            <a:r>
              <a:rPr lang="cs-CZ" dirty="0"/>
              <a:t> – Investice do vzdělávání, odborného vzdělávání a odborné </a:t>
            </a:r>
            <a:r>
              <a:rPr lang="cs-CZ" dirty="0" smtClean="0"/>
              <a:t>přípravy </a:t>
            </a:r>
            <a:r>
              <a:rPr lang="cs-CZ" dirty="0"/>
              <a:t>pro získání </a:t>
            </a:r>
            <a:r>
              <a:rPr lang="cs-CZ" dirty="0" smtClean="0"/>
              <a:t>			dovedností </a:t>
            </a:r>
            <a:r>
              <a:rPr lang="cs-CZ" dirty="0"/>
              <a:t>a do celoživotního učení </a:t>
            </a:r>
            <a:r>
              <a:rPr lang="cs-CZ" dirty="0" smtClean="0"/>
              <a:t>rozvíjením </a:t>
            </a:r>
            <a:r>
              <a:rPr lang="cs-CZ" dirty="0"/>
              <a:t>infrastruktury pro vzdělávání a </a:t>
            </a:r>
            <a:r>
              <a:rPr lang="cs-CZ" dirty="0" smtClean="0"/>
              <a:t>			odbornou přípravu.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b="1" dirty="0"/>
              <a:t>SC 1</a:t>
            </a:r>
            <a:r>
              <a:rPr lang="cs-CZ" dirty="0"/>
              <a:t> – Zkvalitnění vzdělávací infrastruktury na vysokých </a:t>
            </a:r>
            <a:r>
              <a:rPr lang="cs-CZ" dirty="0" smtClean="0"/>
              <a:t>školách </a:t>
            </a:r>
            <a:r>
              <a:rPr lang="cs-CZ" dirty="0"/>
              <a:t>za účelem  zajištění </a:t>
            </a:r>
            <a:r>
              <a:rPr lang="cs-CZ" dirty="0" smtClean="0"/>
              <a:t>			vysoké </a:t>
            </a:r>
            <a:r>
              <a:rPr lang="cs-CZ" dirty="0"/>
              <a:t>kvality </a:t>
            </a:r>
            <a:r>
              <a:rPr lang="cs-CZ" dirty="0" smtClean="0"/>
              <a:t>výuky, zlepšení </a:t>
            </a:r>
            <a:r>
              <a:rPr lang="cs-CZ" dirty="0"/>
              <a:t>přístupu znevýhodněných skupin a </a:t>
            </a:r>
            <a:r>
              <a:rPr lang="cs-CZ" dirty="0" smtClean="0"/>
              <a:t>zvýšení 			otevřenosti </a:t>
            </a:r>
            <a:r>
              <a:rPr lang="cs-CZ" dirty="0"/>
              <a:t>vysokých škol.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9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Parametry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Kolová</a:t>
            </a:r>
          </a:p>
          <a:p>
            <a:r>
              <a:rPr lang="cs-CZ" dirty="0"/>
              <a:t>Příjem žádostí: </a:t>
            </a:r>
            <a:r>
              <a:rPr lang="cs-CZ" b="1" dirty="0"/>
              <a:t>28. 11. </a:t>
            </a:r>
            <a:r>
              <a:rPr lang="cs-CZ" b="1" dirty="0" smtClean="0"/>
              <a:t>2018 – </a:t>
            </a:r>
            <a:r>
              <a:rPr lang="cs-CZ" b="1" dirty="0"/>
              <a:t>29. 3. </a:t>
            </a:r>
            <a:r>
              <a:rPr lang="cs-CZ" b="1" dirty="0" smtClean="0"/>
              <a:t>2019</a:t>
            </a:r>
            <a:endParaRPr lang="cs-CZ" b="1" dirty="0"/>
          </a:p>
          <a:p>
            <a:r>
              <a:rPr lang="cs-CZ" dirty="0" smtClean="0"/>
              <a:t>Fyzická </a:t>
            </a:r>
            <a:r>
              <a:rPr lang="cs-CZ" dirty="0"/>
              <a:t>realizace projektu: začátek nejpozději </a:t>
            </a:r>
            <a:r>
              <a:rPr lang="cs-CZ" b="1" dirty="0"/>
              <a:t>6 měsíců od PA nebo 1.4.2020</a:t>
            </a:r>
          </a:p>
          <a:p>
            <a:r>
              <a:rPr lang="cs-CZ" dirty="0"/>
              <a:t>Max délka projektu: 64 měsíců</a:t>
            </a:r>
          </a:p>
          <a:p>
            <a:r>
              <a:rPr lang="cs-CZ" dirty="0"/>
              <a:t>Alokace: 1,5 mld. Kč</a:t>
            </a:r>
          </a:p>
          <a:p>
            <a:r>
              <a:rPr lang="cs-CZ" dirty="0"/>
              <a:t>Výše výdajů: 1,5 – 250 mil. Kč (de </a:t>
            </a:r>
            <a:r>
              <a:rPr lang="cs-CZ" dirty="0" err="1"/>
              <a:t>minimis</a:t>
            </a:r>
            <a:r>
              <a:rPr lang="cs-CZ" dirty="0"/>
              <a:t> – 200 000 EUR)</a:t>
            </a:r>
          </a:p>
          <a:p>
            <a:r>
              <a:rPr lang="cs-CZ" dirty="0"/>
              <a:t>Zpětná způsobilost výdajů: </a:t>
            </a:r>
            <a:r>
              <a:rPr lang="cs-CZ" b="1" dirty="0"/>
              <a:t>1. 9. </a:t>
            </a:r>
            <a:r>
              <a:rPr lang="cs-CZ" b="1" dirty="0" smtClean="0"/>
              <a:t>2017</a:t>
            </a:r>
          </a:p>
          <a:p>
            <a:r>
              <a:rPr lang="cs-CZ" dirty="0" smtClean="0"/>
              <a:t>Přípustné místo dopadu a realizace: ČR</a:t>
            </a:r>
          </a:p>
          <a:p>
            <a:r>
              <a:rPr lang="cs-CZ" dirty="0" smtClean="0"/>
              <a:t>Cílová skupina: studenti VŠ, žáci SŠ a zájemci o studium na VŠ, akademičtí a ostatní pracovníci VŠ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0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523" y="2062975"/>
            <a:ext cx="11147474" cy="3766479"/>
          </a:xfrm>
        </p:spPr>
        <p:txBody>
          <a:bodyPr/>
          <a:lstStyle/>
          <a:p>
            <a:r>
              <a:rPr lang="cs-CZ" dirty="0"/>
              <a:t>Oprávnění žadatelé: vysoké školy – veřejné, státní, soukromé</a:t>
            </a:r>
          </a:p>
          <a:p>
            <a:r>
              <a:rPr lang="cs-CZ" dirty="0" smtClean="0"/>
              <a:t>Nejvýše </a:t>
            </a:r>
            <a:r>
              <a:rPr lang="cs-CZ" b="1" dirty="0" smtClean="0"/>
              <a:t>1 žádost do VRR</a:t>
            </a:r>
          </a:p>
          <a:p>
            <a:r>
              <a:rPr lang="cs-CZ" dirty="0" smtClean="0"/>
              <a:t>Nejvýše </a:t>
            </a:r>
            <a:r>
              <a:rPr lang="cs-CZ" b="1" dirty="0" smtClean="0"/>
              <a:t>1 žádost do MRR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podle místa realizace projektu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realizace v obou programových oblastech = 2 žádosti</a:t>
            </a:r>
          </a:p>
          <a:p>
            <a:r>
              <a:rPr lang="cs-CZ" dirty="0" smtClean="0"/>
              <a:t>Každá ERDF II žádost musí doplňovat jednu komplementární ESF II žádost – příloha Soulad aktivit projektu 									s ESF aktivitami žadatele</a:t>
            </a:r>
          </a:p>
          <a:p>
            <a:r>
              <a:rPr lang="cs-CZ" dirty="0" smtClean="0"/>
              <a:t>Partnerství – není povinné, počet není omezen, všechny VŠ jsou oprávněnými partnery </a:t>
            </a:r>
          </a:p>
          <a:p>
            <a:pPr marL="1371600" lvl="3" indent="0">
              <a:buNone/>
            </a:pPr>
            <a:r>
              <a:rPr lang="cs-CZ" dirty="0" smtClean="0"/>
              <a:t>   </a:t>
            </a:r>
            <a:r>
              <a:rPr lang="cs-CZ" sz="2000" dirty="0" smtClean="0">
                <a:latin typeface="+mj-lt"/>
              </a:rPr>
              <a:t>partnerem soukromá VŠ – i žadatel v de </a:t>
            </a:r>
            <a:r>
              <a:rPr lang="cs-CZ" sz="2000" dirty="0" err="1" smtClean="0">
                <a:latin typeface="+mj-lt"/>
              </a:rPr>
              <a:t>minimis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59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č. 2 – </a:t>
            </a:r>
            <a:r>
              <a:rPr lang="cs-CZ" dirty="0"/>
              <a:t>Infrastrukturní zajištění výuky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62975"/>
            <a:ext cx="10880188" cy="3986133"/>
          </a:xfrm>
        </p:spPr>
        <p:txBody>
          <a:bodyPr>
            <a:normAutofit/>
          </a:bodyPr>
          <a:lstStyle/>
          <a:p>
            <a:pPr marL="342900" indent="-342900"/>
            <a:r>
              <a:rPr lang="cs-CZ" b="1" dirty="0"/>
              <a:t>rekonstrukce</a:t>
            </a:r>
            <a:r>
              <a:rPr lang="cs-CZ" dirty="0"/>
              <a:t> prostor pro bakalářské a magisterské </a:t>
            </a:r>
            <a:r>
              <a:rPr lang="cs-CZ" b="1" dirty="0"/>
              <a:t>studijní programy zaměřené na praxi</a:t>
            </a:r>
            <a:r>
              <a:rPr lang="cs-CZ" dirty="0"/>
              <a:t>, </a:t>
            </a:r>
            <a:endParaRPr lang="cs-CZ" dirty="0" smtClean="0"/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+mj-lt"/>
              </a:rPr>
              <a:t>úpravy </a:t>
            </a:r>
            <a:r>
              <a:rPr lang="cs-CZ" sz="2000" dirty="0" smtClean="0">
                <a:latin typeface="+mj-lt"/>
              </a:rPr>
              <a:t>prostor pro </a:t>
            </a:r>
            <a:r>
              <a:rPr lang="cs-CZ" sz="2000" dirty="0">
                <a:latin typeface="+mj-lt"/>
              </a:rPr>
              <a:t>akreditované studijní programy s </a:t>
            </a:r>
            <a:r>
              <a:rPr lang="cs-CZ" sz="2000" dirty="0" smtClean="0">
                <a:latin typeface="+mj-lt"/>
              </a:rPr>
              <a:t>praxí (ESF KA 3)</a:t>
            </a:r>
            <a:endParaRPr lang="cs-CZ" sz="2000" dirty="0">
              <a:latin typeface="+mj-lt"/>
            </a:endParaRPr>
          </a:p>
          <a:p>
            <a:pPr marL="342900" indent="-342900"/>
            <a:r>
              <a:rPr lang="cs-CZ" b="1" dirty="0" smtClean="0"/>
              <a:t>modernizace</a:t>
            </a:r>
            <a:r>
              <a:rPr lang="cs-CZ" dirty="0" smtClean="0"/>
              <a:t> </a:t>
            </a:r>
            <a:r>
              <a:rPr lang="cs-CZ" dirty="0"/>
              <a:t>učeben, laboratoří, přístrojového, materiálového, softwarového a hardwarového </a:t>
            </a:r>
            <a:r>
              <a:rPr lang="cs-CZ" b="1" dirty="0"/>
              <a:t>vybavení pro výuku</a:t>
            </a:r>
            <a:r>
              <a:rPr lang="cs-CZ" dirty="0"/>
              <a:t>, </a:t>
            </a:r>
            <a:endParaRPr lang="cs-CZ" dirty="0" smtClean="0"/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+mj-lt"/>
              </a:rPr>
              <a:t>úpravy a vybavení sloužící pro výuku</a:t>
            </a:r>
          </a:p>
          <a:p>
            <a:pPr marL="342900" indent="-342900"/>
            <a:r>
              <a:rPr lang="cs-CZ" dirty="0" smtClean="0"/>
              <a:t>infrastrukturní </a:t>
            </a:r>
            <a:r>
              <a:rPr lang="cs-CZ" dirty="0"/>
              <a:t>potřeby institucí ve vztahu k rozvoji </a:t>
            </a:r>
            <a:r>
              <a:rPr lang="cs-CZ" b="1" dirty="0" smtClean="0"/>
              <a:t>internacionalizace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+mj-lt"/>
              </a:rPr>
              <a:t>infrastrukturní podpora internacionalizace (ESF KA 4)</a:t>
            </a:r>
          </a:p>
          <a:p>
            <a:pPr marL="0" indent="0">
              <a:buNone/>
            </a:pPr>
            <a:r>
              <a:rPr lang="cs-CZ" dirty="0"/>
              <a:t>Rekonstrukce – zachování vnějšího půdorysného a výškového </a:t>
            </a:r>
            <a:r>
              <a:rPr lang="cs-CZ" dirty="0" smtClean="0"/>
              <a:t>členění nemění </a:t>
            </a:r>
            <a:r>
              <a:rPr lang="cs-CZ" dirty="0"/>
              <a:t>se účel </a:t>
            </a:r>
            <a:r>
              <a:rPr lang="cs-CZ" dirty="0" smtClean="0"/>
              <a:t>objektu</a:t>
            </a:r>
          </a:p>
          <a:p>
            <a:pPr marL="0" indent="0">
              <a:buNone/>
            </a:pPr>
            <a:r>
              <a:rPr lang="cs-CZ" dirty="0"/>
              <a:t>Dobudování – zvětšení celkového objemu objektu (přístavba, nástavba</a:t>
            </a:r>
            <a:r>
              <a:rPr lang="cs-CZ" dirty="0" smtClean="0"/>
              <a:t>) – </a:t>
            </a:r>
            <a:r>
              <a:rPr lang="cs-CZ" b="1" dirty="0" smtClean="0"/>
              <a:t>ne v této aktivitě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(Výstavba – nová výstavba a stavební úpravy vedoucí ke změně účelu užívání objektu) - </a:t>
            </a:r>
            <a:r>
              <a:rPr lang="cs-CZ" b="1" dirty="0"/>
              <a:t>nepodporována</a:t>
            </a:r>
          </a:p>
          <a:p>
            <a:pPr marL="0" indent="0">
              <a:buNone/>
            </a:pP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686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č. 3 – </a:t>
            </a:r>
            <a:r>
              <a:rPr lang="cs-CZ" dirty="0"/>
              <a:t>Zpřístupnění vysokoškolského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1183" y="2062975"/>
            <a:ext cx="11352626" cy="3766479"/>
          </a:xfrm>
        </p:spPr>
        <p:txBody>
          <a:bodyPr/>
          <a:lstStyle/>
          <a:p>
            <a:pPr marL="342900" indent="-342900"/>
            <a:r>
              <a:rPr lang="cs-CZ" b="1" dirty="0"/>
              <a:t>rekonstrukce, dobudování prostor a pořízení vybavení</a:t>
            </a:r>
            <a:r>
              <a:rPr lang="cs-CZ" dirty="0"/>
              <a:t> ve vztahu k aktivitám SC 2 IP 1 PO 2 (odstraňování bariér v přístupu ke studiu, reflexe potřeb </a:t>
            </a:r>
            <a:r>
              <a:rPr lang="cs-CZ" b="1" dirty="0"/>
              <a:t>studentů se specifickými potřebami </a:t>
            </a:r>
            <a:r>
              <a:rPr lang="cs-CZ" dirty="0"/>
              <a:t>aj</a:t>
            </a:r>
            <a:r>
              <a:rPr lang="cs-CZ" dirty="0" smtClean="0"/>
              <a:t>.)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Rekonstrukce – zachování vnějšího půdorysného a výškového členění, nemění se účel objektu</a:t>
            </a:r>
          </a:p>
          <a:p>
            <a:pPr marL="0" indent="0">
              <a:buNone/>
            </a:pPr>
            <a:r>
              <a:rPr lang="cs-CZ" dirty="0" smtClean="0"/>
              <a:t>Dobudování – zvětšení celkového objemu objektu (přístavba, nástavba)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cs-CZ" b="1" dirty="0" smtClean="0"/>
              <a:t>Dobudování</a:t>
            </a:r>
            <a:r>
              <a:rPr lang="cs-CZ" dirty="0" smtClean="0"/>
              <a:t> </a:t>
            </a:r>
            <a:r>
              <a:rPr lang="cs-CZ" dirty="0"/>
              <a:t>je možné realizovat pouze ve vztahu k činnostem podporující studenty se </a:t>
            </a:r>
            <a:r>
              <a:rPr lang="cs-CZ" dirty="0" smtClean="0"/>
              <a:t>			specifickými potřebami, </a:t>
            </a:r>
            <a:r>
              <a:rPr lang="cs-CZ" dirty="0"/>
              <a:t>zejména se jedná o </a:t>
            </a:r>
            <a:r>
              <a:rPr lang="cs-CZ" b="1" dirty="0"/>
              <a:t>externí výtahy</a:t>
            </a:r>
            <a:r>
              <a:rPr lang="cs-CZ" dirty="0"/>
              <a:t>, </a:t>
            </a:r>
            <a:r>
              <a:rPr lang="cs-CZ" b="1" dirty="0"/>
              <a:t>schodiště</a:t>
            </a:r>
            <a:r>
              <a:rPr lang="cs-CZ" dirty="0"/>
              <a:t>, </a:t>
            </a:r>
            <a:r>
              <a:rPr lang="cs-CZ" b="1" dirty="0"/>
              <a:t>rampy</a:t>
            </a:r>
            <a:r>
              <a:rPr lang="cs-CZ" dirty="0"/>
              <a:t>, </a:t>
            </a:r>
            <a:r>
              <a:rPr lang="cs-CZ" b="1" dirty="0"/>
              <a:t>plošiny</a:t>
            </a:r>
            <a:r>
              <a:rPr lang="cs-CZ" dirty="0"/>
              <a:t> apod.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(Výstavba – nová výstavba a stavební úpravy vedoucí ke změně účelu užívání objektu) - </a:t>
            </a:r>
            <a:r>
              <a:rPr lang="cs-CZ" b="1" dirty="0" smtClean="0"/>
              <a:t>nepodporována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735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č. 4 – </a:t>
            </a:r>
            <a:r>
              <a:rPr lang="cs-CZ" dirty="0"/>
              <a:t>Informační zdroje pro výuku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cs-CZ" dirty="0"/>
              <a:t>pořízení, vytvoření či zpřístupnění </a:t>
            </a:r>
            <a:r>
              <a:rPr lang="cs-CZ" b="1" dirty="0"/>
              <a:t>elektronických informačních zdrojů</a:t>
            </a:r>
            <a:r>
              <a:rPr lang="cs-CZ" dirty="0"/>
              <a:t>, které slouží pro výuku a jsou určeny </a:t>
            </a:r>
            <a:r>
              <a:rPr lang="cs-CZ" b="1" dirty="0"/>
              <a:t>pro </a:t>
            </a:r>
            <a:r>
              <a:rPr lang="cs-CZ" b="1" dirty="0" smtClean="0"/>
              <a:t>studenty</a:t>
            </a:r>
          </a:p>
          <a:p>
            <a:pPr marL="0" indent="0">
              <a:buNone/>
            </a:pPr>
            <a:r>
              <a:rPr lang="cs-CZ" dirty="0" smtClean="0"/>
              <a:t>EIZ - </a:t>
            </a:r>
            <a:r>
              <a:rPr lang="cs-CZ" dirty="0"/>
              <a:t>Jedná se o elektronicky dostupné informační zdroje pro vzdělávání, k nimž komerční subjekty </a:t>
            </a:r>
            <a:r>
              <a:rPr lang="cs-CZ" dirty="0" smtClean="0"/>
              <a:t>poskytují </a:t>
            </a:r>
            <a:r>
              <a:rPr lang="cs-CZ" dirty="0"/>
              <a:t>obvykle </a:t>
            </a:r>
            <a:r>
              <a:rPr lang="cs-CZ" b="1" dirty="0"/>
              <a:t>za úplatu </a:t>
            </a:r>
            <a:r>
              <a:rPr lang="cs-CZ" b="1" dirty="0" smtClean="0"/>
              <a:t>přístup </a:t>
            </a:r>
            <a:r>
              <a:rPr lang="cs-CZ" dirty="0" smtClean="0"/>
              <a:t>(bibliografické </a:t>
            </a:r>
            <a:r>
              <a:rPr lang="cs-CZ" dirty="0"/>
              <a:t>či citační </a:t>
            </a:r>
            <a:r>
              <a:rPr lang="cs-CZ" b="1" dirty="0" smtClean="0"/>
              <a:t>databáze</a:t>
            </a:r>
            <a:r>
              <a:rPr lang="cs-CZ" dirty="0" smtClean="0"/>
              <a:t>, </a:t>
            </a:r>
            <a:r>
              <a:rPr lang="cs-CZ" dirty="0"/>
              <a:t>soubory </a:t>
            </a:r>
            <a:r>
              <a:rPr lang="cs-CZ" dirty="0" smtClean="0"/>
              <a:t>elektronických </a:t>
            </a:r>
            <a:r>
              <a:rPr lang="cs-CZ" b="1" dirty="0" smtClean="0"/>
              <a:t>časopisů</a:t>
            </a:r>
            <a:r>
              <a:rPr lang="cs-CZ" dirty="0"/>
              <a:t>, elektronických knih nebo referenčních děl, </a:t>
            </a:r>
            <a:r>
              <a:rPr lang="cs-CZ" dirty="0" smtClean="0"/>
              <a:t>slovníků apod</a:t>
            </a:r>
            <a:r>
              <a:rPr lang="cs-CZ" dirty="0"/>
              <a:t>. Jedná se o soubory dat, jejichž primární funkcí je jejich strukturované </a:t>
            </a:r>
            <a:r>
              <a:rPr lang="cs-CZ" b="1" dirty="0"/>
              <a:t>umístění na elektronicky dosažitelném místě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Za pořízené informační zdroje se také považují pořízené </a:t>
            </a:r>
            <a:r>
              <a:rPr lang="cs-CZ" b="1" dirty="0"/>
              <a:t>licence</a:t>
            </a:r>
            <a:r>
              <a:rPr lang="cs-CZ" dirty="0"/>
              <a:t>/přístupy do aktuálně nevyužívané databáze EIZ, </a:t>
            </a:r>
            <a:r>
              <a:rPr lang="cs-CZ" b="1" dirty="0"/>
              <a:t>vytvoření</a:t>
            </a:r>
            <a:r>
              <a:rPr lang="cs-CZ" dirty="0"/>
              <a:t> nové databáze EIZ / souboru dat institucí příjemce, nebo </a:t>
            </a:r>
            <a:r>
              <a:rPr lang="cs-CZ" b="1" dirty="0"/>
              <a:t>zakoupení databáze EIZ</a:t>
            </a:r>
            <a:r>
              <a:rPr lang="cs-CZ" dirty="0"/>
              <a:t> vysokou školou.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8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u="sng" dirty="0" smtClean="0"/>
              <a:t>Indikátory výstupu:</a:t>
            </a:r>
          </a:p>
          <a:p>
            <a:r>
              <a:rPr lang="cs-CZ" b="1" dirty="0" smtClean="0"/>
              <a:t>5 27 05</a:t>
            </a:r>
            <a:r>
              <a:rPr lang="cs-CZ" dirty="0" smtClean="0"/>
              <a:t> - </a:t>
            </a:r>
            <a:r>
              <a:rPr lang="cs-CZ" b="1" dirty="0"/>
              <a:t>Počet studentů, kteří využívají</a:t>
            </a:r>
            <a:r>
              <a:rPr lang="cs-CZ" dirty="0"/>
              <a:t> nově vybudovanou, rozšířenou či modernizovanou infrastrukturu, mimo </a:t>
            </a:r>
            <a:r>
              <a:rPr lang="cs-CZ" b="1" dirty="0"/>
              <a:t>infrastrukturu</a:t>
            </a:r>
            <a:r>
              <a:rPr lang="cs-CZ" dirty="0"/>
              <a:t> pro výuku spojenou s </a:t>
            </a:r>
            <a:r>
              <a:rPr lang="cs-CZ" dirty="0" smtClean="0"/>
              <a:t>výzkumem - </a:t>
            </a:r>
            <a:r>
              <a:rPr lang="cs-CZ" b="1" dirty="0"/>
              <a:t>povinný</a:t>
            </a:r>
            <a:r>
              <a:rPr lang="cs-CZ" dirty="0"/>
              <a:t> k </a:t>
            </a:r>
            <a:r>
              <a:rPr lang="cs-CZ" dirty="0" smtClean="0"/>
              <a:t>naplnění (KA 2 a 3)</a:t>
            </a:r>
          </a:p>
          <a:p>
            <a:r>
              <a:rPr lang="cs-CZ" b="1" dirty="0" smtClean="0"/>
              <a:t>4 66 01</a:t>
            </a:r>
            <a:r>
              <a:rPr lang="cs-CZ" dirty="0" smtClean="0"/>
              <a:t> - </a:t>
            </a:r>
            <a:r>
              <a:rPr lang="cs-CZ" dirty="0"/>
              <a:t>Rozšířené, zrekonstruované nebo nově vybudované </a:t>
            </a:r>
            <a:r>
              <a:rPr lang="cs-CZ" b="1" dirty="0"/>
              <a:t>kapacity</a:t>
            </a:r>
            <a:r>
              <a:rPr lang="cs-CZ" dirty="0"/>
              <a:t> bez záboru zemědělského půdního </a:t>
            </a:r>
            <a:r>
              <a:rPr lang="cs-CZ" dirty="0" smtClean="0"/>
              <a:t>fondu (</a:t>
            </a:r>
            <a:r>
              <a:rPr lang="cs-CZ" b="1" dirty="0" smtClean="0"/>
              <a:t>m</a:t>
            </a:r>
            <a:r>
              <a:rPr lang="cs-CZ" b="1" baseline="30000" dirty="0" smtClean="0"/>
              <a:t>2</a:t>
            </a:r>
            <a:r>
              <a:rPr lang="cs-CZ" dirty="0" smtClean="0"/>
              <a:t>) - </a:t>
            </a:r>
            <a:r>
              <a:rPr lang="cs-CZ" b="1" dirty="0"/>
              <a:t>povinný</a:t>
            </a:r>
            <a:r>
              <a:rPr lang="cs-CZ" dirty="0"/>
              <a:t> k </a:t>
            </a:r>
            <a:r>
              <a:rPr lang="cs-CZ" dirty="0" smtClean="0"/>
              <a:t>naplnění (KA 2 a 3)</a:t>
            </a:r>
          </a:p>
          <a:p>
            <a:r>
              <a:rPr lang="cs-CZ" b="1" dirty="0" smtClean="0"/>
              <a:t>3 </a:t>
            </a:r>
            <a:r>
              <a:rPr lang="cs-CZ" b="1" dirty="0"/>
              <a:t>06 00</a:t>
            </a:r>
            <a:r>
              <a:rPr lang="cs-CZ" dirty="0"/>
              <a:t> - </a:t>
            </a:r>
            <a:r>
              <a:rPr lang="cs-CZ" b="1" dirty="0"/>
              <a:t>Pořízené informační zdroje</a:t>
            </a:r>
            <a:r>
              <a:rPr lang="cs-CZ" dirty="0"/>
              <a:t> - </a:t>
            </a:r>
            <a:r>
              <a:rPr lang="cs-CZ" b="1" dirty="0"/>
              <a:t>povinný</a:t>
            </a:r>
            <a:r>
              <a:rPr lang="cs-CZ" dirty="0"/>
              <a:t> k </a:t>
            </a:r>
            <a:r>
              <a:rPr lang="cs-CZ" dirty="0" smtClean="0"/>
              <a:t>naplnění (KA 4)</a:t>
            </a:r>
          </a:p>
          <a:p>
            <a:r>
              <a:rPr lang="cs-CZ" u="sng" dirty="0" smtClean="0"/>
              <a:t>Indikátory výsledku:</a:t>
            </a:r>
          </a:p>
          <a:p>
            <a:r>
              <a:rPr lang="cs-CZ" dirty="0" smtClean="0"/>
              <a:t>5 18 20 - </a:t>
            </a:r>
            <a:r>
              <a:rPr lang="cs-CZ" b="1" dirty="0"/>
              <a:t>Podíl studentů se SP</a:t>
            </a:r>
            <a:r>
              <a:rPr lang="cs-CZ" dirty="0"/>
              <a:t> k celkovému počtu studentů na </a:t>
            </a:r>
            <a:r>
              <a:rPr lang="cs-CZ" dirty="0" smtClean="0"/>
              <a:t>VŠ - </a:t>
            </a:r>
            <a:r>
              <a:rPr lang="cs-CZ" dirty="0"/>
              <a:t>nepovinný k </a:t>
            </a:r>
            <a:r>
              <a:rPr lang="cs-CZ" dirty="0" smtClean="0"/>
              <a:t>naplnění (KA 3)</a:t>
            </a:r>
          </a:p>
          <a:p>
            <a:r>
              <a:rPr lang="cs-CZ" dirty="0" smtClean="0"/>
              <a:t>5 27 20 - </a:t>
            </a:r>
            <a:r>
              <a:rPr lang="cs-CZ" b="1" dirty="0"/>
              <a:t>Podíl studentů bakalářského a magisterského studia</a:t>
            </a:r>
            <a:r>
              <a:rPr lang="cs-CZ" dirty="0"/>
              <a:t>, kteří využívají infrastrukturu, mimo infrastrukturu pro výuku spojenou s výzkumem na </a:t>
            </a:r>
            <a:r>
              <a:rPr lang="cs-CZ" dirty="0" smtClean="0"/>
              <a:t>VŠ – nepovinný k naplnění (KA 2)</a:t>
            </a:r>
          </a:p>
          <a:p>
            <a:r>
              <a:rPr lang="cs-CZ" b="1" dirty="0" smtClean="0"/>
              <a:t>5 44 10</a:t>
            </a:r>
            <a:r>
              <a:rPr lang="cs-CZ" dirty="0" smtClean="0"/>
              <a:t> - </a:t>
            </a:r>
            <a:r>
              <a:rPr lang="cs-CZ" b="1" dirty="0"/>
              <a:t>Počet studentů užívajících pořízený </a:t>
            </a:r>
            <a:r>
              <a:rPr lang="cs-CZ" b="1" dirty="0" smtClean="0"/>
              <a:t>software</a:t>
            </a:r>
            <a:r>
              <a:rPr lang="cs-CZ" dirty="0" smtClean="0"/>
              <a:t> - </a:t>
            </a:r>
            <a:r>
              <a:rPr lang="cs-CZ" b="1" dirty="0"/>
              <a:t>povinný</a:t>
            </a:r>
            <a:r>
              <a:rPr lang="cs-CZ" dirty="0"/>
              <a:t> k </a:t>
            </a:r>
            <a:r>
              <a:rPr lang="cs-CZ" dirty="0" smtClean="0"/>
              <a:t>naplnění (KA 4)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766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Vyloučené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výuka</a:t>
            </a:r>
            <a:r>
              <a:rPr lang="cs-CZ" dirty="0"/>
              <a:t> a její zajištění v akreditovaných studijních programech,</a:t>
            </a:r>
          </a:p>
          <a:p>
            <a:pPr lvl="0"/>
            <a:r>
              <a:rPr lang="cs-CZ" dirty="0"/>
              <a:t>dobudování nebo rekonstrukce </a:t>
            </a:r>
            <a:r>
              <a:rPr lang="cs-CZ" b="1" dirty="0"/>
              <a:t>prostor, které nejsou v majetku</a:t>
            </a:r>
            <a:r>
              <a:rPr lang="cs-CZ" dirty="0"/>
              <a:t> příjemce/partnera s výjimkou instalace zařízení do pronajatých prostor, která je součástí pořizovací ceny tohoto zařízení,</a:t>
            </a:r>
          </a:p>
          <a:p>
            <a:pPr lvl="0"/>
            <a:r>
              <a:rPr lang="cs-CZ" dirty="0"/>
              <a:t>budování a rozvoj infrastruktur pro </a:t>
            </a:r>
            <a:r>
              <a:rPr lang="cs-CZ" b="1" dirty="0"/>
              <a:t>volnočasové aktivity bez vazby </a:t>
            </a:r>
            <a:r>
              <a:rPr lang="cs-CZ" dirty="0"/>
              <a:t>na vzdělávání, posilování přenositelných kompetencí nebo internacionalizaci,</a:t>
            </a:r>
          </a:p>
          <a:p>
            <a:pPr lvl="0"/>
            <a:r>
              <a:rPr lang="cs-CZ" dirty="0"/>
              <a:t>budování a rozvoj infrastruktur pro </a:t>
            </a:r>
            <a:r>
              <a:rPr lang="cs-CZ" b="1" dirty="0"/>
              <a:t>volnočasové aktivity, které neorganizuje instituce příjemce</a:t>
            </a:r>
            <a:r>
              <a:rPr lang="cs-CZ" dirty="0"/>
              <a:t>, nebo které se uskutečňují v prostorách v majetku jiného subjektu, než je subjekt příjemce,</a:t>
            </a:r>
          </a:p>
          <a:p>
            <a:pPr lvl="0"/>
            <a:r>
              <a:rPr lang="cs-CZ" dirty="0"/>
              <a:t>budování a rozvoj infrastruktur pro </a:t>
            </a:r>
            <a:r>
              <a:rPr lang="cs-CZ" b="1" dirty="0"/>
              <a:t>volnočasové aktivity, kterých se neúčastní studenti nebo pracovníci</a:t>
            </a:r>
            <a:r>
              <a:rPr lang="cs-CZ" dirty="0"/>
              <a:t> instituce příjemce, případně osoby z cílové skupiny,</a:t>
            </a:r>
          </a:p>
          <a:p>
            <a:pPr lvl="0"/>
            <a:r>
              <a:rPr lang="cs-CZ" dirty="0"/>
              <a:t>centrální přístup institucí k informačním zdrojům, který byl již podpořen v rámci jiných projektů (např. </a:t>
            </a:r>
            <a:r>
              <a:rPr lang="cs-CZ" b="1" dirty="0" err="1"/>
              <a:t>CzechELib</a:t>
            </a:r>
            <a:r>
              <a:rPr lang="cs-CZ" dirty="0" smtClean="0"/>
              <a:t>),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7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10094"/>
            <a:ext cx="10515600" cy="1002066"/>
          </a:xfrm>
        </p:spPr>
        <p:txBody>
          <a:bodyPr/>
          <a:lstStyle/>
          <a:p>
            <a:r>
              <a:rPr lang="cs-CZ" dirty="0" smtClean="0"/>
              <a:t>Identifikace a harmonogram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2673"/>
            <a:ext cx="10515600" cy="4426782"/>
          </a:xfrm>
        </p:spPr>
        <p:txBody>
          <a:bodyPr>
            <a:normAutofit/>
          </a:bodyPr>
          <a:lstStyle/>
          <a:p>
            <a:r>
              <a:rPr lang="cs-CZ" dirty="0"/>
              <a:t>Identifikace výzvy: PO 2 IP 1 SC 1 a 2</a:t>
            </a:r>
          </a:p>
          <a:p>
            <a:r>
              <a:rPr lang="cs-CZ" dirty="0"/>
              <a:t>Zveřejnění avíza: 9. 11. 2018</a:t>
            </a:r>
          </a:p>
          <a:p>
            <a:r>
              <a:rPr lang="cs-CZ" dirty="0"/>
              <a:t>Datum vyhlášení a zahájení příjmu žádostí: 28. 11. 2018</a:t>
            </a:r>
          </a:p>
          <a:p>
            <a:r>
              <a:rPr lang="cs-CZ" dirty="0"/>
              <a:t>Datum ukončení příjmu žádostí o podporu: </a:t>
            </a:r>
            <a:r>
              <a:rPr lang="cs-CZ" b="1" dirty="0"/>
              <a:t>29. 3. 2019</a:t>
            </a:r>
            <a:endParaRPr lang="cs-CZ" dirty="0"/>
          </a:p>
          <a:p>
            <a:r>
              <a:rPr lang="cs-CZ" dirty="0"/>
              <a:t>Nejzazší datum pro zahájení fyzické realizace projektu</a:t>
            </a:r>
            <a:r>
              <a:rPr lang="cs-CZ"/>
              <a:t>: do </a:t>
            </a:r>
            <a:r>
              <a:rPr lang="cs-CZ" smtClean="0"/>
              <a:t>šesti </a:t>
            </a:r>
            <a:r>
              <a:rPr lang="cs-CZ" dirty="0"/>
              <a:t>měsíců od vydání právního aktu, nejpozději však 1. 4. 2020 (dle toho, co nastane dříve).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36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44062" y="1825626"/>
            <a:ext cx="10480430" cy="4096872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/>
              <a:t>aktivity</a:t>
            </a:r>
            <a:r>
              <a:rPr lang="cs-CZ" b="1" dirty="0"/>
              <a:t>, které nejsou</a:t>
            </a:r>
            <a:r>
              <a:rPr lang="cs-CZ" dirty="0"/>
              <a:t> doplněním aktivit </a:t>
            </a:r>
            <a:r>
              <a:rPr lang="cs-CZ" b="1" dirty="0"/>
              <a:t>komplementární ESF</a:t>
            </a:r>
            <a:r>
              <a:rPr lang="cs-CZ" dirty="0"/>
              <a:t> výzvy pro vysoké školy II,</a:t>
            </a:r>
          </a:p>
          <a:p>
            <a:pPr lvl="0"/>
            <a:r>
              <a:rPr lang="cs-CZ" dirty="0"/>
              <a:t>výstavba a rekonstrukce infrastruktury nesouvisející primárně se vzděláváním, tj. </a:t>
            </a:r>
            <a:r>
              <a:rPr lang="cs-CZ" b="1" dirty="0"/>
              <a:t>jídelní a ubytovací prostory</a:t>
            </a:r>
            <a:r>
              <a:rPr lang="cs-CZ" dirty="0"/>
              <a:t>, sklady apod.,</a:t>
            </a:r>
          </a:p>
          <a:p>
            <a:pPr lvl="0"/>
            <a:r>
              <a:rPr lang="cs-CZ" dirty="0"/>
              <a:t>rekonstrukce spojené se stavebními pracemi na </a:t>
            </a:r>
            <a:r>
              <a:rPr lang="cs-CZ" b="1" dirty="0"/>
              <a:t>vnější obálce</a:t>
            </a:r>
            <a:r>
              <a:rPr lang="cs-CZ" dirty="0"/>
              <a:t> předmětného objektu (např. zateplování, výměna oken apod.) a výdaje na modernizaci nebo rozšiřování centrálního </a:t>
            </a:r>
            <a:r>
              <a:rPr lang="cs-CZ" b="1" dirty="0"/>
              <a:t>technického provozního zázemí </a:t>
            </a:r>
            <a:r>
              <a:rPr lang="cs-CZ" dirty="0"/>
              <a:t>(kotle, klimatizace apod.),</a:t>
            </a:r>
          </a:p>
          <a:p>
            <a:pPr lvl="0"/>
            <a:r>
              <a:rPr lang="cs-CZ" b="1" dirty="0"/>
              <a:t>dopravní infrastruktura</a:t>
            </a:r>
            <a:r>
              <a:rPr lang="cs-CZ" dirty="0"/>
              <a:t> v rozsahu </a:t>
            </a:r>
            <a:r>
              <a:rPr lang="cs-CZ" b="1" dirty="0"/>
              <a:t>nad rámec požadavků</a:t>
            </a:r>
            <a:r>
              <a:rPr lang="cs-CZ" dirty="0"/>
              <a:t> platné legislativy s výjimkou technických zařízení (např. výtahy, dopravníky), která budou sloužit pro podporu mobilit, zpřístupnění infrastruktury a usnadnění činností pro handicapované a cílové menšinové skupiny,</a:t>
            </a:r>
          </a:p>
          <a:p>
            <a:pPr lvl="0"/>
            <a:r>
              <a:rPr lang="cs-CZ" b="1" dirty="0"/>
              <a:t>výstavba</a:t>
            </a:r>
            <a:r>
              <a:rPr lang="cs-CZ" dirty="0"/>
              <a:t> nové infrastruktury,</a:t>
            </a:r>
          </a:p>
          <a:p>
            <a:pPr lvl="0"/>
            <a:r>
              <a:rPr lang="cs-CZ" b="1" dirty="0"/>
              <a:t>dobudování, které neslouží</a:t>
            </a:r>
            <a:r>
              <a:rPr lang="cs-CZ" dirty="0"/>
              <a:t> k podpoře studentů se </a:t>
            </a:r>
            <a:r>
              <a:rPr lang="cs-CZ" b="1" dirty="0"/>
              <a:t>specifickými potřebami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od ERDF I (016)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Povolení partnerství</a:t>
            </a:r>
          </a:p>
          <a:p>
            <a:r>
              <a:rPr lang="cs-CZ" dirty="0" smtClean="0"/>
              <a:t>Nejsou povoleny nové stavby, dobudování pouze pro studenty se SP</a:t>
            </a:r>
          </a:p>
          <a:p>
            <a:r>
              <a:rPr lang="cs-CZ" dirty="0" smtClean="0"/>
              <a:t>EIZ – samostatná aktivita (bez indikátoru na informační systémy)</a:t>
            </a:r>
          </a:p>
          <a:p>
            <a:r>
              <a:rPr lang="cs-CZ" dirty="0" smtClean="0"/>
              <a:t>Financování – paušální sazba je stanovena ve výši 10 % přímých způsobilých nákladů projektu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40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87302"/>
            <a:ext cx="10515600" cy="827429"/>
          </a:xfrm>
        </p:spPr>
        <p:txBody>
          <a:bodyPr/>
          <a:lstStyle/>
          <a:p>
            <a:r>
              <a:rPr lang="cs-CZ" dirty="0" smtClean="0"/>
              <a:t>Další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66425"/>
            <a:ext cx="10515600" cy="378889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Způsobilost výdajů: </a:t>
            </a:r>
            <a:r>
              <a:rPr lang="cs-CZ" b="1" dirty="0"/>
              <a:t>ne</a:t>
            </a:r>
            <a:r>
              <a:rPr lang="cs-CZ" dirty="0"/>
              <a:t> – studijní oddělení, denní místnost/kuchyňka pro zaměstnance</a:t>
            </a:r>
          </a:p>
          <a:p>
            <a:pPr marL="0" indent="0">
              <a:buNone/>
            </a:pPr>
            <a:r>
              <a:rPr lang="cs-CZ" dirty="0"/>
              <a:t>Navázání na ESF: aktivitu č. 2 (ERDF) lze navázat na aktivitu č. 2 (ESF) – </a:t>
            </a:r>
            <a:r>
              <a:rPr lang="cs-CZ" b="1" dirty="0"/>
              <a:t>není nutné tvořit SP</a:t>
            </a:r>
          </a:p>
          <a:p>
            <a:pPr marL="0" indent="0">
              <a:buNone/>
            </a:pPr>
            <a:r>
              <a:rPr lang="cs-CZ" dirty="0" smtClean="0"/>
              <a:t>Příloha </a:t>
            </a:r>
            <a:r>
              <a:rPr lang="cs-CZ" dirty="0"/>
              <a:t>Realizační tým – </a:t>
            </a:r>
            <a:r>
              <a:rPr lang="cs-CZ" b="1" dirty="0"/>
              <a:t>povinná</a:t>
            </a:r>
            <a:r>
              <a:rPr lang="cs-CZ" dirty="0"/>
              <a:t> pro všechny žadatele, přestože je financován z nepřímých </a:t>
            </a:r>
            <a:r>
              <a:rPr lang="cs-CZ" dirty="0" smtClean="0"/>
              <a:t>				nákladů</a:t>
            </a:r>
          </a:p>
          <a:p>
            <a:pPr marL="0" indent="0">
              <a:buNone/>
            </a:pPr>
            <a:r>
              <a:rPr lang="cs-CZ" dirty="0" smtClean="0"/>
              <a:t>Příloha Pasportizační tabulky – </a:t>
            </a:r>
            <a:r>
              <a:rPr lang="cs-CZ" b="1" dirty="0" smtClean="0"/>
              <a:t>aktualizované</a:t>
            </a:r>
            <a:r>
              <a:rPr lang="cs-CZ" dirty="0" smtClean="0"/>
              <a:t> k 1.11.2018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1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12312"/>
            <a:ext cx="10515600" cy="1002066"/>
          </a:xfrm>
        </p:spPr>
        <p:txBody>
          <a:bodyPr/>
          <a:lstStyle/>
          <a:p>
            <a:r>
              <a:rPr lang="cs-CZ" dirty="0" smtClean="0"/>
              <a:t>Návaznost na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80492"/>
            <a:ext cx="10515600" cy="3648962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Aktivity projektu musí být v souladu se strategickým dokumentem vysoké školy v roli </a:t>
            </a:r>
            <a:r>
              <a:rPr lang="cs-CZ" dirty="0" smtClean="0"/>
              <a:t>žadatele:</a:t>
            </a:r>
          </a:p>
          <a:p>
            <a:pPr lvl="1" algn="just"/>
            <a:r>
              <a:rPr lang="cs-CZ" sz="2000" dirty="0">
                <a:latin typeface="+mj-lt"/>
              </a:rPr>
              <a:t>musí být uveden odkaz na konkrétní část strategického </a:t>
            </a:r>
            <a:r>
              <a:rPr lang="cs-CZ" sz="2000" dirty="0" smtClean="0">
                <a:latin typeface="+mj-lt"/>
              </a:rPr>
              <a:t>dokumentu</a:t>
            </a:r>
          </a:p>
          <a:p>
            <a:pPr lvl="1" algn="just"/>
            <a:r>
              <a:rPr lang="cs-CZ" sz="2000" dirty="0">
                <a:latin typeface="+mj-lt"/>
              </a:rPr>
              <a:t>p</a:t>
            </a:r>
            <a:r>
              <a:rPr lang="cs-CZ" sz="2000" dirty="0" smtClean="0">
                <a:latin typeface="+mj-lt"/>
              </a:rPr>
              <a:t>říloha </a:t>
            </a:r>
            <a:r>
              <a:rPr lang="cs-CZ" sz="2000" b="1" dirty="0">
                <a:latin typeface="+mj-lt"/>
              </a:rPr>
              <a:t>Identifikace styčných bodů (aktivit) mezi strategickými cíli (aktivitami) OP VVV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91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10" cy="53928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18488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Diskuze k věcné části</a:t>
            </a:r>
            <a:endParaRPr lang="cs-CZ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81567"/>
            <a:ext cx="10515600" cy="1002066"/>
          </a:xfrm>
        </p:spPr>
        <p:txBody>
          <a:bodyPr/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0462"/>
            <a:ext cx="10515600" cy="490806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alokace </a:t>
            </a:r>
            <a:r>
              <a:rPr lang="cs-CZ" dirty="0" smtClean="0"/>
              <a:t>na </a:t>
            </a:r>
            <a:r>
              <a:rPr lang="cs-CZ" dirty="0"/>
              <a:t>výzvu: </a:t>
            </a:r>
            <a:r>
              <a:rPr lang="cs-CZ" b="1" dirty="0"/>
              <a:t>1 000 000 000 Kč</a:t>
            </a:r>
            <a:endParaRPr lang="cs-CZ" dirty="0"/>
          </a:p>
          <a:p>
            <a:r>
              <a:rPr lang="cs-CZ" dirty="0"/>
              <a:t>minimální </a:t>
            </a:r>
            <a:r>
              <a:rPr lang="cs-CZ" dirty="0" smtClean="0"/>
              <a:t>výše </a:t>
            </a:r>
            <a:r>
              <a:rPr lang="cs-CZ" dirty="0"/>
              <a:t>výdajů: 1 500 000 Kč</a:t>
            </a:r>
          </a:p>
          <a:p>
            <a:r>
              <a:rPr lang="cs-CZ" dirty="0"/>
              <a:t>maximální </a:t>
            </a:r>
            <a:r>
              <a:rPr lang="cs-CZ" dirty="0" smtClean="0"/>
              <a:t>výše </a:t>
            </a:r>
            <a:r>
              <a:rPr lang="cs-CZ" dirty="0"/>
              <a:t>výdajů: </a:t>
            </a:r>
          </a:p>
          <a:p>
            <a:pPr lvl="1"/>
            <a:r>
              <a:rPr lang="cs-CZ" sz="2000" dirty="0">
                <a:latin typeface="+mj-lt"/>
              </a:rPr>
              <a:t>UK, </a:t>
            </a:r>
            <a:r>
              <a:rPr lang="cs-CZ" sz="2000" dirty="0" smtClean="0">
                <a:latin typeface="+mj-lt"/>
              </a:rPr>
              <a:t>MU, </a:t>
            </a:r>
            <a:r>
              <a:rPr lang="cs-CZ" sz="2000" dirty="0">
                <a:latin typeface="+mj-lt"/>
              </a:rPr>
              <a:t>VUT, ČVUT, UPOL, ČZU – </a:t>
            </a:r>
            <a:r>
              <a:rPr lang="cs-CZ" sz="2000" b="1" dirty="0">
                <a:latin typeface="+mj-lt"/>
              </a:rPr>
              <a:t>60 000 000 Kč </a:t>
            </a:r>
            <a:endParaRPr lang="cs-CZ" sz="2000" dirty="0">
              <a:latin typeface="+mj-lt"/>
            </a:endParaRPr>
          </a:p>
          <a:p>
            <a:pPr lvl="1"/>
            <a:r>
              <a:rPr lang="cs-CZ" sz="2000" dirty="0">
                <a:latin typeface="+mj-lt"/>
              </a:rPr>
              <a:t>ostatní veřejné a stání vysoké školy – </a:t>
            </a:r>
            <a:r>
              <a:rPr lang="cs-CZ" sz="2000" b="1" dirty="0">
                <a:latin typeface="+mj-lt"/>
              </a:rPr>
              <a:t>35 000 000 Kč</a:t>
            </a:r>
            <a:endParaRPr lang="cs-CZ" sz="2000" dirty="0">
              <a:latin typeface="+mj-lt"/>
            </a:endParaRPr>
          </a:p>
          <a:p>
            <a:pPr lvl="1"/>
            <a:r>
              <a:rPr lang="cs-CZ" sz="2000" dirty="0">
                <a:latin typeface="+mj-lt"/>
              </a:rPr>
              <a:t>soukromé vysoké školy – de </a:t>
            </a:r>
            <a:r>
              <a:rPr lang="cs-CZ" sz="2000" dirty="0" err="1">
                <a:latin typeface="+mj-lt"/>
              </a:rPr>
              <a:t>minimis</a:t>
            </a:r>
            <a:endParaRPr lang="cs-CZ" sz="2000" dirty="0">
              <a:latin typeface="+mj-lt"/>
            </a:endParaRPr>
          </a:p>
          <a:p>
            <a:endParaRPr lang="cs-CZ" dirty="0"/>
          </a:p>
          <a:p>
            <a:r>
              <a:rPr lang="cs-CZ" dirty="0"/>
              <a:t>způsobilost </a:t>
            </a:r>
            <a:r>
              <a:rPr lang="cs-CZ" dirty="0" smtClean="0"/>
              <a:t>výdajů</a:t>
            </a:r>
            <a:r>
              <a:rPr lang="cs-CZ" dirty="0"/>
              <a:t>: od 1. 9. 2017</a:t>
            </a:r>
          </a:p>
          <a:p>
            <a:endParaRPr lang="cs-CZ" dirty="0"/>
          </a:p>
          <a:p>
            <a:r>
              <a:rPr lang="cs-CZ" dirty="0"/>
              <a:t>oprávnění </a:t>
            </a:r>
            <a:r>
              <a:rPr lang="cs-CZ" dirty="0" smtClean="0"/>
              <a:t>žadatelé</a:t>
            </a:r>
            <a:r>
              <a:rPr lang="cs-CZ" dirty="0"/>
              <a:t>: vysoké školy podle zákona</a:t>
            </a:r>
          </a:p>
          <a:p>
            <a:r>
              <a:rPr lang="cs-CZ" dirty="0" smtClean="0"/>
              <a:t>partnerství: </a:t>
            </a:r>
            <a:r>
              <a:rPr lang="cs-CZ" dirty="0"/>
              <a:t>umožněno – vysoké školy podle zákona</a:t>
            </a:r>
          </a:p>
          <a:p>
            <a:pPr algn="just"/>
            <a:r>
              <a:rPr lang="cs-CZ" dirty="0"/>
              <a:t>Každý žadatel je oprávněn předložit </a:t>
            </a:r>
            <a:r>
              <a:rPr lang="cs-CZ" b="1" dirty="0"/>
              <a:t>nejvýše jednu žádost o podporu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b="1" dirty="0"/>
              <a:t>Přímé náklady </a:t>
            </a:r>
            <a:r>
              <a:rPr lang="cs-CZ" dirty="0"/>
              <a:t>– pouze náklady na realizační (odborný a administrativní) tým projektu; paušální sazba – 40 % z osobních nákladů.</a:t>
            </a:r>
          </a:p>
        </p:txBody>
      </p:sp>
    </p:spTree>
    <p:extLst>
      <p:ext uri="{BB962C8B-B14F-4D97-AF65-F5344CB8AC3E}">
        <p14:creationId xmlns:p14="http://schemas.microsoft.com/office/powerpoint/2010/main" val="3431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23221"/>
            <a:ext cx="10515600" cy="1002066"/>
          </a:xfrm>
        </p:spPr>
        <p:txBody>
          <a:bodyPr/>
          <a:lstStyle/>
          <a:p>
            <a:r>
              <a:rPr lang="cs-CZ" dirty="0" smtClean="0"/>
              <a:t>Podporované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8283"/>
            <a:ext cx="10515600" cy="44711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u="sng" dirty="0"/>
              <a:t>Povinná aktivita: </a:t>
            </a:r>
          </a:p>
          <a:p>
            <a:pPr algn="just"/>
            <a:r>
              <a:rPr lang="cs-CZ" b="1" dirty="0"/>
              <a:t>Aktivita č. 1: </a:t>
            </a:r>
            <a:r>
              <a:rPr lang="cs-CZ" dirty="0"/>
              <a:t>Řízení projektu 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r>
              <a:rPr lang="cs-CZ" u="sng" dirty="0"/>
              <a:t>Povinně volitelné aktivity (SC1):</a:t>
            </a:r>
          </a:p>
          <a:p>
            <a:pPr algn="just"/>
            <a:r>
              <a:rPr lang="cs-CZ" b="1" dirty="0"/>
              <a:t>Aktivita č. 2:</a:t>
            </a:r>
            <a:r>
              <a:rPr lang="cs-CZ" dirty="0"/>
              <a:t> Zkvalitnění vzdělávací činnosti a moderní výukové trendy</a:t>
            </a:r>
          </a:p>
          <a:p>
            <a:pPr lvl="1" algn="just"/>
            <a:r>
              <a:rPr lang="cs-CZ" sz="2000" dirty="0">
                <a:latin typeface="+mj-lt"/>
              </a:rPr>
              <a:t>školení pracovníků vysoké školy; nové metody výuky; předměty v cizím jazyce; distanční vzdělávání; SW vybavení</a:t>
            </a:r>
          </a:p>
          <a:p>
            <a:pPr lvl="1" algn="just"/>
            <a:r>
              <a:rPr lang="cs-CZ" sz="2000" dirty="0">
                <a:latin typeface="+mj-lt"/>
              </a:rPr>
              <a:t>aktivity nevedou k udělení akreditace</a:t>
            </a:r>
          </a:p>
          <a:p>
            <a:pPr lvl="1" algn="just"/>
            <a:r>
              <a:rPr lang="cs-CZ" sz="2000" dirty="0">
                <a:latin typeface="+mj-lt"/>
              </a:rPr>
              <a:t>40 hod. bagatelní podpory (kap. 11.3.2 specifických pravidel)</a:t>
            </a:r>
          </a:p>
          <a:p>
            <a:pPr lvl="1" algn="just"/>
            <a:r>
              <a:rPr lang="cs-CZ" sz="2000" b="1">
                <a:latin typeface="+mj-lt"/>
              </a:rPr>
              <a:t>indikátory </a:t>
            </a:r>
            <a:r>
              <a:rPr lang="cs-CZ" sz="2000" b="1" smtClean="0">
                <a:latin typeface="+mj-lt"/>
              </a:rPr>
              <a:t>osoby</a:t>
            </a:r>
            <a:r>
              <a:rPr lang="cs-CZ" sz="2000">
                <a:latin typeface="+mj-lt"/>
              </a:rPr>
              <a:t>: </a:t>
            </a:r>
            <a:r>
              <a:rPr lang="cs-CZ" sz="2000" dirty="0">
                <a:latin typeface="+mj-lt"/>
              </a:rPr>
              <a:t>5 40 </a:t>
            </a:r>
            <a:r>
              <a:rPr lang="cs-CZ" sz="2000">
                <a:latin typeface="+mj-lt"/>
              </a:rPr>
              <a:t>01 (</a:t>
            </a:r>
            <a:r>
              <a:rPr lang="cs-CZ" sz="2000" dirty="0">
                <a:latin typeface="+mj-lt"/>
              </a:rPr>
              <a:t>počet</a:t>
            </a:r>
            <a:r>
              <a:rPr lang="cs-CZ" sz="2000">
                <a:latin typeface="+mj-lt"/>
              </a:rPr>
              <a:t> podpořených pracovníků – osoba </a:t>
            </a:r>
            <a:r>
              <a:rPr lang="cs-CZ" sz="2000" dirty="0">
                <a:latin typeface="+mj-lt"/>
              </a:rPr>
              <a:t>se vykáže několikrát) – 6 00 </a:t>
            </a:r>
            <a:r>
              <a:rPr lang="cs-CZ" sz="2000">
                <a:latin typeface="+mj-lt"/>
              </a:rPr>
              <a:t>00 (</a:t>
            </a:r>
            <a:r>
              <a:rPr lang="cs-CZ" sz="2000" dirty="0">
                <a:latin typeface="+mj-lt"/>
              </a:rPr>
              <a:t>počet</a:t>
            </a:r>
            <a:r>
              <a:rPr lang="cs-CZ" sz="2000">
                <a:latin typeface="+mj-lt"/>
              </a:rPr>
              <a:t> účastníků – osoba </a:t>
            </a:r>
            <a:r>
              <a:rPr lang="cs-CZ" sz="2000" dirty="0">
                <a:latin typeface="+mj-lt"/>
              </a:rPr>
              <a:t>se vykáže jednou) – 5 25 </a:t>
            </a:r>
            <a:r>
              <a:rPr lang="cs-CZ" sz="2000">
                <a:latin typeface="+mj-lt"/>
              </a:rPr>
              <a:t>10 (</a:t>
            </a:r>
            <a:r>
              <a:rPr lang="cs-CZ" sz="2000" dirty="0">
                <a:latin typeface="+mj-lt"/>
              </a:rPr>
              <a:t>jak</a:t>
            </a:r>
            <a:r>
              <a:rPr lang="cs-CZ" sz="2000">
                <a:latin typeface="+mj-lt"/>
              </a:rPr>
              <a:t> v praxi uplatňuje pracovník své znalosti – osoba </a:t>
            </a:r>
            <a:r>
              <a:rPr lang="cs-CZ" sz="2000" dirty="0">
                <a:latin typeface="+mj-lt"/>
              </a:rPr>
              <a:t>se vykáže pouze jednou)</a:t>
            </a:r>
          </a:p>
          <a:p>
            <a:pPr lvl="1" algn="just"/>
            <a:r>
              <a:rPr lang="cs-CZ" sz="2000" b="1">
                <a:latin typeface="+mj-lt"/>
              </a:rPr>
              <a:t>indikátory </a:t>
            </a:r>
            <a:r>
              <a:rPr lang="cs-CZ" sz="2000" b="1" smtClean="0">
                <a:latin typeface="+mj-lt"/>
              </a:rPr>
              <a:t>SP </a:t>
            </a:r>
            <a:r>
              <a:rPr lang="cs-CZ" sz="2000" b="1">
                <a:latin typeface="+mj-lt"/>
              </a:rPr>
              <a:t>s cizím jazykem</a:t>
            </a:r>
            <a:r>
              <a:rPr lang="cs-CZ" sz="2000">
                <a:latin typeface="+mj-lt"/>
              </a:rPr>
              <a:t>: 5 29 02 (počet SP s cizím jazykem) – 5 29 00 (počet SP celkem na VŠ, nepovinný k naplnění) – 5 29 10 (podíl SP vyučovaných v cizím jazyce)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62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9322" y="609601"/>
            <a:ext cx="10515600" cy="54716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b="1" dirty="0"/>
              <a:t>Aktivita č. 3:</a:t>
            </a:r>
            <a:r>
              <a:rPr lang="cs-CZ" dirty="0"/>
              <a:t> Tvorba nových a/nebo úprava obsahu stávajících bakalářských a magisterských studijních programů/oborů zohledňujících potřeby praxe</a:t>
            </a:r>
          </a:p>
          <a:p>
            <a:pPr lvl="1" algn="just"/>
            <a:r>
              <a:rPr lang="cs-CZ" sz="2000" dirty="0">
                <a:latin typeface="+mj-lt"/>
              </a:rPr>
              <a:t>zavádět praxi do </a:t>
            </a:r>
            <a:r>
              <a:rPr lang="cs-CZ" sz="2000" dirty="0" err="1">
                <a:latin typeface="+mj-lt"/>
              </a:rPr>
              <a:t>bc.</a:t>
            </a:r>
            <a:r>
              <a:rPr lang="cs-CZ" sz="2000" dirty="0">
                <a:latin typeface="+mj-lt"/>
              </a:rPr>
              <a:t>/</a:t>
            </a:r>
            <a:r>
              <a:rPr lang="cs-CZ" sz="2000" dirty="0" err="1">
                <a:latin typeface="+mj-lt"/>
              </a:rPr>
              <a:t>mgr.</a:t>
            </a:r>
            <a:r>
              <a:rPr lang="cs-CZ" sz="2000" dirty="0">
                <a:latin typeface="+mj-lt"/>
              </a:rPr>
              <a:t> studijních programů, rozsah praxe – 240 hod. pro </a:t>
            </a:r>
            <a:r>
              <a:rPr lang="cs-CZ" sz="2000" dirty="0" err="1">
                <a:latin typeface="+mj-lt"/>
              </a:rPr>
              <a:t>bc.</a:t>
            </a:r>
            <a:r>
              <a:rPr lang="cs-CZ" sz="2000" dirty="0">
                <a:latin typeface="+mj-lt"/>
              </a:rPr>
              <a:t>; 120 hod. pro </a:t>
            </a:r>
            <a:r>
              <a:rPr lang="cs-CZ" sz="2000" dirty="0" err="1">
                <a:latin typeface="+mj-lt"/>
              </a:rPr>
              <a:t>Nmgr</a:t>
            </a:r>
            <a:r>
              <a:rPr lang="cs-CZ" sz="2000" dirty="0">
                <a:latin typeface="+mj-lt"/>
              </a:rPr>
              <a:t>.; 360 pro </a:t>
            </a:r>
            <a:r>
              <a:rPr lang="cs-CZ" sz="2000" dirty="0" err="1">
                <a:latin typeface="+mj-lt"/>
              </a:rPr>
              <a:t>mgr.</a:t>
            </a:r>
            <a:r>
              <a:rPr lang="cs-CZ" sz="2000" dirty="0">
                <a:latin typeface="+mj-lt"/>
              </a:rPr>
              <a:t>;</a:t>
            </a:r>
          </a:p>
          <a:p>
            <a:pPr lvl="1" algn="just"/>
            <a:r>
              <a:rPr lang="cs-CZ" sz="2000" dirty="0">
                <a:latin typeface="+mj-lt"/>
              </a:rPr>
              <a:t>specializace – umožněna jejich tvorba, ovšem indikátory sledují pouze studijní programy;</a:t>
            </a:r>
          </a:p>
          <a:p>
            <a:pPr lvl="1" algn="just"/>
            <a:r>
              <a:rPr lang="cs-CZ" sz="2000" dirty="0">
                <a:latin typeface="+mj-lt"/>
              </a:rPr>
              <a:t>akademicky/profesně zaměřené studijní programy – praxi lze zavádět i do akademicky zaměřených studijních programů;</a:t>
            </a:r>
          </a:p>
          <a:p>
            <a:pPr lvl="1" algn="just"/>
            <a:r>
              <a:rPr lang="cs-CZ" sz="2000" dirty="0">
                <a:latin typeface="+mj-lt"/>
              </a:rPr>
              <a:t>pozor – názvy indikátorů a jejich měrné jednotky pracují s pojmem obor, text v definici NČI a specifických pravidlech však správně hovoří o programu;</a:t>
            </a:r>
          </a:p>
          <a:p>
            <a:pPr lvl="1" algn="just"/>
            <a:r>
              <a:rPr lang="cs-CZ" sz="2000" dirty="0">
                <a:latin typeface="+mj-lt"/>
              </a:rPr>
              <a:t>pokud už studijní program praxi má – může být rozšířena / mohou být zohledněny jiné potřeby praxe – program se vykáže v patřičném indikátoru, tj. 5 31 03 (pouze </a:t>
            </a:r>
            <a:r>
              <a:rPr lang="cs-CZ" sz="2000" dirty="0" err="1">
                <a:latin typeface="+mj-lt"/>
              </a:rPr>
              <a:t>bc.</a:t>
            </a:r>
            <a:r>
              <a:rPr lang="cs-CZ" sz="2000" dirty="0">
                <a:latin typeface="+mj-lt"/>
              </a:rPr>
              <a:t>) / 5 31 01 (</a:t>
            </a:r>
            <a:r>
              <a:rPr lang="cs-CZ" sz="2000" dirty="0" err="1">
                <a:latin typeface="+mj-lt"/>
              </a:rPr>
              <a:t>bc.</a:t>
            </a:r>
            <a:r>
              <a:rPr lang="cs-CZ" sz="2000" dirty="0">
                <a:latin typeface="+mj-lt"/>
              </a:rPr>
              <a:t> + </a:t>
            </a:r>
            <a:r>
              <a:rPr lang="cs-CZ" sz="2000" dirty="0" err="1">
                <a:latin typeface="+mj-lt"/>
              </a:rPr>
              <a:t>mgr.</a:t>
            </a:r>
            <a:r>
              <a:rPr lang="cs-CZ" sz="2000" dirty="0">
                <a:latin typeface="+mj-lt"/>
              </a:rPr>
              <a:t>);</a:t>
            </a:r>
          </a:p>
          <a:p>
            <a:pPr lvl="1" algn="just"/>
            <a:r>
              <a:rPr lang="cs-CZ" sz="2000" dirty="0">
                <a:latin typeface="+mj-lt"/>
              </a:rPr>
              <a:t>nutno také počítat s časovou rezervou – vykazováni jsou studenti zapsaní do 2. ročníku studia (indikátory 5 31 10 / 5 31 13). </a:t>
            </a:r>
          </a:p>
          <a:p>
            <a:pPr algn="just"/>
            <a:endParaRPr lang="cs-CZ" dirty="0"/>
          </a:p>
          <a:p>
            <a:pPr algn="just"/>
            <a:r>
              <a:rPr lang="cs-CZ" b="1" dirty="0"/>
              <a:t>Aktivita č. 4:</a:t>
            </a:r>
            <a:r>
              <a:rPr lang="cs-CZ" dirty="0"/>
              <a:t> Posílení internacionalizace</a:t>
            </a:r>
          </a:p>
          <a:p>
            <a:pPr lvl="1" algn="just"/>
            <a:r>
              <a:rPr lang="cs-CZ" sz="2000" dirty="0">
                <a:latin typeface="+mj-lt"/>
              </a:rPr>
              <a:t>joint a </a:t>
            </a:r>
            <a:r>
              <a:rPr lang="cs-CZ" sz="2000" dirty="0" err="1">
                <a:latin typeface="+mj-lt"/>
              </a:rPr>
              <a:t>multiple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degree</a:t>
            </a:r>
            <a:r>
              <a:rPr lang="cs-CZ" sz="2000" dirty="0">
                <a:latin typeface="+mj-lt"/>
              </a:rPr>
              <a:t> programy – musí dojít k udělení akreditace</a:t>
            </a:r>
          </a:p>
          <a:p>
            <a:pPr lvl="1" algn="just"/>
            <a:r>
              <a:rPr lang="cs-CZ" sz="2000" dirty="0">
                <a:latin typeface="+mj-lt"/>
              </a:rPr>
              <a:t>mobility studentů (minimálně semestr/trimestr), pracovníků VŠ (není omezena délka, ovšem osoba by měla splnit bagatelní podporu).</a:t>
            </a:r>
          </a:p>
          <a:p>
            <a:pPr lvl="1" algn="just"/>
            <a:r>
              <a:rPr lang="cs-CZ" sz="2000" dirty="0">
                <a:latin typeface="+mj-lt"/>
              </a:rPr>
              <a:t>Indikátor 5 43 10 </a:t>
            </a:r>
            <a:r>
              <a:rPr lang="cs-CZ" sz="2100" dirty="0">
                <a:latin typeface="+mj-lt"/>
              </a:rPr>
              <a:t>(počet podpořených spoluprací) nově navazuje na 5 30 01 (počet nově vytvořených SP vyučovaných ve spolupráci s jinou VŠ) </a:t>
            </a:r>
            <a:r>
              <a:rPr lang="cs-CZ" sz="2100" b="1" dirty="0">
                <a:latin typeface="+mj-lt"/>
              </a:rPr>
              <a:t>/</a:t>
            </a:r>
            <a:r>
              <a:rPr lang="cs-CZ" sz="2100" dirty="0">
                <a:latin typeface="+mj-lt"/>
              </a:rPr>
              <a:t> 5 40 01 (počet podpořených pracovníků) </a:t>
            </a:r>
            <a:r>
              <a:rPr lang="cs-CZ" sz="2100" b="1" dirty="0">
                <a:latin typeface="+mj-lt"/>
              </a:rPr>
              <a:t>/</a:t>
            </a:r>
            <a:r>
              <a:rPr lang="cs-CZ" sz="2100" dirty="0">
                <a:latin typeface="+mj-lt"/>
              </a:rPr>
              <a:t> 5 43 10 (počet podpořených spoluprací)</a:t>
            </a:r>
          </a:p>
        </p:txBody>
      </p:sp>
    </p:spTree>
    <p:extLst>
      <p:ext uri="{BB962C8B-B14F-4D97-AF65-F5344CB8AC3E}">
        <p14:creationId xmlns:p14="http://schemas.microsoft.com/office/powerpoint/2010/main" val="26261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19015"/>
            <a:ext cx="10515600" cy="511043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sz="2100" u="sng" dirty="0"/>
              <a:t>Volitelná aktivita (SC1):</a:t>
            </a:r>
          </a:p>
          <a:p>
            <a:pPr algn="just"/>
            <a:r>
              <a:rPr lang="cs-CZ" sz="2100" b="1" dirty="0"/>
              <a:t>Aktivita č. 5:</a:t>
            </a:r>
            <a:r>
              <a:rPr lang="cs-CZ" sz="2100" dirty="0"/>
              <a:t> Rozvoj vazeb mezi VŠ a jejími absolventy v souvislosti s uplatnitelností absolventů na trhu práce s cílem implementace do strategického řízení studijních programů na vysokých školách</a:t>
            </a:r>
          </a:p>
          <a:p>
            <a:pPr lvl="1" algn="just"/>
            <a:r>
              <a:rPr lang="cs-CZ" sz="2100" dirty="0">
                <a:latin typeface="+mj-lt"/>
              </a:rPr>
              <a:t>aktivita musí mít dopad do stávajících studijních programů</a:t>
            </a:r>
          </a:p>
          <a:p>
            <a:pPr lvl="1" algn="just"/>
            <a:r>
              <a:rPr lang="cs-CZ" sz="2100" dirty="0">
                <a:latin typeface="+mj-lt"/>
              </a:rPr>
              <a:t>aktivita bez indikátorů</a:t>
            </a:r>
          </a:p>
          <a:p>
            <a:pPr marL="0" indent="0" algn="just">
              <a:buNone/>
            </a:pPr>
            <a:endParaRPr lang="cs-CZ" u="sng" dirty="0"/>
          </a:p>
          <a:p>
            <a:pPr marL="0" indent="0" algn="just">
              <a:buNone/>
            </a:pPr>
            <a:r>
              <a:rPr lang="cs-CZ" sz="2100" u="sng" dirty="0"/>
              <a:t>Povinně volitelná aktivita (SC2):</a:t>
            </a:r>
          </a:p>
          <a:p>
            <a:pPr algn="just"/>
            <a:r>
              <a:rPr lang="cs-CZ" b="1" dirty="0"/>
              <a:t>Aktivita č. 6: </a:t>
            </a:r>
            <a:r>
              <a:rPr lang="cs-CZ" dirty="0"/>
              <a:t>Zlepšení dostupnosti poradenských a asistenčních služeb</a:t>
            </a:r>
          </a:p>
          <a:p>
            <a:pPr lvl="1" algn="just"/>
            <a:r>
              <a:rPr lang="cs-CZ" sz="2100" dirty="0">
                <a:latin typeface="+mj-lt"/>
              </a:rPr>
              <a:t>primární zaměření aktivity na studenty se specifickými potřebami, mohou být podpořeni i ostatní studenti vysoké školy</a:t>
            </a:r>
          </a:p>
          <a:p>
            <a:pPr lvl="1" algn="just"/>
            <a:r>
              <a:rPr lang="cs-CZ" sz="2100" b="1" dirty="0">
                <a:latin typeface="+mj-lt"/>
              </a:rPr>
              <a:t>i</a:t>
            </a:r>
            <a:r>
              <a:rPr lang="cs-CZ" sz="2100" b="1" dirty="0" smtClean="0">
                <a:latin typeface="+mj-lt"/>
              </a:rPr>
              <a:t>ndikátory </a:t>
            </a:r>
            <a:r>
              <a:rPr lang="cs-CZ" sz="2100" b="1" dirty="0">
                <a:latin typeface="+mj-lt"/>
              </a:rPr>
              <a:t>osoby: </a:t>
            </a:r>
            <a:r>
              <a:rPr lang="cs-CZ" sz="2100" dirty="0">
                <a:latin typeface="+mj-lt"/>
              </a:rPr>
              <a:t>5 40 01 – 6 00 00 – 5 25 10</a:t>
            </a:r>
          </a:p>
          <a:p>
            <a:pPr lvl="1" algn="just"/>
            <a:r>
              <a:rPr lang="cs-CZ" sz="2100" b="1" dirty="0">
                <a:latin typeface="+mj-lt"/>
              </a:rPr>
              <a:t>i</a:t>
            </a:r>
            <a:r>
              <a:rPr lang="cs-CZ" sz="2100" b="1" dirty="0" smtClean="0">
                <a:latin typeface="+mj-lt"/>
              </a:rPr>
              <a:t>ndikátory </a:t>
            </a:r>
            <a:r>
              <a:rPr lang="cs-CZ" sz="2100" b="1" dirty="0">
                <a:latin typeface="+mj-lt"/>
              </a:rPr>
              <a:t>produkty: </a:t>
            </a:r>
            <a:r>
              <a:rPr lang="cs-CZ" sz="2100" dirty="0">
                <a:latin typeface="+mj-lt"/>
              </a:rPr>
              <a:t>5 21 04 (počet produktů) – povinně navázat 5 21 14 (počet studentů se SP využívajících produkty) a 5 17 10 (počet Romů v organizaci)</a:t>
            </a:r>
          </a:p>
          <a:p>
            <a:pPr algn="just"/>
            <a:endParaRPr lang="cs-CZ" sz="2100" dirty="0"/>
          </a:p>
          <a:p>
            <a:pPr marL="0" indent="0" algn="just">
              <a:buNone/>
            </a:pPr>
            <a:r>
              <a:rPr lang="cs-CZ" sz="2100" u="sng" dirty="0"/>
              <a:t>Volitelná aktivita (SC2):</a:t>
            </a:r>
          </a:p>
          <a:p>
            <a:pPr algn="just"/>
            <a:r>
              <a:rPr lang="cs-CZ" sz="2100" b="1" dirty="0"/>
              <a:t>Aktivita č. 7: </a:t>
            </a:r>
            <a:r>
              <a:rPr lang="cs-CZ" sz="2100" dirty="0"/>
              <a:t>Zvýšení zájmu o studium na VŠ a adaptace nových studentů pro studium na vysoké škole, usnadnění přechodu ze SŠ na VŠ</a:t>
            </a:r>
          </a:p>
          <a:p>
            <a:pPr lvl="1" algn="just">
              <a:lnSpc>
                <a:spcPct val="100000"/>
              </a:lnSpc>
            </a:pPr>
            <a:r>
              <a:rPr lang="cs-CZ" sz="2100" dirty="0">
                <a:latin typeface="+mj-lt"/>
              </a:rPr>
              <a:t>umožněny jsou i dlouhodobé kurzy pro středoškoláky, propagace není předmětem výzvy.</a:t>
            </a:r>
          </a:p>
          <a:p>
            <a:pPr lvl="1" algn="just">
              <a:lnSpc>
                <a:spcPct val="100000"/>
              </a:lnSpc>
            </a:pPr>
            <a:r>
              <a:rPr lang="cs-CZ" sz="2100" dirty="0">
                <a:latin typeface="+mj-lt"/>
              </a:rPr>
              <a:t>aktivita </a:t>
            </a:r>
            <a:r>
              <a:rPr lang="cs-CZ" sz="2100" dirty="0" smtClean="0">
                <a:latin typeface="+mj-lt"/>
              </a:rPr>
              <a:t>bez </a:t>
            </a:r>
            <a:r>
              <a:rPr lang="cs-CZ" sz="2100" dirty="0">
                <a:latin typeface="+mj-lt"/>
              </a:rPr>
              <a:t>indikátorů</a:t>
            </a:r>
          </a:p>
        </p:txBody>
      </p:sp>
    </p:spTree>
    <p:extLst>
      <p:ext uri="{BB962C8B-B14F-4D97-AF65-F5344CB8AC3E}">
        <p14:creationId xmlns:p14="http://schemas.microsoft.com/office/powerpoint/2010/main" val="7248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46515"/>
            <a:ext cx="10515600" cy="1002066"/>
          </a:xfrm>
        </p:spPr>
        <p:txBody>
          <a:bodyPr/>
          <a:lstStyle/>
          <a:p>
            <a:r>
              <a:rPr lang="cs-CZ" dirty="0" smtClean="0"/>
              <a:t>Cílové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4585"/>
            <a:ext cx="10515600" cy="44148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SC1:</a:t>
            </a:r>
          </a:p>
          <a:p>
            <a:pPr lvl="0" algn="just"/>
            <a:r>
              <a:rPr lang="cs-CZ" dirty="0"/>
              <a:t>studenti vysokých škol,</a:t>
            </a:r>
          </a:p>
          <a:p>
            <a:pPr algn="just"/>
            <a:r>
              <a:rPr lang="cs-CZ" dirty="0"/>
              <a:t>akademičtí a ostatní pracovníci vysokých </a:t>
            </a:r>
            <a:r>
              <a:rPr lang="cs-CZ" dirty="0" smtClean="0"/>
              <a:t>škol</a:t>
            </a:r>
          </a:p>
          <a:p>
            <a:pPr marL="0" indent="0" algn="just">
              <a:buNone/>
            </a:pPr>
            <a:r>
              <a:rPr lang="cs-CZ" dirty="0" smtClean="0"/>
              <a:t>SC2:</a:t>
            </a:r>
          </a:p>
          <a:p>
            <a:pPr lvl="0" algn="just"/>
            <a:r>
              <a:rPr lang="cs-CZ" dirty="0"/>
              <a:t>studenti vysokých škol,</a:t>
            </a:r>
          </a:p>
          <a:p>
            <a:pPr lvl="0" algn="just"/>
            <a:r>
              <a:rPr lang="cs-CZ" dirty="0"/>
              <a:t>žáci a studenti, u kterých společenské a osobní faktory, jako jsou </a:t>
            </a:r>
            <a:r>
              <a:rPr lang="cs-CZ" dirty="0" err="1"/>
              <a:t>socio</a:t>
            </a:r>
            <a:r>
              <a:rPr lang="cs-CZ" dirty="0"/>
              <a:t>-ekonomický status, zdravotní stav, etnický původ nebo rodinné a kulturní zázemí, představují překážky pro přístup a úspěšné dokončení vysokoškolského vzdělání a následného uplatnění na trhu práce, </a:t>
            </a:r>
          </a:p>
          <a:p>
            <a:pPr lvl="0" algn="just"/>
            <a:r>
              <a:rPr lang="cs-CZ" dirty="0"/>
              <a:t>žáci středních škol a zájemci o studium na vysoké škole,</a:t>
            </a:r>
          </a:p>
          <a:p>
            <a:pPr lvl="0" algn="just"/>
            <a:r>
              <a:rPr lang="cs-CZ" dirty="0"/>
              <a:t>akademičtí a ostatní pracovníci vysokých škol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66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62146"/>
            <a:ext cx="10515600" cy="1002066"/>
          </a:xfrm>
        </p:spPr>
        <p:txBody>
          <a:bodyPr/>
          <a:lstStyle/>
          <a:p>
            <a:r>
              <a:rPr lang="cs-CZ" dirty="0" smtClean="0"/>
              <a:t>Návaznost na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8955"/>
            <a:ext cx="10515600" cy="4430500"/>
          </a:xfrm>
        </p:spPr>
        <p:txBody>
          <a:bodyPr/>
          <a:lstStyle/>
          <a:p>
            <a:pPr algn="just"/>
            <a:r>
              <a:rPr lang="cs-CZ" dirty="0"/>
              <a:t>Aktivity projektu musí být v souladu se strategickým dokumentem vysoké školy v roli žadatele:</a:t>
            </a:r>
          </a:p>
          <a:p>
            <a:pPr lvl="1" algn="just"/>
            <a:r>
              <a:rPr lang="cs-CZ" sz="2000" dirty="0">
                <a:latin typeface="+mj-lt"/>
              </a:rPr>
              <a:t>musí být uveden odkaz na konkrétní část </a:t>
            </a:r>
            <a:r>
              <a:rPr lang="cs-CZ" sz="2000">
                <a:latin typeface="+mj-lt"/>
              </a:rPr>
              <a:t>strategického dokumentu</a:t>
            </a:r>
            <a:r>
              <a:rPr lang="cs-CZ" sz="2000" dirty="0">
                <a:latin typeface="+mj-lt"/>
              </a:rPr>
              <a:t>;</a:t>
            </a:r>
          </a:p>
          <a:p>
            <a:pPr lvl="1" algn="just"/>
            <a:r>
              <a:rPr lang="cs-CZ" sz="2000">
                <a:latin typeface="+mj-lt"/>
              </a:rPr>
              <a:t>příloha </a:t>
            </a:r>
            <a:r>
              <a:rPr lang="cs-CZ" sz="2000" b="1">
                <a:latin typeface="+mj-lt"/>
              </a:rPr>
              <a:t>Identifikace styčných bodů (aktivit) mezi strategickými cíli (aktivitami) OP VVV</a:t>
            </a:r>
            <a:endParaRPr lang="cs-CZ" sz="2000" b="1" dirty="0">
              <a:latin typeface="+mj-lt"/>
            </a:endParaRPr>
          </a:p>
          <a:p>
            <a:pPr lvl="1" algn="just"/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35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30885"/>
            <a:ext cx="10515600" cy="1002066"/>
          </a:xfrm>
        </p:spPr>
        <p:txBody>
          <a:bodyPr/>
          <a:lstStyle/>
          <a:p>
            <a:r>
              <a:rPr lang="cs-CZ" dirty="0" smtClean="0"/>
              <a:t>Místo dopadu a realizace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8955"/>
            <a:ext cx="10515600" cy="4430500"/>
          </a:xfrm>
        </p:spPr>
        <p:txBody>
          <a:bodyPr/>
          <a:lstStyle/>
          <a:p>
            <a:r>
              <a:rPr lang="cs-CZ" dirty="0" smtClean="0"/>
              <a:t>Místo dopadu: území </a:t>
            </a:r>
            <a:r>
              <a:rPr lang="cs-CZ" dirty="0"/>
              <a:t>Č</a:t>
            </a:r>
            <a:r>
              <a:rPr lang="cs-CZ" dirty="0" smtClean="0"/>
              <a:t>eské republiky</a:t>
            </a:r>
          </a:p>
          <a:p>
            <a:r>
              <a:rPr lang="cs-CZ" dirty="0" smtClean="0"/>
              <a:t>Místo realizace: území </a:t>
            </a:r>
            <a:r>
              <a:rPr lang="cs-CZ" dirty="0"/>
              <a:t>České </a:t>
            </a:r>
            <a:r>
              <a:rPr lang="cs-CZ" dirty="0" smtClean="0"/>
              <a:t>republiky, aktivita č. 4 – území Evropské </a:t>
            </a:r>
            <a:r>
              <a:rPr lang="cs-CZ" dirty="0" smtClean="0"/>
              <a:t>unie </a:t>
            </a:r>
            <a:r>
              <a:rPr lang="cs-CZ" smtClean="0"/>
              <a:t>i mimo </a:t>
            </a:r>
            <a:r>
              <a:rPr lang="cs-CZ" dirty="0" smtClean="0"/>
              <a:t>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3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15OPMSMT0001-28-99863</_dlc_DocId>
    <_dlc_DocIdUrl xmlns="0104a4cd-1400-468e-be1b-c7aad71d7d5a">
      <Url>http://op.msmt.cz/_layouts/15/DocIdRedir.aspx?ID=15OPMSMT0001-28-99863</Url>
      <Description>15OPMSMT0001-28-99863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E89502-D6CA-42BB-ABD4-EA9C312A48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00E145-DA5B-4030-8B75-4331A832C7A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C2578C9-97DF-4E30-B0F4-07B0CE903DD6}">
  <ds:schemaRefs>
    <ds:schemaRef ds:uri="http://schemas.microsoft.com/office/2006/documentManagement/types"/>
    <ds:schemaRef ds:uri="http://www.w3.org/XML/1998/namespace"/>
    <ds:schemaRef ds:uri="0104a4cd-1400-468e-be1b-c7aad71d7d5a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7AB93ED4-E1A0-4580-BC8B-CA1BD3E3FB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4461</TotalTime>
  <Words>1775</Words>
  <Application>Microsoft Office PowerPoint</Application>
  <PresentationFormat>Širokoúhlá obrazovka</PresentationFormat>
  <Paragraphs>220</Paragraphs>
  <Slides>24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Identifikace a harmonogram</vt:lpstr>
      <vt:lpstr>Základní informace</vt:lpstr>
      <vt:lpstr>Podporované aktivity</vt:lpstr>
      <vt:lpstr>Prezentace aplikace PowerPoint</vt:lpstr>
      <vt:lpstr>Prezentace aplikace PowerPoint</vt:lpstr>
      <vt:lpstr>Cílové skupiny</vt:lpstr>
      <vt:lpstr>Návaznost na strategie</vt:lpstr>
      <vt:lpstr>Místo dopadu a realizace</vt:lpstr>
      <vt:lpstr>Vyloučené aktivity</vt:lpstr>
      <vt:lpstr>Prezentace aplikace PowerPoint</vt:lpstr>
      <vt:lpstr>Základní popis výzvy 02_18_057</vt:lpstr>
      <vt:lpstr>Parametry výzvy</vt:lpstr>
      <vt:lpstr>Prezentace aplikace PowerPoint</vt:lpstr>
      <vt:lpstr>Aktivita č. 2 – Infrastrukturní zajištění výuky</vt:lpstr>
      <vt:lpstr>Aktivita č. 3 – Zpřístupnění vysokoškolského prostředí</vt:lpstr>
      <vt:lpstr>Aktivita č. 4 – Informační zdroje pro výuku</vt:lpstr>
      <vt:lpstr>Indikátory</vt:lpstr>
      <vt:lpstr>Vyloučené aktivity</vt:lpstr>
      <vt:lpstr>Prezentace aplikace PowerPoint</vt:lpstr>
      <vt:lpstr>Rozdíl od ERDF I (016)</vt:lpstr>
      <vt:lpstr>Další informace</vt:lpstr>
      <vt:lpstr>Návaznost na strategie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Prezentace_šablona_širokoúhlá</dc:title>
  <dc:creator>Čejková Michaela</dc:creator>
  <cp:lastModifiedBy>Podolková Stanislava</cp:lastModifiedBy>
  <cp:revision>100</cp:revision>
  <dcterms:created xsi:type="dcterms:W3CDTF">2016-01-08T09:04:23Z</dcterms:created>
  <dcterms:modified xsi:type="dcterms:W3CDTF">2019-02-05T12:34:44Z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3c27c22c-c1b1-48be-8846-4f7c88deb09e</vt:lpwstr>
  </property>
  <property fmtid="{D5CDD505-2E9C-101B-9397-08002B2CF9AE}" pid="4" name="Komentář">
    <vt:lpwstr>předepsané písmo Cabliri, daná velikost a barva písma</vt:lpwstr>
  </property>
</Properties>
</file>