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44"/>
  </p:notesMasterIdLst>
  <p:sldIdLst>
    <p:sldId id="256" r:id="rId6"/>
    <p:sldId id="266" r:id="rId7"/>
    <p:sldId id="268" r:id="rId8"/>
    <p:sldId id="273" r:id="rId9"/>
    <p:sldId id="281" r:id="rId10"/>
    <p:sldId id="282" r:id="rId11"/>
    <p:sldId id="274" r:id="rId12"/>
    <p:sldId id="275" r:id="rId13"/>
    <p:sldId id="276" r:id="rId14"/>
    <p:sldId id="278" r:id="rId15"/>
    <p:sldId id="279" r:id="rId16"/>
    <p:sldId id="280" r:id="rId17"/>
    <p:sldId id="277" r:id="rId18"/>
    <p:sldId id="283" r:id="rId19"/>
    <p:sldId id="288" r:id="rId20"/>
    <p:sldId id="289" r:id="rId21"/>
    <p:sldId id="290" r:id="rId22"/>
    <p:sldId id="291" r:id="rId23"/>
    <p:sldId id="292" r:id="rId24"/>
    <p:sldId id="294" r:id="rId25"/>
    <p:sldId id="293" r:id="rId26"/>
    <p:sldId id="295" r:id="rId27"/>
    <p:sldId id="296" r:id="rId28"/>
    <p:sldId id="297" r:id="rId29"/>
    <p:sldId id="303" r:id="rId30"/>
    <p:sldId id="302" r:id="rId31"/>
    <p:sldId id="269" r:id="rId32"/>
    <p:sldId id="298" r:id="rId33"/>
    <p:sldId id="299" r:id="rId34"/>
    <p:sldId id="309" r:id="rId35"/>
    <p:sldId id="300" r:id="rId36"/>
    <p:sldId id="301" r:id="rId37"/>
    <p:sldId id="308" r:id="rId38"/>
    <p:sldId id="304" r:id="rId39"/>
    <p:sldId id="305" r:id="rId40"/>
    <p:sldId id="306" r:id="rId41"/>
    <p:sldId id="307" r:id="rId42"/>
    <p:sldId id="272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50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57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14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367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46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26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662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423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755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86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862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37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3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3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53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66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42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8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04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38899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zpusobilost-mezd-platu-op-vv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pv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p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pv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v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package" Target="../embeddings/List_aplikace_Microsoft_Excel3.xlsx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List_aplikace_Microsoft_Excel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List_aplikace_Microsoft_Excel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9" y="2808581"/>
            <a:ext cx="7638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Finanční </a:t>
            </a:r>
            <a:r>
              <a:rPr lang="cs-CZ" sz="4400" b="1" dirty="0" smtClean="0">
                <a:cs typeface="Arial" panose="020B0604020202020204" pitchFamily="34" charset="0"/>
              </a:rPr>
              <a:t>řízení</a:t>
            </a:r>
          </a:p>
          <a:p>
            <a:pPr algn="ctr"/>
            <a:r>
              <a:rPr lang="cs-CZ" sz="28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 a ERDF výzva pro vysoké školy II</a:t>
            </a: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Osobní výdaje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Realizační tým projektu </a:t>
            </a:r>
            <a:r>
              <a:rPr lang="cs-CZ" dirty="0">
                <a:solidFill>
                  <a:prstClr val="black"/>
                </a:solidFill>
              </a:rPr>
              <a:t>= administrativní a odborní pracovníci projektu </a:t>
            </a:r>
          </a:p>
          <a:p>
            <a:pPr marL="800100" lvl="1" indent="-342900"/>
            <a:r>
              <a:rPr lang="cs-CZ" sz="2000" b="1" u="sng" dirty="0">
                <a:solidFill>
                  <a:prstClr val="black"/>
                </a:solidFill>
                <a:latin typeface="Calibri Light" panose="020F0302020204030204"/>
              </a:rPr>
              <a:t>Administrativní tým:</a:t>
            </a:r>
          </a:p>
          <a:p>
            <a:pPr marL="1485900" lvl="2" indent="-342900"/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zaměstnanci projektu zajišťující chod projektu – monitorování, příprava vyúčtování, zajištění publicity, apod.</a:t>
            </a:r>
          </a:p>
          <a:p>
            <a:pPr marL="800100" lvl="1" indent="-342900"/>
            <a:r>
              <a:rPr lang="cs-CZ" sz="2000" b="1" u="sng" dirty="0">
                <a:solidFill>
                  <a:prstClr val="black"/>
                </a:solidFill>
                <a:latin typeface="Calibri Light" panose="020F0302020204030204"/>
              </a:rPr>
              <a:t>Odborný tým:</a:t>
            </a:r>
          </a:p>
          <a:p>
            <a:pPr marL="1485900" lvl="2" indent="-342900"/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zaměstnanci projektu podílející se na odborné a věcné stránce klíčových aktivit – tvorba vzdělávacích materiálů, metod hodnocení, inovace praxí, apod.</a:t>
            </a:r>
          </a:p>
          <a:p>
            <a:pPr marL="800100" lvl="1" indent="-342900"/>
            <a:r>
              <a:rPr lang="cs-CZ" sz="2000" b="1" u="sng" dirty="0">
                <a:solidFill>
                  <a:prstClr val="black"/>
                </a:solidFill>
                <a:latin typeface="Calibri Light" panose="020F0302020204030204"/>
              </a:rPr>
              <a:t>Popis realizačního týmu: </a:t>
            </a:r>
          </a:p>
          <a:p>
            <a:pPr marL="1485900" lvl="2" indent="-342900"/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povinná aktivita </a:t>
            </a:r>
            <a:r>
              <a:rPr lang="cs-CZ" b="1" dirty="0">
                <a:solidFill>
                  <a:prstClr val="black"/>
                </a:solidFill>
                <a:latin typeface="Calibri Light" panose="020F0302020204030204"/>
              </a:rPr>
              <a:t>Řízení projektu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;</a:t>
            </a:r>
          </a:p>
          <a:p>
            <a:pPr marL="1485900" lvl="2" indent="-342900"/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příloha </a:t>
            </a:r>
            <a:r>
              <a:rPr lang="cs-CZ" b="1" dirty="0">
                <a:solidFill>
                  <a:prstClr val="black"/>
                </a:solidFill>
                <a:latin typeface="Calibri Light" panose="020F0302020204030204"/>
              </a:rPr>
              <a:t>Realizační tým 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– specifikace pozic, úvazků, počtu osob, mzdy/platu, náplně práce.</a:t>
            </a:r>
          </a:p>
        </p:txBody>
      </p:sp>
    </p:spTree>
    <p:extLst>
      <p:ext uri="{BB962C8B-B14F-4D97-AF65-F5344CB8AC3E}">
        <p14:creationId xmlns:p14="http://schemas.microsoft.com/office/powerpoint/2010/main" val="9556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cs-CZ" b="1" u="sng" dirty="0" smtClean="0">
                <a:solidFill>
                  <a:prstClr val="black"/>
                </a:solidFill>
              </a:rPr>
              <a:t>Úvazek </a:t>
            </a:r>
            <a:r>
              <a:rPr lang="cs-CZ" b="1" u="sng" dirty="0">
                <a:solidFill>
                  <a:prstClr val="black"/>
                </a:solidFill>
              </a:rPr>
              <a:t>zaměstnanců projektu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1 osoba maximálně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1,0 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souhrnně (Pracovní smlouvy, DPP, DPČ) u všech subjektů (příjemce a partneři) zapojených do daného projektu a to po celou dobu zapojení daného zaměstnance do realizace projektu.</a:t>
            </a:r>
          </a:p>
          <a:p>
            <a:pPr marL="800100" lvl="1" indent="-342900">
              <a:lnSpc>
                <a:spcPct val="100000"/>
              </a:lnSpc>
            </a:pPr>
            <a:r>
              <a:rPr lang="cs-CZ" sz="2000" b="1" u="sng" dirty="0">
                <a:solidFill>
                  <a:prstClr val="black"/>
                </a:solidFill>
                <a:latin typeface="Calibri Light" panose="020F0302020204030204"/>
              </a:rPr>
              <a:t>Výjimka z limitu úvazku 1,0 na limit úvazku 1,2</a:t>
            </a:r>
            <a:r>
              <a:rPr lang="cs-CZ" sz="2000" u="sng" dirty="0">
                <a:solidFill>
                  <a:prstClr val="black"/>
                </a:solidFill>
                <a:latin typeface="Calibri Light" panose="020F0302020204030204"/>
              </a:rPr>
              <a:t>: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  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</a:pP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pro členy </a:t>
            </a:r>
            <a:r>
              <a:rPr lang="cs-CZ" b="1" dirty="0">
                <a:solidFill>
                  <a:prstClr val="black"/>
                </a:solidFill>
                <a:latin typeface="Calibri Light" panose="020F0302020204030204"/>
              </a:rPr>
              <a:t>odborného týmu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, kterými jsou pedagogičtí pracovníci škol vymezených § 7, odst. 3 školského zákona, akademičtí pracovníci vymezení § 70 zákona o vysokých školách; 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</a:pP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možná výjimka i pro další členy </a:t>
            </a:r>
            <a:r>
              <a:rPr lang="cs-CZ" b="1" dirty="0">
                <a:solidFill>
                  <a:prstClr val="black"/>
                </a:solidFill>
                <a:latin typeface="Calibri Light" panose="020F0302020204030204"/>
              </a:rPr>
              <a:t>odborného týmu 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– pouze odůvodněné případy –&gt; </a:t>
            </a:r>
            <a:r>
              <a:rPr lang="cs-CZ" b="1" dirty="0">
                <a:solidFill>
                  <a:prstClr val="black"/>
                </a:solidFill>
                <a:latin typeface="Calibri Light" panose="020F0302020204030204"/>
              </a:rPr>
              <a:t>změnové řízení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cs-CZ" b="1" u="sng" dirty="0">
                <a:solidFill>
                  <a:prstClr val="black"/>
                </a:solidFill>
              </a:rPr>
              <a:t>Stanovení sazeb mezd/platů/odměn z dohod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Dokument Seznam mezd/platů a možné postupy stanovení mezd/platů pro zaměstnance/pracovníky podílející se na realizaci projektů OP VVV dostupný na: </a:t>
            </a:r>
            <a:r>
              <a:rPr lang="cs-CZ" dirty="0">
                <a:solidFill>
                  <a:prstClr val="black"/>
                </a:solidFill>
                <a:hlinkClick r:id="rId2"/>
              </a:rPr>
              <a:t>http://www.msmt.cz/strukturalni-fondy-1/</a:t>
            </a:r>
            <a:r>
              <a:rPr lang="cs-CZ" dirty="0" err="1">
                <a:solidFill>
                  <a:prstClr val="black"/>
                </a:solidFill>
                <a:hlinkClick r:id="rId2"/>
              </a:rPr>
              <a:t>zpusobilost</a:t>
            </a:r>
            <a:r>
              <a:rPr lang="cs-CZ" dirty="0">
                <a:solidFill>
                  <a:prstClr val="black"/>
                </a:solidFill>
                <a:hlinkClick r:id="rId2"/>
              </a:rPr>
              <a:t>-mezd-platu-op-</a:t>
            </a:r>
            <a:r>
              <a:rPr lang="cs-CZ" dirty="0" err="1">
                <a:solidFill>
                  <a:prstClr val="black"/>
                </a:solidFill>
                <a:hlinkClick r:id="rId2"/>
              </a:rPr>
              <a:t>vvv</a:t>
            </a:r>
            <a:r>
              <a:rPr lang="cs-CZ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Konkrétní postup pro danou výzvu upravují Pravidla pro žadatele a příjemce – specifická část, kap. </a:t>
            </a:r>
            <a:r>
              <a:rPr lang="pl-PL" dirty="0">
                <a:solidFill>
                  <a:prstClr val="black"/>
                </a:solidFill>
              </a:rPr>
              <a:t>8.7.2 Způsobilé výdaje dle druhu</a:t>
            </a:r>
            <a:r>
              <a:rPr lang="cs-CZ" dirty="0">
                <a:solidFill>
                  <a:prstClr val="black"/>
                </a:solidFill>
              </a:rPr>
              <a:t>: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dle bodu 1 – </a:t>
            </a:r>
            <a:r>
              <a:rPr lang="cs-CZ" sz="2000" b="1" u="sng" dirty="0">
                <a:solidFill>
                  <a:prstClr val="black"/>
                </a:solidFill>
                <a:latin typeface="Calibri Light" panose="020F0302020204030204"/>
              </a:rPr>
              <a:t>Stanovení sazby pomocí ISPV;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dle bodu 3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– </a:t>
            </a:r>
            <a:r>
              <a:rPr lang="cs-CZ" sz="2000" b="1" u="sng" dirty="0">
                <a:solidFill>
                  <a:prstClr val="black"/>
                </a:solidFill>
                <a:latin typeface="Calibri Light" panose="020F0302020204030204"/>
              </a:rPr>
              <a:t>Stanovení sazby pro klíčové a excelentní zaměstnance/pracovníky.</a:t>
            </a:r>
          </a:p>
        </p:txBody>
      </p:sp>
    </p:spTree>
    <p:extLst>
      <p:ext uri="{BB962C8B-B14F-4D97-AF65-F5344CB8AC3E}">
        <p14:creationId xmlns:p14="http://schemas.microsoft.com/office/powerpoint/2010/main" val="13280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cs-CZ" b="1" u="sng" dirty="0">
                <a:solidFill>
                  <a:prstClr val="black"/>
                </a:solidFill>
                <a:latin typeface="Calibri" panose="020F0502020204030204"/>
              </a:rPr>
              <a:t>Dle bodu 1 – Stanovení sazby pomocí ISPV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ISPV</a:t>
            </a:r>
            <a:r>
              <a:rPr lang="cs-CZ" b="1" dirty="0">
                <a:solidFill>
                  <a:prstClr val="black"/>
                </a:solidFill>
              </a:rPr>
              <a:t> = </a:t>
            </a:r>
            <a:r>
              <a:rPr lang="cs-CZ" dirty="0">
                <a:solidFill>
                  <a:prstClr val="black"/>
                </a:solidFill>
              </a:rPr>
              <a:t>informační systém o průměrném výdělku:</a:t>
            </a:r>
          </a:p>
          <a:p>
            <a:pPr marL="8001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dostupný na odkaze 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  <a:hlinkClick r:id="rId2"/>
              </a:rPr>
              <a:t>http://www.ispv.cz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 ;</a:t>
            </a:r>
          </a:p>
          <a:p>
            <a:pPr marL="8001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hlavní sledované ukazatele z hlediska výdělkové úrovně jsou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hrubá měsíční mzda 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(plat) a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hodinový výdělek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;</a:t>
            </a:r>
          </a:p>
          <a:p>
            <a:pPr marL="8001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třídění odpovídá socioekonomickým znakům zaměstnanců: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pro potřeby projektů OP VVV – třídění dle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CZ-ISCO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 = národní statistická klasifikace zaměstnání;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čtyřmístné a pětimístné kódy.</a:t>
            </a:r>
          </a:p>
        </p:txBody>
      </p:sp>
    </p:spTree>
    <p:extLst>
      <p:ext uri="{BB962C8B-B14F-4D97-AF65-F5344CB8AC3E}">
        <p14:creationId xmlns:p14="http://schemas.microsoft.com/office/powerpoint/2010/main" val="25475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cs-CZ" b="1" u="sng" dirty="0">
                <a:solidFill>
                  <a:prstClr val="black"/>
                </a:solidFill>
                <a:latin typeface="Calibri" panose="020F0502020204030204"/>
              </a:rPr>
              <a:t>Dle bodu 1 – Stanovení sazby pomocí ISPV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Postup:</a:t>
            </a:r>
            <a:r>
              <a:rPr lang="cs-CZ" b="1" dirty="0">
                <a:solidFill>
                  <a:prstClr val="black"/>
                </a:solidFill>
              </a:rPr>
              <a:t>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Seznam pozic – příloha Realizační tým;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stanovení způsobu odměňování (mzdová x platová sféra);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vydefinování náplně práce;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vyhledání nejvíce odpovídajícího kódu CZ-ISCO v ISPV;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Pracovní náplně a jim odpovídající kódy dostupné v Národní soustavě povolání (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  <a:hlinkClick r:id="rId2"/>
              </a:rPr>
              <a:t>http://www.nsp.cz/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 ).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Pozice, které nejsou v Národní soustavě povolání, lze přiřadit pouze na základě názvu pozic v ISPV.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stanovení sazby mzdy/platu s respektováním limitů dle ISPV.</a:t>
            </a:r>
          </a:p>
        </p:txBody>
      </p:sp>
    </p:spTree>
    <p:extLst>
      <p:ext uri="{BB962C8B-B14F-4D97-AF65-F5344CB8AC3E}">
        <p14:creationId xmlns:p14="http://schemas.microsoft.com/office/powerpoint/2010/main" val="35861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8"/>
            <a:ext cx="2626341" cy="4003675"/>
          </a:xfrm>
        </p:spPr>
      </p:pic>
      <p:sp>
        <p:nvSpPr>
          <p:cNvPr id="7" name="TextovéPole 6"/>
          <p:cNvSpPr txBox="1"/>
          <p:nvPr/>
        </p:nvSpPr>
        <p:spPr>
          <a:xfrm>
            <a:off x="3580598" y="1690687"/>
            <a:ext cx="493475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Výsledky šetření jsou uvedeny buď v části </a:t>
            </a:r>
            <a:r>
              <a:rPr lang="cs-CZ" b="1" dirty="0" smtClean="0">
                <a:latin typeface="+mj-lt"/>
              </a:rPr>
              <a:t>Aktuální</a:t>
            </a:r>
            <a:r>
              <a:rPr lang="cs-CZ" dirty="0" smtClean="0">
                <a:latin typeface="+mj-lt"/>
              </a:rPr>
              <a:t>, nebo v případě, že by v části Aktuální byly uvedeny pouze čtvrtletní výsledky (neobsahují čtyřmístné a pětimístné kódy), jsou výsledky šetření uvedeny v části </a:t>
            </a:r>
            <a:r>
              <a:rPr lang="cs-CZ" b="1" dirty="0" smtClean="0">
                <a:latin typeface="+mj-lt"/>
              </a:rPr>
              <a:t>Archiv </a:t>
            </a:r>
            <a:r>
              <a:rPr lang="cs-CZ" dirty="0" smtClean="0">
                <a:latin typeface="+mj-lt"/>
              </a:rPr>
              <a:t>s následnou volbou příslušného roku.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Žadatel využije buď </a:t>
            </a:r>
            <a:r>
              <a:rPr lang="cs-CZ" b="1" dirty="0" smtClean="0">
                <a:latin typeface="+mj-lt"/>
              </a:rPr>
              <a:t>čtyřmístný</a:t>
            </a:r>
            <a:r>
              <a:rPr lang="cs-CZ" dirty="0" smtClean="0">
                <a:latin typeface="+mj-lt"/>
              </a:rPr>
              <a:t> nebo </a:t>
            </a:r>
            <a:r>
              <a:rPr lang="cs-CZ" b="1" dirty="0" smtClean="0">
                <a:latin typeface="+mj-lt"/>
              </a:rPr>
              <a:t>pětimístný kód zaměstnání CZ-ISCO</a:t>
            </a:r>
            <a:r>
              <a:rPr lang="cs-CZ" dirty="0" smtClean="0">
                <a:latin typeface="+mj-lt"/>
              </a:rPr>
              <a:t>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4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3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" b="1395"/>
          <a:stretch/>
        </p:blipFill>
        <p:spPr>
          <a:xfrm>
            <a:off x="628650" y="1690688"/>
            <a:ext cx="6542171" cy="4350093"/>
          </a:xfrm>
        </p:spPr>
      </p:pic>
    </p:spTree>
    <p:extLst>
      <p:ext uri="{BB962C8B-B14F-4D97-AF65-F5344CB8AC3E}">
        <p14:creationId xmlns:p14="http://schemas.microsoft.com/office/powerpoint/2010/main" val="198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výdaje – Stanovení sazby </a:t>
            </a:r>
            <a:r>
              <a:rPr lang="pl-PL" sz="2600" dirty="0" smtClean="0">
                <a:solidFill>
                  <a:srgbClr val="428D96"/>
                </a:solidFill>
              </a:rPr>
              <a:t>pomocí ISPV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u="sng" dirty="0" smtClean="0">
                <a:latin typeface="+mn-lt"/>
              </a:rPr>
              <a:t>Limity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Pracovní smlouvy</a:t>
            </a: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VVV</a:t>
            </a:r>
            <a:r>
              <a:rPr lang="cs-CZ" sz="1800" dirty="0">
                <a:latin typeface="+mj-lt"/>
              </a:rPr>
              <a:t>, 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měsíční mzdu/plat zaměstnance/pracovníka projektu při úvazku </a:t>
            </a:r>
            <a:r>
              <a:rPr lang="cs-CZ" sz="1800" dirty="0" smtClean="0">
                <a:latin typeface="+mj-lt"/>
              </a:rPr>
              <a:t>1,0, </a:t>
            </a:r>
            <a:r>
              <a:rPr lang="cs-CZ" sz="1800" dirty="0">
                <a:latin typeface="+mj-lt"/>
              </a:rPr>
              <a:t>je roven částce </a:t>
            </a:r>
            <a:r>
              <a:rPr lang="cs-CZ" sz="1800" u="sng" dirty="0">
                <a:latin typeface="+mj-lt"/>
              </a:rPr>
              <a:t>třetího </a:t>
            </a:r>
            <a:r>
              <a:rPr lang="cs-CZ" sz="1800" u="sng" dirty="0" err="1">
                <a:latin typeface="+mj-lt"/>
              </a:rPr>
              <a:t>kvartilu</a:t>
            </a:r>
            <a:r>
              <a:rPr lang="cs-CZ" sz="1800" u="sng" dirty="0">
                <a:latin typeface="+mj-lt"/>
              </a:rPr>
              <a:t> (Q3) </a:t>
            </a:r>
            <a:r>
              <a:rPr lang="cs-CZ" sz="1800" dirty="0">
                <a:latin typeface="+mj-lt"/>
              </a:rPr>
              <a:t>dané pracovní pozice v ISPV, nejvýše však </a:t>
            </a:r>
            <a:r>
              <a:rPr lang="cs-CZ" sz="1800" u="sng" dirty="0">
                <a:latin typeface="+mj-lt"/>
              </a:rPr>
              <a:t>56.000,- </a:t>
            </a:r>
            <a:r>
              <a:rPr lang="cs-CZ" sz="1800" u="sng" dirty="0" smtClean="0">
                <a:latin typeface="+mj-lt"/>
              </a:rPr>
              <a:t>Kč</a:t>
            </a:r>
            <a:r>
              <a:rPr lang="cs-CZ" sz="1800" dirty="0" smtClean="0">
                <a:latin typeface="+mj-lt"/>
              </a:rPr>
              <a:t>.</a:t>
            </a:r>
            <a:endParaRPr lang="cs-CZ" sz="2200" dirty="0">
              <a:latin typeface="+mj-lt"/>
            </a:endParaRPr>
          </a:p>
          <a:p>
            <a:pPr marL="342900" lvl="1" indent="-342900">
              <a:spcBef>
                <a:spcPts val="1000"/>
              </a:spcBef>
            </a:pPr>
            <a:r>
              <a:rPr lang="pl-PL" sz="2000" b="1" dirty="0">
                <a:latin typeface="+mj-lt"/>
              </a:rPr>
              <a:t>Odměny z dohody (DPP, DPČ)</a:t>
            </a:r>
          </a:p>
          <a:p>
            <a:pPr marL="342900" lvl="2" indent="-342900">
              <a:spcBef>
                <a:spcPts val="1000"/>
              </a:spcBef>
            </a:pPr>
            <a:endParaRPr lang="cs-CZ" b="1" dirty="0">
              <a:latin typeface="+mj-lt"/>
            </a:endParaRPr>
          </a:p>
          <a:p>
            <a:pPr marL="1485900" lvl="2" indent="-342900"/>
            <a:endParaRPr lang="cs-CZ" sz="1800" b="1" dirty="0">
              <a:latin typeface="+mj-lt"/>
            </a:endParaRP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</a:t>
            </a:r>
            <a:r>
              <a:rPr lang="cs-CZ" sz="1800" b="1" dirty="0" smtClean="0">
                <a:latin typeface="+mj-lt"/>
              </a:rPr>
              <a:t>VVV </a:t>
            </a:r>
            <a:r>
              <a:rPr lang="cs-CZ" sz="1800" dirty="0" smtClean="0">
                <a:latin typeface="+mj-lt"/>
              </a:rPr>
              <a:t>pro DPP a DPČ, </a:t>
            </a:r>
            <a:r>
              <a:rPr lang="cs-CZ" sz="1800" dirty="0">
                <a:latin typeface="+mj-lt"/>
              </a:rPr>
              <a:t>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hodinovou odměnu z </a:t>
            </a:r>
            <a:r>
              <a:rPr lang="cs-CZ" sz="1800" dirty="0" smtClean="0">
                <a:latin typeface="+mj-lt"/>
              </a:rPr>
              <a:t>dohody, je </a:t>
            </a:r>
            <a:r>
              <a:rPr lang="cs-CZ" sz="1800" dirty="0">
                <a:latin typeface="+mj-lt"/>
              </a:rPr>
              <a:t>hodnota stanovená </a:t>
            </a:r>
            <a:r>
              <a:rPr lang="cs-CZ" sz="1800" u="sng" dirty="0">
                <a:latin typeface="+mj-lt"/>
              </a:rPr>
              <a:t>horní hranicí</a:t>
            </a:r>
            <a:r>
              <a:rPr lang="cs-CZ" sz="1800" dirty="0">
                <a:latin typeface="+mj-lt"/>
              </a:rPr>
              <a:t>, nejvýše však </a:t>
            </a:r>
            <a:r>
              <a:rPr lang="cs-CZ" sz="1800" u="sng" dirty="0">
                <a:latin typeface="+mj-lt"/>
              </a:rPr>
              <a:t>390,- </a:t>
            </a:r>
            <a:r>
              <a:rPr lang="cs-CZ" sz="1800" u="sng" dirty="0" smtClean="0">
                <a:latin typeface="+mj-lt"/>
              </a:rPr>
              <a:t>Kč/hod</a:t>
            </a:r>
            <a:r>
              <a:rPr lang="cs-CZ" sz="1800" dirty="0" smtClean="0">
                <a:latin typeface="+mj-lt"/>
              </a:rPr>
              <a:t>.</a:t>
            </a:r>
            <a:endParaRPr lang="cs-CZ" sz="18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8" y="4092269"/>
            <a:ext cx="7810232" cy="5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1.1.2.1 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Při </a:t>
            </a:r>
            <a:r>
              <a:rPr lang="cs-CZ" dirty="0">
                <a:latin typeface="+mn-lt"/>
              </a:rPr>
              <a:t>stanovení mezd/platů/odměn z dohod musí žadatel/příjemce </a:t>
            </a:r>
            <a:r>
              <a:rPr lang="cs-CZ" u="sng" dirty="0">
                <a:latin typeface="+mn-lt"/>
              </a:rPr>
              <a:t>zohlednit sazby obvyklé v čase a místě</a:t>
            </a:r>
            <a:r>
              <a:rPr lang="cs-CZ" dirty="0">
                <a:latin typeface="+mn-lt"/>
              </a:rPr>
              <a:t>, </a:t>
            </a:r>
            <a:endParaRPr lang="cs-CZ" dirty="0" smtClean="0">
              <a:latin typeface="+mn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tzn</a:t>
            </a:r>
            <a:r>
              <a:rPr lang="cs-CZ" sz="1800" dirty="0">
                <a:latin typeface="+mj-lt"/>
              </a:rPr>
              <a:t>. skutečné výše mezd/platů/odměn z dohod zaměstnanců/pracovníků projektu </a:t>
            </a:r>
            <a:r>
              <a:rPr lang="cs-CZ" sz="1800" u="sng" dirty="0">
                <a:latin typeface="+mj-lt"/>
              </a:rPr>
              <a:t>nemusí</a:t>
            </a:r>
            <a:r>
              <a:rPr lang="cs-CZ" sz="1800" dirty="0">
                <a:latin typeface="+mj-lt"/>
              </a:rPr>
              <a:t> při zohlednění sazeb obvyklých v čase a místě pro danou pracovní pozici </a:t>
            </a:r>
            <a:r>
              <a:rPr lang="cs-CZ" sz="1800" u="sng" dirty="0">
                <a:latin typeface="+mj-lt"/>
              </a:rPr>
              <a:t>dosahovat uváděného maximálního limitu stanoveného tímto </a:t>
            </a:r>
            <a:r>
              <a:rPr lang="cs-CZ" sz="1800" u="sng" dirty="0" smtClean="0">
                <a:latin typeface="+mj-lt"/>
              </a:rPr>
              <a:t>dokumentem</a:t>
            </a:r>
            <a:r>
              <a:rPr lang="cs-CZ" sz="1800" dirty="0" smtClean="0">
                <a:latin typeface="+mj-lt"/>
              </a:rPr>
              <a:t>.</a:t>
            </a:r>
            <a:endParaRPr lang="cs-CZ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Mzdy/platy </a:t>
            </a:r>
            <a:r>
              <a:rPr lang="cs-CZ" u="sng" dirty="0">
                <a:latin typeface="+mn-lt"/>
              </a:rPr>
              <a:t>bezdůvodně přesahující sazby v čase a místě obvyklé</a:t>
            </a:r>
            <a:r>
              <a:rPr lang="cs-CZ" dirty="0">
                <a:latin typeface="+mn-lt"/>
              </a:rPr>
              <a:t>, budou považovány za </a:t>
            </a:r>
            <a:r>
              <a:rPr lang="cs-CZ" u="sng" dirty="0">
                <a:latin typeface="+mn-lt"/>
              </a:rPr>
              <a:t>neefektivní a nehospodárné</a:t>
            </a:r>
            <a:r>
              <a:rPr lang="cs-CZ" dirty="0">
                <a:latin typeface="+mn-lt"/>
              </a:rPr>
              <a:t>, i když nebudou dosahovat daného limitu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2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1.1.2.1 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b="1" u="sng" dirty="0" smtClean="0">
                <a:latin typeface="+mn-lt"/>
              </a:rPr>
              <a:t>Dle bodu 3 – Stanovení </a:t>
            </a:r>
            <a:r>
              <a:rPr lang="cs-CZ" b="1" u="sng" dirty="0">
                <a:latin typeface="+mn-lt"/>
              </a:rPr>
              <a:t>sazby pro klíčové a excelentní pozice a klíčové a excelentní </a:t>
            </a:r>
            <a:r>
              <a:rPr lang="cs-CZ" b="1" u="sng" dirty="0" smtClean="0">
                <a:latin typeface="+mn-lt"/>
              </a:rPr>
              <a:t>zaměstnance/pracovníky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Pouze </a:t>
            </a:r>
            <a:r>
              <a:rPr lang="cs-CZ" dirty="0"/>
              <a:t>stanovení sazby mzdy/platu/odměny z dohody pro </a:t>
            </a:r>
            <a:r>
              <a:rPr lang="cs-CZ" u="sng" dirty="0"/>
              <a:t>klíčové pracovníky</a:t>
            </a:r>
            <a:r>
              <a:rPr lang="cs-CZ" dirty="0"/>
              <a:t>, </a:t>
            </a:r>
            <a:r>
              <a:rPr lang="cs-CZ" dirty="0" smtClean="0"/>
              <a:t>využití </a:t>
            </a:r>
            <a:r>
              <a:rPr lang="cs-CZ" dirty="0"/>
              <a:t>sazeb pro excelentní pozice/pracovníky není v projektech této výzvy možné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administrativní tým </a:t>
            </a:r>
            <a:r>
              <a:rPr lang="cs-CZ" dirty="0" smtClean="0"/>
              <a:t>– pouze jedna osoba, </a:t>
            </a:r>
            <a:r>
              <a:rPr lang="cs-CZ" dirty="0"/>
              <a:t>která bude klíčovým pracovníkem.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odborný tým </a:t>
            </a:r>
            <a:r>
              <a:rPr lang="cs-CZ" dirty="0" smtClean="0"/>
              <a:t>– více </a:t>
            </a:r>
            <a:r>
              <a:rPr lang="cs-CZ" dirty="0"/>
              <a:t>osob, které budou klíčovými </a:t>
            </a:r>
            <a:r>
              <a:rPr lang="cs-CZ" dirty="0" smtClean="0"/>
              <a:t>pracovníky</a:t>
            </a:r>
            <a:r>
              <a:rPr lang="cs-CZ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Konkrétní pracovní pozice, na kterých mohou být umístěni klíčoví zaměstnanci/pracovníci, nejsou v tomto dokumentu určeny.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Osoba </a:t>
            </a:r>
            <a:r>
              <a:rPr lang="cs-CZ" dirty="0"/>
              <a:t>označená za klíčového </a:t>
            </a:r>
            <a:r>
              <a:rPr lang="cs-CZ" dirty="0" smtClean="0"/>
              <a:t>pracovníka </a:t>
            </a:r>
            <a:r>
              <a:rPr lang="cs-CZ" dirty="0"/>
              <a:t>musí </a:t>
            </a:r>
            <a:r>
              <a:rPr lang="cs-CZ" b="1" dirty="0"/>
              <a:t>doložit své CV</a:t>
            </a:r>
            <a:r>
              <a:rPr lang="cs-CZ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9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ESF výzva pro vysoké školy II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1.1.2.1 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b="1" u="sng" dirty="0" smtClean="0">
                <a:latin typeface="+mn-lt"/>
              </a:rPr>
              <a:t>Dle bodu 3 – Stanovení </a:t>
            </a:r>
            <a:r>
              <a:rPr lang="cs-CZ" b="1" u="sng" dirty="0">
                <a:latin typeface="+mn-lt"/>
              </a:rPr>
              <a:t>sazby pro klíčové a excelentní pozice a klíčové a excelentní </a:t>
            </a:r>
            <a:r>
              <a:rPr lang="cs-CZ" b="1" u="sng" dirty="0" smtClean="0">
                <a:latin typeface="+mn-lt"/>
              </a:rPr>
              <a:t>zaměstnance/pracovníky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Sazba mzdy/platu/odměny z dohody klíčového zaměstnance/pracovníka/pozice musí být v místě a čase obvyklá.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Maximální </a:t>
            </a:r>
            <a:r>
              <a:rPr lang="cs-CZ" dirty="0"/>
              <a:t>způsobilý příspěvek z OP </a:t>
            </a:r>
            <a:r>
              <a:rPr lang="cs-CZ" dirty="0" smtClean="0"/>
              <a:t>VVV na </a:t>
            </a:r>
            <a:r>
              <a:rPr lang="cs-CZ" dirty="0"/>
              <a:t>hrubou měsíční mzdu/plat při úvazku 1,0 </a:t>
            </a:r>
            <a:r>
              <a:rPr lang="cs-CZ" dirty="0" smtClean="0"/>
              <a:t>je </a:t>
            </a:r>
            <a:r>
              <a:rPr lang="cs-CZ" u="sng" dirty="0" smtClean="0"/>
              <a:t>72.800</a:t>
            </a:r>
            <a:r>
              <a:rPr lang="cs-CZ" u="sng" dirty="0"/>
              <a:t>,- Kč </a:t>
            </a:r>
            <a:r>
              <a:rPr lang="cs-CZ" dirty="0" smtClean="0"/>
              <a:t>a pro </a:t>
            </a:r>
            <a:r>
              <a:rPr lang="cs-CZ" dirty="0"/>
              <a:t>odměny z </a:t>
            </a:r>
            <a:r>
              <a:rPr lang="cs-CZ" dirty="0" smtClean="0"/>
              <a:t>dohod </a:t>
            </a:r>
            <a:r>
              <a:rPr lang="cs-CZ" u="sng" dirty="0" smtClean="0"/>
              <a:t>507</a:t>
            </a:r>
            <a:r>
              <a:rPr lang="cs-CZ" u="sng" dirty="0"/>
              <a:t>,- Kč/hod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78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Příloha dostupná v ISKP14+.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 žádosti o podporu nutné přiložit ve formátu Excel.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>
              <a:latin typeface="+mj-lt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28650" y="2837732"/>
          <a:ext cx="8096165" cy="305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List" r:id="rId5" imgW="14601758" imgH="5505553" progId="Excel.Sheet.12">
                  <p:embed/>
                </p:oleObj>
              </mc:Choice>
              <mc:Fallback>
                <p:oleObj name="List" r:id="rId5" imgW="14601758" imgH="5505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0" y="2837732"/>
                        <a:ext cx="8096165" cy="3052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Název subjektu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název žadatele x partnera/partnerů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Zařazení do týmu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odborný (OT) x administrativní tým (AT)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Vazba </a:t>
            </a:r>
            <a:r>
              <a:rPr lang="pl-PL" dirty="0">
                <a:latin typeface="+mn-lt"/>
              </a:rPr>
              <a:t>pracovní pozice na položku rozpočtu a název </a:t>
            </a:r>
            <a:r>
              <a:rPr lang="pl-PL" dirty="0" smtClean="0">
                <a:latin typeface="+mn-lt"/>
              </a:rPr>
              <a:t>pozice</a:t>
            </a:r>
            <a:endParaRPr lang="cs-CZ" dirty="0">
              <a:latin typeface="+mn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číslo </a:t>
            </a:r>
            <a:r>
              <a:rPr lang="cs-CZ" sz="2000" dirty="0">
                <a:latin typeface="+mj-lt"/>
              </a:rPr>
              <a:t>položky z rozpočtu </a:t>
            </a:r>
            <a:r>
              <a:rPr lang="cs-CZ" sz="2000" dirty="0" smtClean="0">
                <a:latin typeface="+mj-lt"/>
              </a:rPr>
              <a:t>projektu a název pozice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jedna pozice = jeden řádek – nerozdělovat pozice s jednou vazbou na položku rozpočtu do více řádků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b="1" dirty="0" smtClean="0">
                <a:latin typeface="+mj-lt"/>
              </a:rPr>
              <a:t>pozor</a:t>
            </a:r>
            <a:r>
              <a:rPr lang="cs-CZ" sz="2000" dirty="0" smtClean="0">
                <a:latin typeface="+mj-lt"/>
              </a:rPr>
              <a:t>: zde častá pochybení – neodpovídají názvy, kódy pozic atd.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Druh pracovního poměru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Pracovní smlouva, DPČ,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DPP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616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Výše </a:t>
            </a:r>
            <a:r>
              <a:rPr lang="cs-CZ" dirty="0">
                <a:latin typeface="+mn-lt"/>
              </a:rPr>
              <a:t>měsíčního úvazku FTE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výše průměrného souhrnného </a:t>
            </a:r>
            <a:r>
              <a:rPr lang="cs-CZ" sz="2000" dirty="0">
                <a:latin typeface="+mj-lt"/>
              </a:rPr>
              <a:t>úvazku za </a:t>
            </a:r>
            <a:r>
              <a:rPr lang="cs-CZ" sz="2000" dirty="0" smtClean="0">
                <a:latin typeface="+mj-lt"/>
              </a:rPr>
              <a:t>měsíc nebo průměrný počet hodin za měsíc za všechny osoby uvedené ve sloupci Počet osob </a:t>
            </a:r>
            <a:r>
              <a:rPr lang="cs-CZ" sz="2000" dirty="0">
                <a:latin typeface="+mj-lt"/>
              </a:rPr>
              <a:t>na dané pracovní pozici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Počet osob na dané pracovní </a:t>
            </a:r>
            <a:r>
              <a:rPr lang="cs-CZ" dirty="0" smtClean="0">
                <a:latin typeface="+mn-lt"/>
              </a:rPr>
              <a:t>pozici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souhrnný počet osob za danou pozici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Doba trvání </a:t>
            </a:r>
            <a:r>
              <a:rPr lang="cs-CZ" dirty="0" smtClean="0">
                <a:latin typeface="+mn-lt"/>
              </a:rPr>
              <a:t>úvazku v měsících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počet měsíců </a:t>
            </a:r>
            <a:r>
              <a:rPr lang="cs-CZ" sz="2000" dirty="0" smtClean="0">
                <a:latin typeface="+mj-lt"/>
              </a:rPr>
              <a:t>v souladu s harmonogramem aktivit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Sazba za 1,0 FTE u PS/ 1 hod u DPČ DPP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sazba za 1,0 FTE nebo za 1 hod.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odpovídá sazbě uvedené v jednotkovém rozpočtu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projektu</a:t>
            </a:r>
            <a:endParaRPr lang="cs-CZ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3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</a:t>
            </a:r>
            <a:r>
              <a:rPr lang="cs-CZ" dirty="0">
                <a:latin typeface="+mn-lt"/>
              </a:rPr>
              <a:t>stanovení výše mzdy/platu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dle bodu 1 nebo dle bodu 3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Způsob odměňování v </a:t>
            </a:r>
            <a:r>
              <a:rPr lang="cs-CZ" dirty="0" smtClean="0">
                <a:latin typeface="+mn-lt"/>
              </a:rPr>
              <a:t>organizaci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mzdová x platová </a:t>
            </a:r>
            <a:r>
              <a:rPr lang="cs-CZ" sz="2000" dirty="0" smtClean="0">
                <a:latin typeface="+mj-lt"/>
              </a:rPr>
              <a:t>sféra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Kód CZ-ISCO dle ISPV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Čtyřmístný nebo pětimístný kód.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Popis náplně pracovní pozice a zdůvodnění způsobu stanovení mzdy/platy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Popis náplně práce a zapojení do projektu – velice důležité pro posouzení vhodnosti pozic, počtu osob, adekvátnosti </a:t>
            </a:r>
            <a:r>
              <a:rPr lang="cs-CZ" sz="2000">
                <a:latin typeface="+mj-lt"/>
              </a:rPr>
              <a:t>úvazků </a:t>
            </a:r>
            <a:r>
              <a:rPr lang="cs-CZ" sz="2000" smtClean="0">
                <a:latin typeface="+mj-lt"/>
              </a:rPr>
              <a:t>atd.</a:t>
            </a:r>
            <a:endParaRPr lang="cs-CZ" sz="2000" dirty="0">
              <a:latin typeface="+mj-lt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Zdůvodnění klíčovosti </a:t>
            </a:r>
            <a:r>
              <a:rPr lang="cs-CZ" sz="2000" dirty="0" smtClean="0">
                <a:latin typeface="+mj-lt"/>
              </a:rPr>
              <a:t>zaměstnance (postup dle bodu 3).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3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Hodnotící kritéria – ESF výzva pro vysoké školy</a:t>
            </a:r>
            <a:endParaRPr lang="pl-P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V1.1 – </a:t>
            </a:r>
            <a:r>
              <a:rPr lang="cs-CZ" b="1" u="sng" dirty="0"/>
              <a:t>Struktura a velikost administrativního týmu </a:t>
            </a:r>
            <a:r>
              <a:rPr lang="cs-CZ" dirty="0"/>
              <a:t>(úvazky včetně případného externího zajištění) (max. 3 body) – hodnotící </a:t>
            </a:r>
            <a:r>
              <a:rPr lang="cs-CZ" dirty="0" smtClean="0"/>
              <a:t>kritérium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V1.2 – </a:t>
            </a:r>
            <a:r>
              <a:rPr lang="cs-CZ" b="1" u="sng" dirty="0"/>
              <a:t>Struktura a velikost odborného týmu</a:t>
            </a:r>
            <a:r>
              <a:rPr lang="cs-CZ" u="sng" dirty="0"/>
              <a:t> </a:t>
            </a:r>
            <a:r>
              <a:rPr lang="cs-CZ" dirty="0"/>
              <a:t>(úvazky včetně případného externího zajištění) (max. 5 bodů) – kombinované kritérium – minimum 2 </a:t>
            </a:r>
            <a:r>
              <a:rPr lang="cs-CZ" dirty="0" smtClean="0"/>
              <a:t>body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Zhodnocení plánovaných pozic, počtu osob, úvazků a délky zapojení;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Nadhodnocení nebo podhodnocení –&gt; krácení bodů;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Nadhodnocení AT a OT následně zohledněno v kritériu 4.1, kde je příslušně krácen rozpočet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1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Hodnotící kritéria – ESF výzva pro vysoké školy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V4.1 – </a:t>
            </a:r>
            <a:r>
              <a:rPr lang="cs-CZ" b="1" u="sng" dirty="0"/>
              <a:t>Přiměřenost a provázanost rozpočtu k obsahové náplni a rozsahu projektu </a:t>
            </a:r>
            <a:r>
              <a:rPr lang="cs-CZ" dirty="0"/>
              <a:t>(max. 10 bodů) – kombinované kritérium – pro splnění je nutné minimum 5 bodů.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 rozpočtu z hlediska přiměřenosti - opodstatněnost položek rozpočtu a respektování pravidla 3E – hospodárnosti, efektivnosti, účelnosti.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 přehlednosti rozpočtu – zřejmost členění nákladů do položek a skupin a míra jejich konkretizace.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V4.2 – </a:t>
            </a:r>
            <a:r>
              <a:rPr lang="cs-CZ" b="1" u="sng" dirty="0"/>
              <a:t>Obecné podmínky způsobilosti výdajů </a:t>
            </a:r>
            <a:r>
              <a:rPr lang="cs-CZ" dirty="0"/>
              <a:t>(max. 3 body) – hodnotící kritérium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 rozpočtu z pohledu obecných podmínek způsobilosti výdajů, tj. věcné, místní a časové způsobilosti.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Posouzení, zda rozpočet neobsahuje výdaje spojené s vyloučenými aktivitami a další nezpůsobilé výdaje uvedené v </a:t>
            </a:r>
            <a:r>
              <a:rPr lang="cs-CZ" sz="1800" dirty="0" err="1"/>
              <a:t>PpŽP</a:t>
            </a:r>
            <a:r>
              <a:rPr lang="cs-CZ" sz="1800" dirty="0"/>
              <a:t> – obecná část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394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ERDF výzva pro vysoké školy II</a:t>
            </a:r>
          </a:p>
        </p:txBody>
      </p:sp>
    </p:spTree>
    <p:extLst>
      <p:ext uri="{BB962C8B-B14F-4D97-AF65-F5344CB8AC3E}">
        <p14:creationId xmlns:p14="http://schemas.microsoft.com/office/powerpoint/2010/main" val="9683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Celkové 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224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n-lt"/>
              </a:rPr>
              <a:t>Věcná </a:t>
            </a:r>
            <a:r>
              <a:rPr lang="cs-CZ" sz="2400" dirty="0">
                <a:latin typeface="+mn-lt"/>
              </a:rPr>
              <a:t>způsobilost </a:t>
            </a:r>
            <a:endParaRPr lang="cs-CZ" sz="24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100" dirty="0"/>
              <a:t>S</a:t>
            </a:r>
            <a:r>
              <a:rPr lang="cs-CZ" sz="2100" dirty="0" smtClean="0"/>
              <a:t>oulad </a:t>
            </a:r>
            <a:r>
              <a:rPr lang="cs-CZ" sz="2100" dirty="0"/>
              <a:t>s právními předpisy EU a ČR, obecnými a specifickými pravidly OP VVV, výzvou apod</a:t>
            </a:r>
            <a:r>
              <a:rPr lang="cs-CZ" sz="2100" dirty="0" smtClean="0"/>
              <a:t>..</a:t>
            </a:r>
          </a:p>
          <a:p>
            <a:pPr lvl="0">
              <a:lnSpc>
                <a:spcPct val="110000"/>
              </a:lnSpc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/>
              </a:rPr>
              <a:t>Místní </a:t>
            </a:r>
            <a:r>
              <a:rPr lang="cs-CZ" sz="2400" dirty="0">
                <a:solidFill>
                  <a:prstClr val="black"/>
                </a:solidFill>
                <a:latin typeface="Calibri" panose="020F0502020204030204"/>
              </a:rPr>
              <a:t>způsobilost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100" dirty="0"/>
              <a:t>Místo </a:t>
            </a:r>
            <a:r>
              <a:rPr lang="cs-CZ" sz="2100" dirty="0" smtClean="0"/>
              <a:t>dopadu a realizace – </a:t>
            </a:r>
            <a:r>
              <a:rPr lang="cs-CZ" sz="2100" dirty="0"/>
              <a:t>území České republiky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/>
              </a:rPr>
              <a:t>Časová </a:t>
            </a:r>
            <a:r>
              <a:rPr lang="cs-CZ" sz="2400" dirty="0">
                <a:solidFill>
                  <a:prstClr val="black"/>
                </a:solidFill>
                <a:latin typeface="Calibri" panose="020F0502020204030204"/>
              </a:rPr>
              <a:t>způsobilost</a:t>
            </a:r>
            <a:endParaRPr lang="cs-CZ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100" dirty="0"/>
              <a:t>V</a:t>
            </a:r>
            <a:r>
              <a:rPr lang="cs-CZ" sz="2100" dirty="0" smtClean="0"/>
              <a:t>ýdaje</a:t>
            </a:r>
            <a:r>
              <a:rPr lang="cs-CZ" sz="2100" dirty="0"/>
              <a:t>, které vznikly nejdříve 1. 9. </a:t>
            </a:r>
            <a:r>
              <a:rPr lang="cs-CZ" sz="2100" dirty="0" smtClean="0"/>
              <a:t>2017: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100" dirty="0">
                <a:latin typeface="+mj-lt"/>
              </a:rPr>
              <a:t>m</a:t>
            </a:r>
            <a:r>
              <a:rPr lang="cs-CZ" sz="2100" dirty="0" smtClean="0">
                <a:latin typeface="+mj-lt"/>
              </a:rPr>
              <a:t>ožný začátek fyzické realizace projektu;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100" dirty="0" smtClean="0">
                <a:latin typeface="+mj-lt"/>
              </a:rPr>
              <a:t>v případě zahájení fyzické realizace později -&gt; od </a:t>
            </a:r>
            <a:r>
              <a:rPr lang="cs-CZ" sz="2100" dirty="0">
                <a:latin typeface="+mj-lt"/>
              </a:rPr>
              <a:t>1. 9. 2017 způsobilé pouze výdaje spojené s </a:t>
            </a:r>
            <a:r>
              <a:rPr lang="cs-CZ" sz="2100" b="1" dirty="0">
                <a:latin typeface="+mj-lt"/>
              </a:rPr>
              <a:t>přípravou projektu</a:t>
            </a:r>
            <a:r>
              <a:rPr lang="cs-CZ" sz="2100" dirty="0">
                <a:latin typeface="+mj-lt"/>
              </a:rPr>
              <a:t>, nikoliv s věcnými aktivitami projektu.</a:t>
            </a:r>
          </a:p>
        </p:txBody>
      </p:sp>
    </p:spTree>
    <p:extLst>
      <p:ext uri="{BB962C8B-B14F-4D97-AF65-F5344CB8AC3E}">
        <p14:creationId xmlns:p14="http://schemas.microsoft.com/office/powerpoint/2010/main" val="20300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Celkové způsobilé </a:t>
            </a:r>
            <a:r>
              <a:rPr lang="cs-CZ" dirty="0" smtClean="0">
                <a:latin typeface="Arial" panose="020B0604020202020204" pitchFamily="34" charset="0"/>
              </a:rPr>
              <a:t>výdaje - rozpočet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200" u="sng" dirty="0">
                <a:solidFill>
                  <a:prstClr val="black"/>
                </a:solidFill>
                <a:latin typeface="Calibri" panose="020F0502020204030204"/>
              </a:rPr>
              <a:t>Zjednodušené vykazování </a:t>
            </a:r>
            <a:endParaRPr lang="cs-CZ" altLang="cs-CZ" sz="2200" u="sng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200" dirty="0" smtClean="0">
                <a:solidFill>
                  <a:prstClr val="black"/>
                </a:solidFill>
                <a:latin typeface="Calibri Light" panose="020F0302020204030204"/>
              </a:rPr>
              <a:t>Paušální </a:t>
            </a:r>
            <a:r>
              <a:rPr lang="cs-CZ" altLang="cs-CZ" sz="2200" dirty="0">
                <a:solidFill>
                  <a:prstClr val="black"/>
                </a:solidFill>
                <a:latin typeface="Calibri Light" panose="020F0302020204030204"/>
              </a:rPr>
              <a:t>sazba </a:t>
            </a:r>
            <a:r>
              <a:rPr lang="cs-CZ" altLang="cs-CZ" sz="2200" dirty="0" smtClean="0">
                <a:solidFill>
                  <a:prstClr val="black"/>
                </a:solidFill>
                <a:latin typeface="Calibri Light" panose="020F0302020204030204"/>
              </a:rPr>
              <a:t>ve </a:t>
            </a:r>
            <a:r>
              <a:rPr lang="cs-CZ" altLang="cs-CZ" sz="2200" dirty="0">
                <a:solidFill>
                  <a:prstClr val="black"/>
                </a:solidFill>
                <a:latin typeface="Calibri Light" panose="020F0302020204030204"/>
              </a:rPr>
              <a:t>výši </a:t>
            </a:r>
            <a:r>
              <a:rPr lang="cs-CZ" altLang="cs-CZ" sz="2200" b="1" dirty="0">
                <a:solidFill>
                  <a:prstClr val="black"/>
                </a:solidFill>
                <a:latin typeface="Calibri Light" panose="020F0302020204030204"/>
              </a:rPr>
              <a:t>10 % přímých způsobilých </a:t>
            </a:r>
            <a:r>
              <a:rPr lang="cs-CZ" altLang="cs-CZ" sz="2200" b="1" dirty="0" smtClean="0">
                <a:solidFill>
                  <a:prstClr val="black"/>
                </a:solidFill>
                <a:latin typeface="Calibri Light" panose="020F0302020204030204"/>
              </a:rPr>
              <a:t>výdajů</a:t>
            </a:r>
            <a:r>
              <a:rPr lang="cs-CZ" altLang="cs-CZ" sz="2200" dirty="0" smtClean="0">
                <a:solidFill>
                  <a:prstClr val="black"/>
                </a:solidFill>
                <a:latin typeface="Calibri Light" panose="020F0302020204030204"/>
              </a:rPr>
              <a:t>. 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200" dirty="0" smtClean="0">
                <a:solidFill>
                  <a:prstClr val="black"/>
                </a:solidFill>
                <a:latin typeface="Calibri Light" panose="020F0302020204030204"/>
              </a:rPr>
              <a:t>Výše </a:t>
            </a:r>
            <a:r>
              <a:rPr lang="cs-CZ" altLang="cs-CZ" sz="2200" dirty="0">
                <a:solidFill>
                  <a:prstClr val="black"/>
                </a:solidFill>
                <a:latin typeface="Calibri Light" panose="020F0302020204030204"/>
              </a:rPr>
              <a:t>paušálních nákladů se rovná součinu paušální sazby a částky přímých způsobilých nákladů projektu</a:t>
            </a:r>
            <a:r>
              <a:rPr lang="cs-CZ" altLang="cs-CZ" sz="2200" dirty="0" smtClean="0">
                <a:solidFill>
                  <a:prstClr val="black"/>
                </a:solidFill>
                <a:latin typeface="Calibri Light" panose="020F0302020204030204"/>
              </a:rPr>
              <a:t>.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200" dirty="0" smtClean="0">
                <a:solidFill>
                  <a:prstClr val="black"/>
                </a:solidFill>
                <a:latin typeface="Calibri Light" panose="020F0302020204030204"/>
              </a:rPr>
              <a:t>Přímé náklady:</a:t>
            </a:r>
          </a:p>
          <a:p>
            <a:pPr marL="1485900" lvl="2" indent="-342900">
              <a:lnSpc>
                <a:spcPct val="120000"/>
              </a:lnSpc>
            </a:pPr>
            <a:r>
              <a:rPr lang="cs-CZ" sz="1900" b="1" dirty="0">
                <a:solidFill>
                  <a:prstClr val="black"/>
                </a:solidFill>
                <a:latin typeface="+mj-lt"/>
              </a:rPr>
              <a:t>Investiční</a:t>
            </a:r>
            <a:r>
              <a:rPr lang="cs-CZ" sz="1900" dirty="0">
                <a:solidFill>
                  <a:prstClr val="black"/>
                </a:solidFill>
                <a:latin typeface="+mj-lt"/>
              </a:rPr>
              <a:t> výdaje zařazené do kapitol rozpočtu: </a:t>
            </a:r>
          </a:p>
          <a:p>
            <a:pPr marL="1943100" lvl="3" indent="-342900">
              <a:lnSpc>
                <a:spcPct val="120000"/>
              </a:lnSpc>
            </a:pPr>
            <a:r>
              <a:rPr lang="cs-CZ" sz="1900" dirty="0">
                <a:solidFill>
                  <a:prstClr val="black"/>
                </a:solidFill>
                <a:latin typeface="+mj-lt"/>
              </a:rPr>
              <a:t>Budovy a stavby, Stroje a zařízení, Hardware a vybavení, Dlouhodobý nehmotný majetek.</a:t>
            </a:r>
          </a:p>
          <a:p>
            <a:pPr marL="1485900" lvl="2" indent="-342900">
              <a:lnSpc>
                <a:spcPct val="120000"/>
              </a:lnSpc>
            </a:pPr>
            <a:r>
              <a:rPr lang="cs-CZ" sz="1900" b="1" dirty="0">
                <a:solidFill>
                  <a:prstClr val="black"/>
                </a:solidFill>
                <a:latin typeface="+mj-lt"/>
              </a:rPr>
              <a:t>Neinvestiční </a:t>
            </a:r>
            <a:r>
              <a:rPr lang="cs-CZ" sz="1900" dirty="0">
                <a:solidFill>
                  <a:prstClr val="black"/>
                </a:solidFill>
                <a:latin typeface="+mj-lt"/>
              </a:rPr>
              <a:t>výdaje zařazené do kapitol rozpočtu: </a:t>
            </a:r>
          </a:p>
          <a:p>
            <a:pPr marL="1943100" lvl="3" indent="-342900">
              <a:lnSpc>
                <a:spcPct val="120000"/>
              </a:lnSpc>
            </a:pPr>
            <a:r>
              <a:rPr lang="cs-CZ" sz="1900" dirty="0">
                <a:solidFill>
                  <a:prstClr val="black"/>
                </a:solidFill>
                <a:latin typeface="+mj-lt"/>
              </a:rPr>
              <a:t>Stroje a zařízení, Hardware a vybavení, Materiál, Drobný nehmotný majetek a Nákup služeb.</a:t>
            </a:r>
          </a:p>
        </p:txBody>
      </p:sp>
    </p:spTree>
    <p:extLst>
      <p:ext uri="{BB962C8B-B14F-4D97-AF65-F5344CB8AC3E}">
        <p14:creationId xmlns:p14="http://schemas.microsoft.com/office/powerpoint/2010/main" val="37973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Celkové 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224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n-lt"/>
              </a:rPr>
              <a:t>Věcná </a:t>
            </a:r>
            <a:r>
              <a:rPr lang="cs-CZ" sz="2400" dirty="0">
                <a:latin typeface="+mn-lt"/>
              </a:rPr>
              <a:t>způsobilost </a:t>
            </a:r>
            <a:endParaRPr lang="cs-CZ" sz="24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100" dirty="0"/>
              <a:t>S</a:t>
            </a:r>
            <a:r>
              <a:rPr lang="cs-CZ" sz="2100" dirty="0" smtClean="0"/>
              <a:t>oulad </a:t>
            </a:r>
            <a:r>
              <a:rPr lang="cs-CZ" sz="2100" dirty="0"/>
              <a:t>s právními předpisy EU a ČR, obecnými a specifickými pravidly OP VVV, výzvou apod</a:t>
            </a:r>
            <a:r>
              <a:rPr lang="cs-CZ" sz="2100" dirty="0" smtClean="0"/>
              <a:t>..</a:t>
            </a:r>
          </a:p>
          <a:p>
            <a:pPr lvl="0">
              <a:lnSpc>
                <a:spcPct val="110000"/>
              </a:lnSpc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/>
              </a:rPr>
              <a:t>Místní </a:t>
            </a:r>
            <a:r>
              <a:rPr lang="cs-CZ" sz="2400" dirty="0">
                <a:solidFill>
                  <a:prstClr val="black"/>
                </a:solidFill>
                <a:latin typeface="Calibri" panose="020F0502020204030204"/>
              </a:rPr>
              <a:t>způsobilost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100" dirty="0"/>
              <a:t>Místo </a:t>
            </a:r>
            <a:r>
              <a:rPr lang="cs-CZ" sz="2100" dirty="0" smtClean="0"/>
              <a:t>dopadu – </a:t>
            </a:r>
            <a:r>
              <a:rPr lang="cs-CZ" sz="2100" dirty="0"/>
              <a:t>území České republiky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100" dirty="0"/>
              <a:t>Místo </a:t>
            </a:r>
            <a:r>
              <a:rPr lang="cs-CZ" sz="2100" dirty="0" smtClean="0"/>
              <a:t>realizace – </a:t>
            </a:r>
            <a:r>
              <a:rPr lang="cs-CZ" sz="2100" dirty="0"/>
              <a:t>území České republiky, aktivita č. 4 – území Evropské </a:t>
            </a:r>
            <a:r>
              <a:rPr lang="cs-CZ" sz="2100" dirty="0" smtClean="0"/>
              <a:t>unie i mimo území EU.</a:t>
            </a:r>
            <a:endParaRPr lang="cs-CZ" sz="2100" dirty="0" smtClean="0"/>
          </a:p>
          <a:p>
            <a:pPr>
              <a:lnSpc>
                <a:spcPct val="110000"/>
              </a:lnSpc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/>
              </a:rPr>
              <a:t>Časová </a:t>
            </a:r>
            <a:r>
              <a:rPr lang="cs-CZ" sz="2400" dirty="0">
                <a:solidFill>
                  <a:prstClr val="black"/>
                </a:solidFill>
                <a:latin typeface="Calibri" panose="020F0502020204030204"/>
              </a:rPr>
              <a:t>způsobilost</a:t>
            </a:r>
            <a:endParaRPr lang="cs-CZ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100" dirty="0"/>
              <a:t>V</a:t>
            </a:r>
            <a:r>
              <a:rPr lang="cs-CZ" sz="2100" dirty="0" smtClean="0"/>
              <a:t>ýdaje</a:t>
            </a:r>
            <a:r>
              <a:rPr lang="cs-CZ" sz="2100" dirty="0"/>
              <a:t>, které vznikly nejdříve 1. 9. </a:t>
            </a:r>
            <a:r>
              <a:rPr lang="cs-CZ" sz="2100" dirty="0" smtClean="0"/>
              <a:t>2017: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100" dirty="0">
                <a:latin typeface="+mj-lt"/>
              </a:rPr>
              <a:t>m</a:t>
            </a:r>
            <a:r>
              <a:rPr lang="cs-CZ" sz="2100" dirty="0" smtClean="0">
                <a:latin typeface="+mj-lt"/>
              </a:rPr>
              <a:t>ožný začátek fyzické realizace projektu;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100" dirty="0" smtClean="0">
                <a:latin typeface="+mj-lt"/>
              </a:rPr>
              <a:t>v případě zahájení fyzické realizace později -&gt; od </a:t>
            </a:r>
            <a:r>
              <a:rPr lang="cs-CZ" sz="2100" dirty="0">
                <a:latin typeface="+mj-lt"/>
              </a:rPr>
              <a:t>1. 9. 2017 způsobilé pouze výdaje spojené s </a:t>
            </a:r>
            <a:r>
              <a:rPr lang="cs-CZ" sz="2100" b="1" dirty="0">
                <a:latin typeface="+mj-lt"/>
              </a:rPr>
              <a:t>přípravou projektu</a:t>
            </a:r>
            <a:r>
              <a:rPr lang="cs-CZ" sz="2100" dirty="0">
                <a:latin typeface="+mj-lt"/>
              </a:rPr>
              <a:t>, nikoliv s věcnými aktivitami projektu.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Celkové způsobilé </a:t>
            </a:r>
            <a:r>
              <a:rPr lang="cs-CZ" dirty="0" smtClean="0">
                <a:latin typeface="Arial" panose="020B0604020202020204" pitchFamily="34" charset="0"/>
              </a:rPr>
              <a:t>výdaje - rozpočet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u="sng" dirty="0" smtClean="0">
                <a:solidFill>
                  <a:prstClr val="black"/>
                </a:solidFill>
                <a:latin typeface="Calibri" panose="020F0502020204030204"/>
              </a:rPr>
              <a:t>Paušální náklady/nepřímé náklady</a:t>
            </a:r>
            <a:endParaRPr lang="cs-CZ" altLang="cs-CZ" sz="20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1028700" lvl="1" indent="-342900"/>
            <a:r>
              <a:rPr lang="cs-CZ" sz="2000" dirty="0">
                <a:latin typeface="+mj-lt"/>
              </a:rPr>
              <a:t>osobní výdaje realizačního týmu projektu (odborný a administrativní)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cestovní náhrady (tuzemské i zahraniční cesty)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výdaje spadající do kapitoly Místní kancelář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náklady spadající do kapitoly Nákup služeb dle </a:t>
            </a:r>
            <a:r>
              <a:rPr lang="cs-CZ" sz="2000" dirty="0" err="1">
                <a:latin typeface="+mj-lt"/>
              </a:rPr>
              <a:t>PpŽP</a:t>
            </a:r>
            <a:r>
              <a:rPr lang="cs-CZ" sz="2000" dirty="0">
                <a:latin typeface="+mj-lt"/>
              </a:rPr>
              <a:t> – obecná část (kromě výdajů vymezených jako výdaje přímé v kapitole 8.7.2 tohoto dokumentu, v části Výdaje na přímé aktivity – neinvestiční</a:t>
            </a:r>
            <a:r>
              <a:rPr lang="cs-CZ" sz="2000" dirty="0" smtClean="0">
                <a:latin typeface="+mj-lt"/>
              </a:rPr>
              <a:t>).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4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1.1.1</a:t>
            </a:r>
            <a:r>
              <a:rPr lang="cs-CZ" dirty="0">
                <a:solidFill>
                  <a:srgbClr val="428D96"/>
                </a:solidFill>
              </a:rPr>
              <a:t>	Výdaje na přímé aktivity – investiční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latin typeface="+mn-lt"/>
              </a:rPr>
              <a:t>1.1.1.1	Budovy a </a:t>
            </a:r>
            <a:r>
              <a:rPr lang="cs-CZ" dirty="0" smtClean="0">
                <a:latin typeface="+mn-lt"/>
              </a:rPr>
              <a:t>stavby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+mj-lt"/>
              </a:rPr>
              <a:t>Pořizovací cena majetku – mimo jiné i notářské </a:t>
            </a:r>
            <a:r>
              <a:rPr lang="cs-CZ" sz="1800" dirty="0">
                <a:latin typeface="+mj-lt"/>
              </a:rPr>
              <a:t>a správní </a:t>
            </a:r>
            <a:r>
              <a:rPr lang="cs-CZ" sz="1800" dirty="0" smtClean="0">
                <a:latin typeface="+mj-lt"/>
              </a:rPr>
              <a:t>poplatky nutné pro realizaci a výdaje dle </a:t>
            </a:r>
            <a:r>
              <a:rPr lang="cs-CZ" sz="1800" dirty="0">
                <a:latin typeface="+mj-lt"/>
              </a:rPr>
              <a:t>platné </a:t>
            </a:r>
            <a:r>
              <a:rPr lang="cs-CZ" sz="1800" dirty="0" smtClean="0">
                <a:latin typeface="+mj-lt"/>
              </a:rPr>
              <a:t>legislativy.</a:t>
            </a:r>
            <a:endParaRPr lang="cs-CZ" sz="1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cs-CZ" dirty="0">
                <a:latin typeface="+mn-lt"/>
              </a:rPr>
              <a:t>1.1.1.2	Stroje a zařízení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+mn-lt"/>
              </a:rPr>
              <a:t>1.1.1.3	Hardware a vybavení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+mn-lt"/>
              </a:rPr>
              <a:t>1.1.1.4	Dlouhodobý nehmotný </a:t>
            </a:r>
            <a:r>
              <a:rPr lang="cs-CZ" dirty="0" smtClean="0">
                <a:latin typeface="+mn-lt"/>
              </a:rPr>
              <a:t>majetek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Výdaje na pořízení hmotného majetku </a:t>
            </a:r>
            <a:r>
              <a:rPr lang="en-US" sz="1800" dirty="0" err="1" smtClean="0"/>
              <a:t>nad</a:t>
            </a:r>
            <a:r>
              <a:rPr lang="en-US" sz="1800" dirty="0" smtClean="0"/>
              <a:t> 40 tis. </a:t>
            </a:r>
            <a:r>
              <a:rPr lang="en-US" sz="1800" dirty="0" err="1" smtClean="0"/>
              <a:t>Kč</a:t>
            </a:r>
            <a:r>
              <a:rPr lang="en-US" sz="1800" dirty="0" smtClean="0"/>
              <a:t> </a:t>
            </a:r>
            <a:r>
              <a:rPr lang="cs-CZ" sz="1800" dirty="0" smtClean="0"/>
              <a:t>a nehmotného majetku</a:t>
            </a:r>
            <a:r>
              <a:rPr lang="en-US" sz="1800" dirty="0" smtClean="0"/>
              <a:t> </a:t>
            </a:r>
            <a:r>
              <a:rPr lang="cs-CZ" sz="1800" dirty="0" smtClean="0"/>
              <a:t>nad </a:t>
            </a:r>
            <a:r>
              <a:rPr lang="en-US" sz="1800" dirty="0" smtClean="0"/>
              <a:t>60 tis. </a:t>
            </a:r>
            <a:r>
              <a:rPr lang="en-US" sz="1800" dirty="0" err="1" smtClean="0"/>
              <a:t>Kč</a:t>
            </a:r>
            <a:r>
              <a:rPr lang="cs-CZ" sz="1800" dirty="0" smtClean="0"/>
              <a:t> s dobou použitelnosti více jak 1 rok. 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1.1.1.5</a:t>
            </a:r>
            <a:r>
              <a:rPr lang="cs-CZ" dirty="0">
                <a:latin typeface="+mn-lt"/>
              </a:rPr>
              <a:t>	Úspory k </a:t>
            </a:r>
            <a:r>
              <a:rPr lang="cs-CZ" dirty="0" smtClean="0">
                <a:latin typeface="+mn-lt"/>
              </a:rPr>
              <a:t>rozdělení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67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	Výdaje na přímé aktivity – </a:t>
            </a:r>
            <a:r>
              <a:rPr lang="pl-PL" dirty="0" smtClean="0">
                <a:solidFill>
                  <a:srgbClr val="428D96"/>
                </a:solidFill>
              </a:rPr>
              <a:t>neinvestiční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2600" dirty="0">
                <a:latin typeface="+mn-lt"/>
              </a:rPr>
              <a:t>1.1.2.1	Hmotný majetek a materiál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sz="2600" dirty="0">
                <a:latin typeface="+mn-lt"/>
              </a:rPr>
              <a:t>1.1.2.1.1	Hardware a vybavení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sz="2600" dirty="0">
                <a:latin typeface="+mn-lt"/>
              </a:rPr>
              <a:t>1.1.2.1.2	Stroje a zařízení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sz="2600" dirty="0">
                <a:latin typeface="+mn-lt"/>
              </a:rPr>
              <a:t>1.1.2.1.3	Materiál</a:t>
            </a:r>
          </a:p>
          <a:p>
            <a:pPr>
              <a:lnSpc>
                <a:spcPct val="120000"/>
              </a:lnSpc>
            </a:pPr>
            <a:r>
              <a:rPr lang="cs-CZ" sz="2600" dirty="0">
                <a:latin typeface="+mn-lt"/>
              </a:rPr>
              <a:t>1.1.2.2	Drobný nehmotný majetek</a:t>
            </a:r>
          </a:p>
          <a:p>
            <a:pPr>
              <a:lnSpc>
                <a:spcPct val="120000"/>
              </a:lnSpc>
            </a:pPr>
            <a:r>
              <a:rPr lang="cs-CZ" sz="2600" dirty="0">
                <a:latin typeface="+mn-lt"/>
              </a:rPr>
              <a:t>1.1.2.3	Nákup </a:t>
            </a:r>
            <a:r>
              <a:rPr lang="cs-CZ" sz="2600" dirty="0" smtClean="0">
                <a:latin typeface="+mn-lt"/>
              </a:rPr>
              <a:t>služeb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300" dirty="0"/>
              <a:t>pouze výdaje související s: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sz="2300" dirty="0" smtClean="0">
                <a:latin typeface="+mj-lt"/>
              </a:rPr>
              <a:t>nákupem </a:t>
            </a:r>
            <a:r>
              <a:rPr lang="cs-CZ" sz="2300" dirty="0">
                <a:latin typeface="+mj-lt"/>
              </a:rPr>
              <a:t>služeb v souvislosti s pořízením elektronických </a:t>
            </a:r>
            <a:r>
              <a:rPr lang="cs-CZ" sz="2300" dirty="0" err="1" smtClean="0">
                <a:latin typeface="+mj-lt"/>
              </a:rPr>
              <a:t>inform</a:t>
            </a:r>
            <a:r>
              <a:rPr lang="cs-CZ" sz="2300" dirty="0" smtClean="0">
                <a:latin typeface="+mj-lt"/>
              </a:rPr>
              <a:t>. </a:t>
            </a:r>
            <a:r>
              <a:rPr lang="cs-CZ" sz="2300" dirty="0">
                <a:latin typeface="+mj-lt"/>
              </a:rPr>
              <a:t>zdrojů;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sz="2300" dirty="0" smtClean="0">
                <a:latin typeface="+mj-lt"/>
              </a:rPr>
              <a:t>nákupem </a:t>
            </a:r>
            <a:r>
              <a:rPr lang="cs-CZ" sz="2300" dirty="0">
                <a:latin typeface="+mj-lt"/>
              </a:rPr>
              <a:t>služeb souvisejících se zprovozněním pořízeného majetku.</a:t>
            </a:r>
          </a:p>
          <a:p>
            <a:pPr>
              <a:lnSpc>
                <a:spcPct val="120000"/>
              </a:lnSpc>
            </a:pPr>
            <a:r>
              <a:rPr lang="cs-CZ" sz="2600" dirty="0">
                <a:latin typeface="+mn-lt"/>
              </a:rPr>
              <a:t>1.1.2.4	Úspory k rozdělení</a:t>
            </a:r>
          </a:p>
        </p:txBody>
      </p:sp>
    </p:spTree>
    <p:extLst>
      <p:ext uri="{BB962C8B-B14F-4D97-AF65-F5344CB8AC3E}">
        <p14:creationId xmlns:p14="http://schemas.microsoft.com/office/powerpoint/2010/main" val="24152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Příjmy projektu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 případě, že je v rámci projektu rekonstruována či dobudována infrastruktura a v souvislosti s tímto dojde k uvolnění stávajících prostor a jejich následnému využití k hospodářské činnosti či jejich prodeji, je příjemce povinen čisté příjmy plynoucí z prodeje uvolněných prostor či </a:t>
            </a:r>
            <a:r>
              <a:rPr lang="cs-CZ" b="1" dirty="0"/>
              <a:t>čisté příjmy z pronájmu uvolněných prostor </a:t>
            </a:r>
            <a:r>
              <a:rPr lang="cs-CZ" dirty="0"/>
              <a:t>(budovy, stavby, </a:t>
            </a:r>
            <a:r>
              <a:rPr lang="cs-CZ" dirty="0" smtClean="0"/>
              <a:t>pozemky), </a:t>
            </a:r>
            <a:r>
              <a:rPr lang="cs-CZ" b="1" dirty="0"/>
              <a:t>zohlednit při výpočtu výše podpory</a:t>
            </a:r>
            <a:r>
              <a:rPr lang="cs-CZ" dirty="0"/>
              <a:t>, resp. </a:t>
            </a:r>
            <a:r>
              <a:rPr lang="cs-CZ" b="1" dirty="0"/>
              <a:t>o tyto příjmy snížit podporu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Na </a:t>
            </a:r>
            <a:r>
              <a:rPr lang="cs-CZ" dirty="0"/>
              <a:t>příjmy z prodeje či pronájmu uvolněných prostor se nahlíží jako na příjmy projektu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Pokud je podpora na projekt poskytnuta na základě výpočtu </a:t>
            </a:r>
            <a:r>
              <a:rPr lang="cs-CZ" b="1" dirty="0"/>
              <a:t>finanční mezery</a:t>
            </a:r>
            <a:r>
              <a:rPr lang="cs-CZ" dirty="0"/>
              <a:t>, je příjemce povinen při výpočtu či přepočtu finanční mezery, </a:t>
            </a:r>
            <a:r>
              <a:rPr lang="cs-CZ" b="1" dirty="0"/>
              <a:t>zohlednit případné úspory provozních nákladů</a:t>
            </a:r>
            <a:r>
              <a:rPr lang="cs-CZ" dirty="0"/>
              <a:t>, k nimž dochází v důsledku realizace projektu, a to v případech, kdy nedochází současně k odpovídajícímu snížení provozních dotací.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00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Hodnotící kritéria – </a:t>
            </a:r>
            <a:r>
              <a:rPr lang="cs-CZ" dirty="0" smtClean="0"/>
              <a:t>ERDF </a:t>
            </a:r>
            <a:r>
              <a:rPr lang="cs-CZ" dirty="0"/>
              <a:t>výzva pro vysoké školy</a:t>
            </a:r>
            <a:endParaRPr lang="pl-P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b="1" dirty="0"/>
              <a:t>V1.1 – </a:t>
            </a:r>
            <a:r>
              <a:rPr lang="cs-CZ" b="1" u="sng" dirty="0"/>
              <a:t>Struktura a velikost </a:t>
            </a:r>
            <a:r>
              <a:rPr lang="cs-CZ" b="1" u="sng" dirty="0" smtClean="0"/>
              <a:t>realizačního </a:t>
            </a:r>
            <a:r>
              <a:rPr lang="cs-CZ" b="1" u="sng" dirty="0"/>
              <a:t>týmu </a:t>
            </a:r>
            <a:r>
              <a:rPr lang="cs-CZ" dirty="0"/>
              <a:t>(úvazky včetně případného externího zajištění) (max. 3 body) – hodnotící </a:t>
            </a:r>
            <a:r>
              <a:rPr lang="cs-CZ" dirty="0" smtClean="0"/>
              <a:t>kritérium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cs-CZ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Zhodnocení plánovaných pozic, počtu osob, úvazků a délky zapojení;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Nadhodnocení nebo podhodnocení –&gt; krácení bodů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2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Hodnotící kritéria – </a:t>
            </a:r>
            <a:r>
              <a:rPr lang="cs-CZ" dirty="0" smtClean="0"/>
              <a:t>ERDF </a:t>
            </a:r>
            <a:r>
              <a:rPr lang="cs-CZ" dirty="0"/>
              <a:t>výzva pro vysoké školy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V4.1 – </a:t>
            </a:r>
            <a:r>
              <a:rPr lang="cs-CZ" b="1" u="sng" dirty="0"/>
              <a:t>Přiměřenost a provázanost rozpočtu k obsahové náplni a rozsahu projektu </a:t>
            </a:r>
            <a:r>
              <a:rPr lang="cs-CZ" dirty="0"/>
              <a:t>(max. </a:t>
            </a:r>
            <a:r>
              <a:rPr lang="cs-CZ" dirty="0" smtClean="0"/>
              <a:t>15 </a:t>
            </a:r>
            <a:r>
              <a:rPr lang="cs-CZ" dirty="0"/>
              <a:t>bodů) – kombinované kritérium – pro splnění je nutné minimum </a:t>
            </a:r>
            <a:r>
              <a:rPr lang="cs-CZ" dirty="0" smtClean="0"/>
              <a:t>8 </a:t>
            </a:r>
            <a:r>
              <a:rPr lang="cs-CZ" dirty="0"/>
              <a:t>bodů.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 rozpočtu z hlediska přiměřenosti - opodstatněnost položek rozpočtu a respektování pravidla 3E – hospodárnosti, efektivnosti, účelnosti.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 přehlednosti rozpočtu – zřejmost členění nákladů do položek a skupin a míra jejich konkretizace.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V4.2 – </a:t>
            </a:r>
            <a:r>
              <a:rPr lang="cs-CZ" b="1" u="sng" dirty="0"/>
              <a:t>Obecné podmínky způsobilosti výdajů </a:t>
            </a:r>
            <a:r>
              <a:rPr lang="cs-CZ" dirty="0"/>
              <a:t>(max. 3 body) – hodnotící kritérium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 rozpočtu z pohledu obecných podmínek způsobilosti výdajů, tj. věcné, místní a časové způsobilosti.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Posouzení, zda rozpočet neobsahuje výdaje spojené s vyloučenými aktivitami a další nezpůsobilé výdaje uvedené v </a:t>
            </a:r>
            <a:r>
              <a:rPr lang="cs-CZ" sz="1800" dirty="0" err="1"/>
              <a:t>PpŽP</a:t>
            </a:r>
            <a:r>
              <a:rPr lang="cs-CZ" sz="1800" dirty="0"/>
              <a:t> – obecná část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569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Hodnotící kritéria – </a:t>
            </a:r>
            <a:r>
              <a:rPr lang="cs-CZ" dirty="0" smtClean="0"/>
              <a:t>ERDF </a:t>
            </a:r>
            <a:r>
              <a:rPr lang="cs-CZ" dirty="0"/>
              <a:t>výzva pro vysoké školy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5772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cs-CZ" b="1" dirty="0">
                <a:solidFill>
                  <a:prstClr val="black"/>
                </a:solidFill>
              </a:rPr>
              <a:t>V8.1 </a:t>
            </a:r>
            <a:r>
              <a:rPr lang="cs-CZ" b="1" dirty="0" smtClean="0">
                <a:solidFill>
                  <a:prstClr val="black"/>
                </a:solidFill>
              </a:rPr>
              <a:t>– </a:t>
            </a:r>
            <a:r>
              <a:rPr lang="cs-CZ" b="1" u="sng" dirty="0" smtClean="0">
                <a:solidFill>
                  <a:prstClr val="black"/>
                </a:solidFill>
              </a:rPr>
              <a:t>CBA</a:t>
            </a:r>
            <a:r>
              <a:rPr lang="cs-CZ" u="sng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– vylučovací kritérium</a:t>
            </a: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Posouzení žádosti o podporu prostřednictvím výstupů CBA (modul CBA v IS KP14+).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a) Kritérium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splněno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: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1) CBA není vyžadována NEBO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2) Pozitivní výsledek socioekonomické analýzy projektu, použité vstupy jsou dostatečně zdůvodněny a jeví se jako reálné, případně použité vstupy jsou částečně nadhodnoceny nebo podhodnoceny, zdůvodnění není úplné, ale je postačující</a:t>
            </a:r>
            <a:r>
              <a:rPr lang="cs-CZ" dirty="0" smtClean="0">
                <a:solidFill>
                  <a:prstClr val="black"/>
                </a:solidFill>
                <a:latin typeface="Calibri Light" panose="020F0302020204030204"/>
              </a:rPr>
              <a:t>. NEBO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cs-CZ" dirty="0" smtClean="0">
                <a:solidFill>
                  <a:prstClr val="black"/>
                </a:solidFill>
                <a:latin typeface="Calibri Light" panose="020F0302020204030204"/>
              </a:rPr>
              <a:t>3) 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V případě, že je žadatel povinen zpracovat pouze finanční analýzu, je jejím výsledkem záporná čistá současná hodnota projektu</a:t>
            </a:r>
            <a:r>
              <a:rPr lang="cs-CZ" dirty="0" smtClean="0">
                <a:solidFill>
                  <a:prstClr val="black"/>
                </a:solidFill>
                <a:latin typeface="Calibri Light" panose="020F0302020204030204"/>
              </a:rPr>
              <a:t>.</a:t>
            </a:r>
            <a:endParaRPr lang="cs-CZ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74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Hodnotící kritéria – </a:t>
            </a:r>
            <a:r>
              <a:rPr lang="cs-CZ" dirty="0" smtClean="0"/>
              <a:t>ERDF </a:t>
            </a:r>
            <a:r>
              <a:rPr lang="cs-CZ" dirty="0"/>
              <a:t>výzva pro vysoké školy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5772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cs-CZ" b="1" dirty="0">
                <a:solidFill>
                  <a:prstClr val="black"/>
                </a:solidFill>
              </a:rPr>
              <a:t>V8.1 </a:t>
            </a:r>
            <a:r>
              <a:rPr lang="cs-CZ" b="1" dirty="0" smtClean="0">
                <a:solidFill>
                  <a:prstClr val="black"/>
                </a:solidFill>
              </a:rPr>
              <a:t>– </a:t>
            </a:r>
            <a:r>
              <a:rPr lang="cs-CZ" b="1" u="sng" dirty="0" smtClean="0">
                <a:solidFill>
                  <a:prstClr val="black"/>
                </a:solidFill>
              </a:rPr>
              <a:t>CBA</a:t>
            </a:r>
            <a:r>
              <a:rPr lang="cs-CZ" u="sng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– vylučovací kritérium</a:t>
            </a: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Posouzení žádosti o podporu prostřednictvím výstupů CBA (modul CBA v IS KP14+). </a:t>
            </a:r>
            <a:endParaRPr lang="cs-CZ" dirty="0">
              <a:solidFill>
                <a:prstClr val="black"/>
              </a:solidFill>
              <a:latin typeface="Calibri Light" panose="020F0302020204030204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b) Kritérium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není splněno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: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cs-CZ" dirty="0" smtClean="0">
                <a:solidFill>
                  <a:prstClr val="black"/>
                </a:solidFill>
                <a:latin typeface="Calibri Light" panose="020F0302020204030204"/>
              </a:rPr>
              <a:t>1) Negativní 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výsledek socioekonomické analýzy projektu nebo vstupy do ekonomického hodnocení žádosti nebyly dostatečně zdůvodněny a jeví se jako nereálné</a:t>
            </a:r>
            <a:r>
              <a:rPr lang="cs-CZ" dirty="0" smtClean="0">
                <a:solidFill>
                  <a:prstClr val="black"/>
                </a:solidFill>
                <a:latin typeface="Calibri Light" panose="020F0302020204030204"/>
              </a:rPr>
              <a:t>.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cs-CZ" dirty="0" smtClean="0">
                <a:solidFill>
                  <a:prstClr val="black"/>
                </a:solidFill>
                <a:latin typeface="Calibri Light" panose="020F0302020204030204"/>
              </a:rPr>
              <a:t>2) 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V případě, že je žadatel povinen zpracovat pouze finanční analýzu, je jejím výsledkem kladná čistá současná hodnota projektu.</a:t>
            </a:r>
          </a:p>
        </p:txBody>
      </p:sp>
    </p:spTree>
    <p:extLst>
      <p:ext uri="{BB962C8B-B14F-4D97-AF65-F5344CB8AC3E}">
        <p14:creationId xmlns:p14="http://schemas.microsoft.com/office/powerpoint/2010/main" val="26887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Děkuji za pozornost.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Celkové způsobilé </a:t>
            </a:r>
            <a:r>
              <a:rPr lang="cs-CZ" dirty="0" smtClean="0">
                <a:latin typeface="Arial" panose="020B0604020202020204" pitchFamily="34" charset="0"/>
              </a:rPr>
              <a:t>výdaje - rozpočet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u="sng" dirty="0">
                <a:solidFill>
                  <a:prstClr val="black"/>
                </a:solidFill>
                <a:latin typeface="Calibri" panose="020F0502020204030204"/>
              </a:rPr>
              <a:t>Zjednodušené vykazování 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formou financování paušální sazbou 40 % přímých způsobilých nákladů na zaměstnance.</a:t>
            </a:r>
            <a:endParaRPr lang="cs-CZ" altLang="cs-CZ" b="1" dirty="0">
              <a:solidFill>
                <a:prstClr val="black"/>
              </a:solidFill>
              <a:latin typeface="Calibri" panose="020F0502020204030204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dirty="0">
                <a:solidFill>
                  <a:prstClr val="black"/>
                </a:solidFill>
                <a:latin typeface="Calibri Light" panose="020F0302020204030204"/>
              </a:rPr>
              <a:t>V rozpočtu projektu plánovány pouze </a:t>
            </a:r>
            <a:r>
              <a:rPr lang="cs-CZ" altLang="cs-CZ" sz="2000" b="1" dirty="0">
                <a:solidFill>
                  <a:prstClr val="black"/>
                </a:solidFill>
                <a:latin typeface="Calibri Light" panose="020F0302020204030204"/>
              </a:rPr>
              <a:t>osobní výdaje </a:t>
            </a:r>
            <a:r>
              <a:rPr lang="cs-CZ" altLang="cs-CZ" sz="2000" dirty="0">
                <a:solidFill>
                  <a:prstClr val="black"/>
                </a:solidFill>
                <a:latin typeface="Calibri Light" panose="020F0302020204030204"/>
              </a:rPr>
              <a:t>(realizační tým), paušální náklady dopočteny sazbou 40 % z osobních výdajů.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b="1" dirty="0">
                <a:solidFill>
                  <a:prstClr val="black"/>
                </a:solidFill>
                <a:latin typeface="Calibri Light" panose="020F0302020204030204"/>
              </a:rPr>
              <a:t>Paušální náklady</a:t>
            </a:r>
          </a:p>
          <a:p>
            <a:pPr marL="1485900" lvl="2" indent="-342900">
              <a:lnSpc>
                <a:spcPct val="120000"/>
              </a:lnSpc>
            </a:pPr>
            <a:r>
              <a:rPr lang="cs-CZ" altLang="cs-CZ" dirty="0">
                <a:solidFill>
                  <a:prstClr val="black"/>
                </a:solidFill>
                <a:latin typeface="Calibri Light" panose="020F0302020204030204"/>
              </a:rPr>
              <a:t>Slouží k pokrytí zbývajících způsobilých nákladů na projekt;</a:t>
            </a:r>
          </a:p>
          <a:p>
            <a:pPr marL="1485900" lvl="2" indent="-342900">
              <a:lnSpc>
                <a:spcPct val="120000"/>
              </a:lnSpc>
            </a:pPr>
            <a:r>
              <a:rPr lang="cs-CZ" altLang="cs-CZ" dirty="0">
                <a:solidFill>
                  <a:prstClr val="black"/>
                </a:solidFill>
                <a:latin typeface="Calibri Light" panose="020F0302020204030204"/>
              </a:rPr>
              <a:t>nejsou rozepsány v rozpočtu projektu;</a:t>
            </a:r>
          </a:p>
          <a:p>
            <a:pPr marL="1485900" lvl="2" indent="-342900">
              <a:lnSpc>
                <a:spcPct val="120000"/>
              </a:lnSpc>
            </a:pPr>
            <a:r>
              <a:rPr lang="cs-CZ" altLang="cs-CZ" dirty="0">
                <a:solidFill>
                  <a:prstClr val="black"/>
                </a:solidFill>
                <a:latin typeface="Calibri Light" panose="020F0302020204030204"/>
              </a:rPr>
              <a:t>příjemce je nebude v žádostech o platbu vyúčtovávat.</a:t>
            </a:r>
          </a:p>
        </p:txBody>
      </p:sp>
    </p:spTree>
    <p:extLst>
      <p:ext uri="{BB962C8B-B14F-4D97-AF65-F5344CB8AC3E}">
        <p14:creationId xmlns:p14="http://schemas.microsoft.com/office/powerpoint/2010/main" val="8055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Rozpočet - zjednodušené </a:t>
            </a:r>
            <a:r>
              <a:rPr lang="cs-CZ" dirty="0">
                <a:solidFill>
                  <a:srgbClr val="428D96"/>
                </a:solidFill>
              </a:rPr>
              <a:t>vykazování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86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latin typeface="+mn-lt"/>
              </a:rPr>
              <a:t>1.1 Celkové </a:t>
            </a:r>
            <a:r>
              <a:rPr lang="cs-CZ" dirty="0">
                <a:latin typeface="+mn-lt"/>
              </a:rPr>
              <a:t>způsobilé osobní přímé </a:t>
            </a:r>
            <a:r>
              <a:rPr lang="cs-CZ" dirty="0" smtClean="0">
                <a:latin typeface="+mn-lt"/>
              </a:rPr>
              <a:t>výdaje</a:t>
            </a:r>
            <a:endParaRPr lang="cs-CZ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1.1.1 Platy</a:t>
            </a:r>
            <a:r>
              <a:rPr lang="cs-CZ" dirty="0">
                <a:latin typeface="+mn-lt"/>
              </a:rPr>
              <a:t>, odměny z dohod a autorské </a:t>
            </a:r>
            <a:r>
              <a:rPr lang="cs-CZ" dirty="0" smtClean="0">
                <a:latin typeface="+mn-lt"/>
              </a:rPr>
              <a:t>příspěvky</a:t>
            </a:r>
            <a:endParaRPr lang="cs-CZ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1.1.1.1 Administrativní </a:t>
            </a:r>
            <a:r>
              <a:rPr lang="cs-CZ" dirty="0">
                <a:latin typeface="+mn-lt"/>
              </a:rPr>
              <a:t>tým </a:t>
            </a:r>
            <a:endParaRPr lang="cs-CZ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</a:t>
            </a:r>
            <a:r>
              <a:rPr lang="cs-CZ" sz="1800" dirty="0" smtClean="0">
                <a:latin typeface="+mn-lt"/>
              </a:rPr>
              <a:t>			1.1.1.1.1 Platy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1.1.1.1.2 DPČ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1.1.1.1.3 DPP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1.1.1.2 Odborný </a:t>
            </a:r>
            <a:r>
              <a:rPr lang="cs-CZ" dirty="0">
                <a:latin typeface="+mn-lt"/>
              </a:rPr>
              <a:t>tým 	</a:t>
            </a:r>
            <a:endParaRPr lang="cs-CZ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</a:t>
            </a:r>
            <a:r>
              <a:rPr lang="cs-CZ" sz="1800" dirty="0" smtClean="0">
                <a:latin typeface="+mn-lt"/>
              </a:rPr>
              <a:t>			1.1.1.2.1 Platy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1.1.1.2.2 DPČ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1.1.1.2.3 DPP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1.1.1.3 Autorské příspěvky</a:t>
            </a:r>
            <a:endParaRPr lang="cs-CZ" sz="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4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Rozpočet - zjednodušené </a:t>
            </a:r>
            <a:r>
              <a:rPr lang="cs-CZ" dirty="0">
                <a:solidFill>
                  <a:srgbClr val="428D96"/>
                </a:solidFill>
              </a:rPr>
              <a:t>vykazování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86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1.1.2 Pojistné </a:t>
            </a:r>
            <a:r>
              <a:rPr lang="cs-CZ" dirty="0">
                <a:latin typeface="+mn-lt"/>
              </a:rPr>
              <a:t>na sociální zabezpečení </a:t>
            </a:r>
            <a:endParaRPr lang="cs-CZ" dirty="0" smtClean="0">
              <a:latin typeface="+mn-lt"/>
            </a:endParaRP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 smtClean="0">
                <a:latin typeface="+mj-lt"/>
              </a:rPr>
              <a:t>nutno </a:t>
            </a:r>
            <a:r>
              <a:rPr lang="cs-CZ" sz="1800" dirty="0">
                <a:latin typeface="+mj-lt"/>
              </a:rPr>
              <a:t>dopočítat 25% z platů a </a:t>
            </a:r>
            <a:r>
              <a:rPr lang="cs-CZ" sz="1800" dirty="0" smtClean="0">
                <a:latin typeface="+mj-lt"/>
              </a:rPr>
              <a:t>DPČ</a:t>
            </a:r>
            <a:endParaRPr lang="cs-CZ" sz="1800" dirty="0">
              <a:latin typeface="+mj-lt"/>
            </a:endParaRP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 smtClean="0">
                <a:latin typeface="+mj-lt"/>
              </a:rPr>
              <a:t>pokud je plánováno DPP nad 10 000,- měsíčně za 1 osobu, lze narozpočtovat též SP z příslušné DPP, uvést do přílohy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1.1.3 Pojistné </a:t>
            </a:r>
            <a:r>
              <a:rPr lang="cs-CZ" dirty="0">
                <a:latin typeface="+mn-lt"/>
              </a:rPr>
              <a:t>na zdravotní zabezpečení </a:t>
            </a:r>
            <a:endParaRPr lang="cs-CZ" dirty="0" smtClean="0">
              <a:latin typeface="+mn-lt"/>
            </a:endParaRP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+mj-lt"/>
              </a:rPr>
              <a:t>n</a:t>
            </a:r>
            <a:r>
              <a:rPr lang="cs-CZ" sz="1800" dirty="0" smtClean="0">
                <a:latin typeface="+mj-lt"/>
              </a:rPr>
              <a:t>utno </a:t>
            </a:r>
            <a:r>
              <a:rPr lang="cs-CZ" sz="1800" dirty="0">
                <a:latin typeface="+mj-lt"/>
              </a:rPr>
              <a:t>dopočítat 9% z platů a </a:t>
            </a:r>
            <a:r>
              <a:rPr lang="cs-CZ" sz="1800" dirty="0" smtClean="0">
                <a:latin typeface="+mj-lt"/>
              </a:rPr>
              <a:t>DPČ</a:t>
            </a: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 smtClean="0">
                <a:latin typeface="+mj-lt"/>
              </a:rPr>
              <a:t>pokud je plánováno DPP nad 10 000,- měsíčně za 1 osobu, lze narozpočtovat též SP z </a:t>
            </a:r>
            <a:r>
              <a:rPr lang="cs-CZ" sz="1800" dirty="0">
                <a:latin typeface="+mj-lt"/>
              </a:rPr>
              <a:t>příslušné DPP, uvést do </a:t>
            </a:r>
            <a:r>
              <a:rPr lang="cs-CZ" sz="1800" dirty="0" smtClean="0">
                <a:latin typeface="+mj-lt"/>
              </a:rPr>
              <a:t>přílohy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n-lt"/>
              </a:rPr>
              <a:t>1.1.4 </a:t>
            </a:r>
            <a:r>
              <a:rPr lang="cs-CZ" dirty="0">
                <a:latin typeface="+mn-lt"/>
              </a:rPr>
              <a:t>Jiné povinné výdaje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		1.1.4.1 Pojištění odpovědnosti zaměstnavatele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		1.1.4.3 Ostatní jiné povinné výdaje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		1.1.4.4 </a:t>
            </a:r>
            <a:r>
              <a:rPr lang="cs-CZ" sz="1800" dirty="0" smtClean="0"/>
              <a:t>FKSP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+mn-lt"/>
              </a:rPr>
              <a:t>1.2 Paušální </a:t>
            </a:r>
            <a:r>
              <a:rPr lang="cs-CZ" dirty="0" smtClean="0">
                <a:latin typeface="+mn-lt"/>
              </a:rPr>
              <a:t>náklady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7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Vzájemná provázanost jednotlivých položek rozpočtu s </a:t>
            </a:r>
            <a:r>
              <a:rPr lang="cs-CZ" altLang="cs-CZ" u="sng" dirty="0">
                <a:solidFill>
                  <a:prstClr val="black"/>
                </a:solidFill>
                <a:latin typeface="Calibri" panose="020F0502020204030204"/>
              </a:rPr>
              <a:t>plánovanými aktivitami projektu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Přiměřenost a opodstatněnost celkové výše rozpočtu a jednotlivých rozpočtových položek (pozic realizačního týmu) zejména vzhledem: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>
                <a:solidFill>
                  <a:prstClr val="black"/>
                </a:solidFill>
                <a:latin typeface="Calibri Light" panose="020F0302020204030204"/>
              </a:rPr>
              <a:t>k cílům a obsahu projektu;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>
                <a:solidFill>
                  <a:prstClr val="black"/>
                </a:solidFill>
                <a:latin typeface="Calibri Light" panose="020F0302020204030204"/>
              </a:rPr>
              <a:t>jednotlivých odborných aktivit projektu;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>
                <a:solidFill>
                  <a:prstClr val="black"/>
                </a:solidFill>
                <a:latin typeface="Calibri Light" panose="020F0302020204030204"/>
              </a:rPr>
              <a:t>cílové skupině;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>
                <a:solidFill>
                  <a:prstClr val="black"/>
                </a:solidFill>
                <a:latin typeface="Calibri Light" panose="020F0302020204030204"/>
              </a:rPr>
              <a:t>délce trvání projektu – vazba na harmonogram;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>
                <a:solidFill>
                  <a:prstClr val="black"/>
                </a:solidFill>
                <a:latin typeface="Calibri Light" panose="020F0302020204030204"/>
              </a:rPr>
              <a:t>cílovým hodnotám výstupových a výsledkových indikátorů.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Zdůvodnění plánovaných osobních výdajů v žádosti o podporu a přílohách </a:t>
            </a:r>
            <a:r>
              <a:rPr lang="cs-CZ" dirty="0">
                <a:solidFill>
                  <a:prstClr val="black"/>
                </a:solidFill>
              </a:rPr>
              <a:t>– příloha </a:t>
            </a:r>
            <a:r>
              <a:rPr lang="cs-CZ" u="sng" dirty="0">
                <a:solidFill>
                  <a:prstClr val="black"/>
                </a:solidFill>
              </a:rPr>
              <a:t>Realizační tým</a:t>
            </a:r>
            <a:r>
              <a:rPr lang="cs-CZ" dirty="0">
                <a:solidFill>
                  <a:prstClr val="black"/>
                </a:solidFill>
              </a:rPr>
              <a:t>, popis </a:t>
            </a:r>
            <a:r>
              <a:rPr lang="cs-CZ" u="sng" dirty="0">
                <a:solidFill>
                  <a:prstClr val="black"/>
                </a:solidFill>
              </a:rPr>
              <a:t>Klíčových aktivit projektu</a:t>
            </a:r>
            <a:r>
              <a:rPr lang="cs-CZ" dirty="0">
                <a:solidFill>
                  <a:prstClr val="black"/>
                </a:solidFill>
              </a:rPr>
              <a:t>.</a:t>
            </a:r>
            <a:endParaRPr lang="cs-CZ" altLang="cs-CZ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68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pravidla a 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Specifikování jednotlivých výdajů v souhrnném rozpočtu v žádosti o podporu – </a:t>
            </a:r>
            <a:r>
              <a:rPr lang="cs-CZ" altLang="cs-CZ" u="sng" dirty="0">
                <a:solidFill>
                  <a:prstClr val="black"/>
                </a:solidFill>
                <a:latin typeface="Calibri" panose="020F0502020204030204"/>
              </a:rPr>
              <a:t>míra konkretizace rozpočtu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Rozpočet projektu v ISKP 14+ </a:t>
            </a:r>
            <a:r>
              <a:rPr lang="cs-CZ" dirty="0" err="1">
                <a:solidFill>
                  <a:prstClr val="black"/>
                </a:solidFill>
              </a:rPr>
              <a:t>rozpoložkovat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u="sng" dirty="0">
                <a:solidFill>
                  <a:prstClr val="black"/>
                </a:solidFill>
              </a:rPr>
              <a:t>podle plánovaných pozic </a:t>
            </a:r>
            <a:r>
              <a:rPr lang="cs-CZ" dirty="0">
                <a:solidFill>
                  <a:prstClr val="black"/>
                </a:solidFill>
              </a:rPr>
              <a:t>v projektu (např. Finanční manažer, Projektový manažer apod.).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Neoznačovat pozice jménem pracovníka nebo „neobsazeno“ apod., uvádět </a:t>
            </a:r>
            <a:r>
              <a:rPr lang="cs-CZ" u="sng" dirty="0">
                <a:solidFill>
                  <a:prstClr val="black"/>
                </a:solidFill>
              </a:rPr>
              <a:t>název pozice nejvíce vystihující její náplň práce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Nevytvářet velké množství položek rozpočtu pro pozice se shodnou náplní práce a shodnou jednotkovou sazbou mzdy/platu.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Neuvádět do rozpočtu projektu kumulované položky typu</a:t>
            </a:r>
            <a:r>
              <a:rPr lang="cs-CZ" dirty="0" smtClean="0">
                <a:solidFill>
                  <a:prstClr val="black"/>
                </a:solidFill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64545"/>
              </p:ext>
            </p:extLst>
          </p:nvPr>
        </p:nvGraphicFramePr>
        <p:xfrm>
          <a:off x="1051046" y="5136467"/>
          <a:ext cx="7041907" cy="69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List" r:id="rId4" imgW="5905628" imgH="581154" progId="Excel.Sheet.12">
                  <p:embed/>
                </p:oleObj>
              </mc:Choice>
              <mc:Fallback>
                <p:oleObj name="List" r:id="rId4" imgW="5905628" imgH="5811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1046" y="5136467"/>
                        <a:ext cx="7041907" cy="69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2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Sloupec </a:t>
            </a:r>
            <a:r>
              <a:rPr lang="cs-CZ" u="sng" dirty="0">
                <a:solidFill>
                  <a:prstClr val="black"/>
                </a:solidFill>
              </a:rPr>
              <a:t>Cena jednotky </a:t>
            </a:r>
            <a:r>
              <a:rPr lang="cs-CZ" dirty="0">
                <a:solidFill>
                  <a:prstClr val="black"/>
                </a:solidFill>
              </a:rPr>
              <a:t>– sazba mzdy/platu při 100% úvazku (Pracovní smlouvy) nebo hodinová sazba (DPČ a DPP).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Sloupec </a:t>
            </a:r>
            <a:r>
              <a:rPr lang="cs-CZ" u="sng" dirty="0">
                <a:solidFill>
                  <a:prstClr val="black"/>
                </a:solidFill>
              </a:rPr>
              <a:t>Počet jednotek </a:t>
            </a:r>
            <a:r>
              <a:rPr lang="cs-CZ" dirty="0">
                <a:solidFill>
                  <a:prstClr val="black"/>
                </a:solidFill>
              </a:rPr>
              <a:t>pro pozice na Pracovní smlouvy (Platy) – uveden tzv. „</a:t>
            </a:r>
            <a:r>
              <a:rPr lang="cs-CZ" dirty="0" err="1">
                <a:solidFill>
                  <a:prstClr val="black"/>
                </a:solidFill>
              </a:rPr>
              <a:t>úvazkoměsíc</a:t>
            </a:r>
            <a:r>
              <a:rPr lang="cs-CZ" dirty="0">
                <a:solidFill>
                  <a:prstClr val="black"/>
                </a:solidFill>
              </a:rPr>
              <a:t>“ – součin souhrnného úvazku (úvazek za všechny osoby) pro danou pozici a počtu měsíců, během kterých je daná pozice zapojená do projektu.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Sloupec </a:t>
            </a:r>
            <a:r>
              <a:rPr lang="cs-CZ" u="sng" dirty="0">
                <a:solidFill>
                  <a:prstClr val="black"/>
                </a:solidFill>
              </a:rPr>
              <a:t>Počet jednotek </a:t>
            </a:r>
            <a:r>
              <a:rPr lang="cs-CZ" dirty="0">
                <a:solidFill>
                  <a:prstClr val="black"/>
                </a:solidFill>
              </a:rPr>
              <a:t>pro pozice na DPČ a DPP – uveden celkový počet hodin.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37904"/>
              </p:ext>
            </p:extLst>
          </p:nvPr>
        </p:nvGraphicFramePr>
        <p:xfrm>
          <a:off x="1053426" y="4417996"/>
          <a:ext cx="7103525" cy="11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List" r:id="rId4" imgW="5905628" imgH="962012" progId="Excel.Sheet.12">
                  <p:embed/>
                </p:oleObj>
              </mc:Choice>
              <mc:Fallback>
                <p:oleObj name="List" r:id="rId4" imgW="5905628" imgH="962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3426" y="4417996"/>
                        <a:ext cx="7103525" cy="11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2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15OPMSMT0001-28-100017</_dlc_DocId>
    <_dlc_DocIdUrl xmlns="0104a4cd-1400-468e-be1b-c7aad71d7d5a">
      <Url>http://op.msmt.cz/_layouts/15/DocIdRedir.aspx?ID=15OPMSMT0001-28-100017</Url>
      <Description>15OPMSMT0001-28-100017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CCE988-8286-4AB1-9CAB-B3572A5ED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0104a4cd-1400-468e-be1b-c7aad71d7d5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2479</Words>
  <Application>Microsoft Office PowerPoint</Application>
  <PresentationFormat>Předvádění na obrazovce (4:3)</PresentationFormat>
  <Paragraphs>274</Paragraphs>
  <Slides>38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Vlastní návrh</vt:lpstr>
      <vt:lpstr>List</vt:lpstr>
      <vt:lpstr>Prezentace aplikace PowerPoint</vt:lpstr>
      <vt:lpstr>Prezentace aplikace PowerPoint</vt:lpstr>
      <vt:lpstr>Celkové způsobilé výdaje</vt:lpstr>
      <vt:lpstr>Celkové způsobilé výdaje - rozpočet</vt:lpstr>
      <vt:lpstr>Rozpočet - zjednodušené vykazování výdajů</vt:lpstr>
      <vt:lpstr>Rozpočet - zjednodušené vykazování výdajů</vt:lpstr>
      <vt:lpstr>Sestavení rozpočtu projektu – pravidla</vt:lpstr>
      <vt:lpstr>Sestavení rozpočtu projektu – pravidla a doporučení</vt:lpstr>
      <vt:lpstr>Sestavení rozpočtu projektu – doporučení</vt:lpstr>
      <vt:lpstr>Osobní výdaje</vt:lpstr>
      <vt:lpstr>Osobní výdaje</vt:lpstr>
      <vt:lpstr>Osobní výdaje</vt:lpstr>
      <vt:lpstr>Osobní výdaje</vt:lpstr>
      <vt:lpstr>Osobní výdaje</vt:lpstr>
      <vt:lpstr>Stanovení sazby pomocí ISPV – https://www.ispv.cz/ </vt:lpstr>
      <vt:lpstr>Stanovení sazby pomocí ISPV – https://www.ispv.cz/ </vt:lpstr>
      <vt:lpstr>1.1.2.1 Osobní výdaje – Stanovení sazby pomocí ISPV</vt:lpstr>
      <vt:lpstr>1.1.2.1 Osobní výdaje</vt:lpstr>
      <vt:lpstr>1.1.2.1 Osobní výdaje</vt:lpstr>
      <vt:lpstr>1.1.2.1 Osobní výdaje</vt:lpstr>
      <vt:lpstr>Příloha Realizační tým</vt:lpstr>
      <vt:lpstr>Příloha Realizační tým</vt:lpstr>
      <vt:lpstr>Příloha Realizační tým</vt:lpstr>
      <vt:lpstr>Příloha Realizační tým</vt:lpstr>
      <vt:lpstr>Hodnotící kritéria – ESF výzva pro vysoké školy</vt:lpstr>
      <vt:lpstr>Hodnotící kritéria – ESF výzva pro vysoké školy</vt:lpstr>
      <vt:lpstr>Prezentace aplikace PowerPoint</vt:lpstr>
      <vt:lpstr>Celkové způsobilé výdaje</vt:lpstr>
      <vt:lpstr>Celkové způsobilé výdaje - rozpočet</vt:lpstr>
      <vt:lpstr>Celkové způsobilé výdaje - rozpočet</vt:lpstr>
      <vt:lpstr>1.1.1 Výdaje na přímé aktivity – investiční</vt:lpstr>
      <vt:lpstr>1.1.2 Výdaje na přímé aktivity – neinvestiční</vt:lpstr>
      <vt:lpstr>Příjmy projektu</vt:lpstr>
      <vt:lpstr>Hodnotící kritéria – ERDF výzva pro vysoké školy</vt:lpstr>
      <vt:lpstr>Hodnotící kritéria – ERDF výzva pro vysoké školy</vt:lpstr>
      <vt:lpstr>Hodnotící kritéria – ERDF výzva pro vysoké školy</vt:lpstr>
      <vt:lpstr>Hodnotící kritéria – ERDF výzva pro vysoké školy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Podolková Stanislava</cp:lastModifiedBy>
  <cp:revision>94</cp:revision>
  <dcterms:created xsi:type="dcterms:W3CDTF">2015-09-11T08:58:50Z</dcterms:created>
  <dcterms:modified xsi:type="dcterms:W3CDTF">2019-02-05T12:33:00Z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f738db00-8716-4054-a038-847c72114d3d</vt:lpwstr>
  </property>
  <property fmtid="{D5CDD505-2E9C-101B-9397-08002B2CF9AE}" pid="4" name="Komentář">
    <vt:lpwstr>předepsané písmo Arial</vt:lpwstr>
  </property>
</Properties>
</file>