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6"/>
  </p:notesMasterIdLst>
  <p:handoutMasterIdLst>
    <p:handoutMasterId r:id="rId27"/>
  </p:handoutMasterIdLst>
  <p:sldIdLst>
    <p:sldId id="256" r:id="rId6"/>
    <p:sldId id="257" r:id="rId7"/>
    <p:sldId id="260" r:id="rId8"/>
    <p:sldId id="261" r:id="rId9"/>
    <p:sldId id="275" r:id="rId10"/>
    <p:sldId id="267" r:id="rId11"/>
    <p:sldId id="265" r:id="rId12"/>
    <p:sldId id="274" r:id="rId13"/>
    <p:sldId id="262" r:id="rId14"/>
    <p:sldId id="263" r:id="rId15"/>
    <p:sldId id="287" r:id="rId16"/>
    <p:sldId id="266" r:id="rId17"/>
    <p:sldId id="269" r:id="rId18"/>
    <p:sldId id="282" r:id="rId19"/>
    <p:sldId id="285" r:id="rId20"/>
    <p:sldId id="286" r:id="rId21"/>
    <p:sldId id="288" r:id="rId22"/>
    <p:sldId id="279" r:id="rId23"/>
    <p:sldId id="283" r:id="rId24"/>
    <p:sldId id="284" r:id="rId25"/>
  </p:sldIdLst>
  <p:sldSz cx="12192000" cy="6858000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D96"/>
    <a:srgbClr val="42A2D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3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024" cy="4971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7891" y="1"/>
            <a:ext cx="2945024" cy="4971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4F711-3647-42E3-9640-5A65FB10194B}" type="datetimeFigureOut">
              <a:rPr lang="cs-CZ" smtClean="0"/>
              <a:t>15.03.2019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34273"/>
            <a:ext cx="2945024" cy="4971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7891" y="9434273"/>
            <a:ext cx="2945024" cy="4971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146C-3009-46E2-A49C-3C3E9E9A59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880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356" cy="4988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059" y="1"/>
            <a:ext cx="2944356" cy="4988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1FE6C-0446-49C5-B0C9-F999BAF278E6}" type="datetimeFigureOut">
              <a:rPr lang="cs-CZ" smtClean="0"/>
              <a:t>15.03.2019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885" y="4780067"/>
            <a:ext cx="5434731" cy="390990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2510"/>
            <a:ext cx="2944356" cy="4988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059" y="9432510"/>
            <a:ext cx="2944356" cy="4988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410B7-EA7D-472B-89E2-ECD3247A5C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27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89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178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Průběžné ověření - možné bez uvádění jmen škol, pouze </a:t>
            </a:r>
            <a:r>
              <a:rPr lang="cs-CZ" dirty="0" err="1" smtClean="0"/>
              <a:t>nacenit</a:t>
            </a:r>
            <a:r>
              <a:rPr lang="cs-CZ" dirty="0" smtClean="0"/>
              <a:t>. Kvantifikovat</a:t>
            </a:r>
            <a:r>
              <a:rPr lang="cs-CZ" baseline="0" dirty="0" smtClean="0"/>
              <a:t> položky v rozpočtu</a:t>
            </a:r>
            <a:endParaRPr lang="cs-CZ" dirty="0" smtClean="0"/>
          </a:p>
          <a:p>
            <a:r>
              <a:rPr lang="cs-CZ" dirty="0" smtClean="0"/>
              <a:t>Finální ověření SDVZ – finální DVZ – indikátor – 3 školy.</a:t>
            </a:r>
            <a:r>
              <a:rPr lang="cs-CZ" baseline="0" dirty="0" smtClean="0"/>
              <a:t> Co indikátor, to povinné ověření, to 3 školy. Mohou být pro všechny DVZ stejné, pokud splňují kritéria uplatnitelnosti DVZ. </a:t>
            </a:r>
          </a:p>
          <a:p>
            <a:r>
              <a:rPr lang="cs-CZ" baseline="0" dirty="0" smtClean="0"/>
              <a:t>Pozor na různé verze jedné  aplikace – lze proplatit různou obsahovou náplň, pozor na SW a jeho vývoj – pokud stejný, pak zdůvodnit větší finance.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59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Průběžné ověření – možné bez uvádění jmen škol, pouze </a:t>
            </a:r>
            <a:r>
              <a:rPr lang="cs-CZ" dirty="0" err="1" smtClean="0"/>
              <a:t>nacenit</a:t>
            </a:r>
            <a:r>
              <a:rPr lang="cs-CZ" dirty="0" smtClean="0"/>
              <a:t>. Kvantifikovat</a:t>
            </a:r>
            <a:r>
              <a:rPr lang="cs-CZ" baseline="0" dirty="0" smtClean="0"/>
              <a:t> položky v rozpočtu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989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Průběžné ověření - možné bez uvádění jmen škol, pouze </a:t>
            </a:r>
            <a:r>
              <a:rPr lang="cs-CZ" dirty="0" err="1" smtClean="0"/>
              <a:t>nacenit</a:t>
            </a:r>
            <a:r>
              <a:rPr lang="cs-CZ" dirty="0" smtClean="0"/>
              <a:t>. Kvantifikovat</a:t>
            </a:r>
            <a:r>
              <a:rPr lang="cs-CZ" baseline="0" dirty="0" smtClean="0"/>
              <a:t> položky v rozpočtu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972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263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964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663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456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954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5517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081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981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031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15.03.2019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83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 b="0">
                <a:latin typeface="+mn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15.03.2019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0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sz="2400">
                <a:latin typeface="+mn-lt"/>
              </a:defRPr>
            </a:lvl1pPr>
            <a:lvl2pPr>
              <a:defRPr sz="20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15.03.2019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86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8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15.03.2019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6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15.03.2019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15.03.2019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9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15.03.2019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1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15.03.2019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7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15.03.2019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1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15.03.2019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6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945100"/>
            <a:ext cx="10515600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2062975"/>
            <a:ext cx="10515600" cy="3766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0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428D96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303282" y="2787681"/>
            <a:ext cx="93542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3399"/>
                </a:solidFill>
                <a:cs typeface="Arial" panose="020B0604020202020204" pitchFamily="34" charset="0"/>
              </a:rPr>
              <a:t>Zvyšování kvality neformálního vzdělávání</a:t>
            </a:r>
            <a:endParaRPr lang="cs-CZ" sz="4000" b="1" dirty="0" smtClean="0">
              <a:solidFill>
                <a:srgbClr val="003399"/>
              </a:solidFill>
              <a:cs typeface="Arial" panose="020B0604020202020204" pitchFamily="34" charset="0"/>
            </a:endParaRPr>
          </a:p>
          <a:p>
            <a:pPr algn="ctr"/>
            <a:endParaRPr lang="cs-CZ" sz="2000" b="1" dirty="0" smtClean="0">
              <a:cs typeface="Arial" panose="020B0604020202020204" pitchFamily="34" charset="0"/>
            </a:endParaRPr>
          </a:p>
          <a:p>
            <a:pPr algn="ctr"/>
            <a:endParaRPr lang="cs-CZ" sz="2000" b="1" dirty="0">
              <a:cs typeface="Arial" panose="020B0604020202020204" pitchFamily="34" charset="0"/>
            </a:endParaRPr>
          </a:p>
          <a:p>
            <a:pPr algn="ctr"/>
            <a:r>
              <a:rPr lang="cs-CZ" sz="2000" b="1" dirty="0" smtClean="0">
                <a:cs typeface="Arial" panose="020B0604020202020204" pitchFamily="34" charset="0"/>
              </a:rPr>
              <a:t>Praha, 20.  března 2019</a:t>
            </a:r>
            <a:endParaRPr lang="cs-CZ" sz="2000" b="1" dirty="0"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34" y="0"/>
            <a:ext cx="5214332" cy="288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5812761"/>
            <a:ext cx="46101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731520"/>
            <a:ext cx="10515600" cy="703385"/>
          </a:xfrm>
        </p:spPr>
        <p:txBody>
          <a:bodyPr/>
          <a:lstStyle/>
          <a:p>
            <a:r>
              <a:rPr lang="cs-CZ" dirty="0" smtClean="0"/>
              <a:t>Povinně volitelné aktivity výzvy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4905"/>
            <a:ext cx="10515600" cy="47830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b="1" dirty="0" smtClean="0"/>
          </a:p>
          <a:p>
            <a:pPr marL="0" indent="0">
              <a:buNone/>
            </a:pPr>
            <a:r>
              <a:rPr lang="cs-CZ" sz="1800" b="1" dirty="0" smtClean="0"/>
              <a:t>Aktivita </a:t>
            </a:r>
            <a:r>
              <a:rPr lang="cs-CZ" sz="1800" b="1" dirty="0"/>
              <a:t>č. 2: Vzdělávání pracovníků v neformálním vzdělávání v rozsahu minimálně 8 hodin – </a:t>
            </a:r>
            <a:r>
              <a:rPr lang="cs-CZ" sz="1800" b="1" dirty="0" smtClean="0"/>
              <a:t>realizace </a:t>
            </a:r>
            <a:br>
              <a:rPr lang="cs-CZ" sz="1800" b="1" dirty="0" smtClean="0"/>
            </a:br>
            <a:r>
              <a:rPr lang="cs-CZ" sz="1800" b="1" dirty="0" smtClean="0"/>
              <a:t>                       do </a:t>
            </a:r>
            <a:r>
              <a:rPr lang="cs-CZ" sz="1800" b="1" dirty="0"/>
              <a:t>vzdálenosti 10 </a:t>
            </a:r>
            <a:r>
              <a:rPr lang="cs-CZ" sz="1800" b="1" dirty="0" smtClean="0"/>
              <a:t>km </a:t>
            </a:r>
            <a:r>
              <a:rPr lang="cs-CZ" sz="1800" dirty="0" smtClean="0"/>
              <a:t>( 1604 Kč)</a:t>
            </a:r>
          </a:p>
          <a:p>
            <a:pPr marL="0" indent="0">
              <a:buNone/>
            </a:pPr>
            <a:endParaRPr lang="cs-CZ" sz="1800" dirty="0" smtClean="0"/>
          </a:p>
          <a:p>
            <a:r>
              <a:rPr lang="cs-CZ" sz="1800" dirty="0" smtClean="0"/>
              <a:t>Pouze na uvedené tematické varianty;</a:t>
            </a:r>
          </a:p>
          <a:p>
            <a:r>
              <a:rPr lang="cs-CZ" sz="1800" dirty="0" smtClean="0"/>
              <a:t>Akreditovaný vzdělávací program;</a:t>
            </a:r>
          </a:p>
          <a:p>
            <a:r>
              <a:rPr lang="cs-CZ" sz="1800" dirty="0" smtClean="0"/>
              <a:t>Nelze podpořit změny kvalifikace </a:t>
            </a:r>
            <a:r>
              <a:rPr lang="cs-CZ" sz="1800" dirty="0"/>
              <a:t>ani </a:t>
            </a:r>
            <a:r>
              <a:rPr lang="cs-CZ" sz="1800" dirty="0" smtClean="0"/>
              <a:t>rekvalifikační kurzy;</a:t>
            </a:r>
          </a:p>
          <a:p>
            <a:r>
              <a:rPr lang="cs-CZ" sz="1800" dirty="0" smtClean="0"/>
              <a:t>Vzdělávání pouze prezenční formou;</a:t>
            </a:r>
          </a:p>
          <a:p>
            <a:r>
              <a:rPr lang="cs-CZ" sz="1800" dirty="0"/>
              <a:t>Jednotku aktivity lze zvolit i </a:t>
            </a:r>
            <a:r>
              <a:rPr lang="cs-CZ" sz="1800" dirty="0" smtClean="0"/>
              <a:t>několikanásobně (pro 1 kurz max. 10x)</a:t>
            </a:r>
          </a:p>
        </p:txBody>
      </p:sp>
    </p:spTree>
    <p:extLst>
      <p:ext uri="{BB962C8B-B14F-4D97-AF65-F5344CB8AC3E}">
        <p14:creationId xmlns:p14="http://schemas.microsoft.com/office/powerpoint/2010/main" val="633588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Povinně volitelné aktivity výzvy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/>
              <a:t>Aktivita č. 3: Vzdělávání pracovníků v neformálním vzdělávání v rozsahu minimálně 8 hodin – realizace 	       ve </a:t>
            </a:r>
            <a:r>
              <a:rPr lang="cs-CZ" sz="1800" b="1" dirty="0" smtClean="0"/>
              <a:t>		     vzdálenosti </a:t>
            </a:r>
            <a:r>
              <a:rPr lang="cs-CZ" sz="1800" b="1" dirty="0"/>
              <a:t>10 a více km </a:t>
            </a:r>
            <a:r>
              <a:rPr lang="cs-CZ" sz="1800" dirty="0"/>
              <a:t>(2 112 Kč)</a:t>
            </a:r>
          </a:p>
          <a:p>
            <a:pPr marL="0" indent="0">
              <a:buNone/>
            </a:pPr>
            <a:r>
              <a:rPr lang="cs-CZ" sz="1800" b="1" dirty="0" smtClean="0"/>
              <a:t>Rozdíly mezi  KA 2 a 3: </a:t>
            </a:r>
            <a:r>
              <a:rPr lang="cs-CZ" sz="1800" dirty="0"/>
              <a:t>v dokládání výstupů ve zprávě o realizaci;</a:t>
            </a:r>
          </a:p>
          <a:p>
            <a:pPr marL="0" indent="0">
              <a:buNone/>
            </a:pPr>
            <a:r>
              <a:rPr lang="cs-CZ" sz="1800" dirty="0"/>
              <a:t>KA 2 i 3: </a:t>
            </a:r>
          </a:p>
          <a:p>
            <a:r>
              <a:rPr lang="cs-CZ" sz="1800" dirty="0" err="1"/>
              <a:t>Sken</a:t>
            </a:r>
            <a:r>
              <a:rPr lang="cs-CZ" sz="1800" dirty="0"/>
              <a:t> osvědčení o absolvování akreditovaného vzdělávacího programu;</a:t>
            </a:r>
          </a:p>
          <a:p>
            <a:r>
              <a:rPr lang="cs-CZ" sz="1800" dirty="0" err="1"/>
              <a:t>Sken</a:t>
            </a:r>
            <a:r>
              <a:rPr lang="cs-CZ" sz="1800" dirty="0"/>
              <a:t> potvrzení / smlouvy o práci s dětmi a mládeží (může být nahrazeno </a:t>
            </a:r>
            <a:r>
              <a:rPr lang="cs-CZ" sz="1800" dirty="0" err="1"/>
              <a:t>skenem</a:t>
            </a:r>
            <a:r>
              <a:rPr lang="cs-CZ" sz="1800" dirty="0"/>
              <a:t> pracovní smlouvy).</a:t>
            </a:r>
          </a:p>
          <a:p>
            <a:pPr marL="0" indent="0">
              <a:buNone/>
            </a:pPr>
            <a:r>
              <a:rPr lang="cs-CZ" sz="1800" dirty="0"/>
              <a:t>V KA 3 navíc: </a:t>
            </a:r>
          </a:p>
          <a:p>
            <a:r>
              <a:rPr lang="cs-CZ" sz="1800" dirty="0"/>
              <a:t>Doložení cestovní vzdálenosti v km včetně uvedení výchozího a cílového bodu a/nebo </a:t>
            </a:r>
            <a:r>
              <a:rPr lang="cs-CZ" sz="1800" dirty="0" err="1"/>
              <a:t>printscreen</a:t>
            </a:r>
            <a:r>
              <a:rPr lang="cs-CZ" sz="1800" dirty="0"/>
              <a:t> kalkulátoru vzdálenosti;</a:t>
            </a:r>
          </a:p>
          <a:p>
            <a:r>
              <a:rPr lang="cs-CZ" sz="1800" dirty="0"/>
              <a:t>Cestovní vzdálenost musí být vypočtena pomocí kalkulátoru vzdáleností poskytnutého EK.</a:t>
            </a:r>
          </a:p>
          <a:p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882993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Povinně volitelné aktivity výzvy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1678" y="1947166"/>
            <a:ext cx="10515600" cy="387174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cs-CZ" sz="7200" b="1" dirty="0"/>
              <a:t>Aktivita č. 4: Sdílení zkušeností pracovníků v neformálním vzdělávání prostřednictvím vzájemných </a:t>
            </a:r>
            <a:r>
              <a:rPr lang="cs-CZ" sz="7200" b="1" dirty="0" smtClean="0"/>
              <a:t>		      	    návštěv </a:t>
            </a:r>
            <a:r>
              <a:rPr lang="cs-CZ" sz="7200" b="1" dirty="0"/>
              <a:t>bez financování osobních </a:t>
            </a:r>
            <a:r>
              <a:rPr lang="cs-CZ" sz="7200" b="1" dirty="0" smtClean="0"/>
              <a:t>nákladů </a:t>
            </a:r>
            <a:r>
              <a:rPr lang="cs-CZ" sz="7200" dirty="0" smtClean="0"/>
              <a:t>(6 </a:t>
            </a:r>
            <a:r>
              <a:rPr lang="cs-CZ" sz="7200" dirty="0"/>
              <a:t>140 </a:t>
            </a:r>
            <a:r>
              <a:rPr lang="cs-CZ" sz="7200" dirty="0" smtClean="0"/>
              <a:t>Kč) </a:t>
            </a:r>
          </a:p>
          <a:p>
            <a:pPr algn="just"/>
            <a:r>
              <a:rPr lang="cs-CZ" sz="7200" dirty="0" smtClean="0"/>
              <a:t>Vysílající NNO a hostitelská </a:t>
            </a:r>
            <a:r>
              <a:rPr lang="cs-CZ" sz="7200" dirty="0"/>
              <a:t>organizace (NNO / škola / školské zařízení</a:t>
            </a:r>
            <a:r>
              <a:rPr lang="cs-CZ" sz="7200" dirty="0" smtClean="0"/>
              <a:t>); </a:t>
            </a:r>
          </a:p>
          <a:p>
            <a:pPr algn="just"/>
            <a:r>
              <a:rPr lang="cs-CZ" sz="7200" dirty="0" smtClean="0"/>
              <a:t>Vysílající </a:t>
            </a:r>
            <a:r>
              <a:rPr lang="cs-CZ" sz="7200" dirty="0"/>
              <a:t>a hostitelská organizace musí mít rozdílné </a:t>
            </a:r>
            <a:r>
              <a:rPr lang="cs-CZ" sz="7200" dirty="0" smtClean="0"/>
              <a:t>IČO; </a:t>
            </a:r>
          </a:p>
          <a:p>
            <a:pPr algn="just"/>
            <a:r>
              <a:rPr lang="cs-CZ" sz="7200" dirty="0" smtClean="0"/>
              <a:t>Spolupráce - minimálně </a:t>
            </a:r>
            <a:r>
              <a:rPr lang="cs-CZ" sz="7200" dirty="0"/>
              <a:t>2 </a:t>
            </a:r>
            <a:r>
              <a:rPr lang="cs-CZ" sz="7200" dirty="0" smtClean="0"/>
              <a:t>návštěvy </a:t>
            </a:r>
            <a:r>
              <a:rPr lang="cs-CZ" sz="7200" dirty="0"/>
              <a:t>pracovníka z vysílající NNO </a:t>
            </a:r>
            <a:r>
              <a:rPr lang="cs-CZ" sz="7200" dirty="0" smtClean="0"/>
              <a:t>v </a:t>
            </a:r>
            <a:r>
              <a:rPr lang="cs-CZ" sz="7200" dirty="0"/>
              <a:t>rozsahu min. 8 </a:t>
            </a:r>
            <a:r>
              <a:rPr lang="cs-CZ" sz="7200" dirty="0" smtClean="0"/>
              <a:t>hod. </a:t>
            </a:r>
            <a:r>
              <a:rPr lang="cs-CZ" sz="7200" dirty="0"/>
              <a:t>během 12 </a:t>
            </a:r>
            <a:r>
              <a:rPr lang="cs-CZ" sz="7200" dirty="0" smtClean="0"/>
              <a:t>měsíců;</a:t>
            </a:r>
          </a:p>
          <a:p>
            <a:pPr algn="just"/>
            <a:r>
              <a:rPr lang="cs-CZ" sz="7200" dirty="0"/>
              <a:t>pracovník z vysílající NNO </a:t>
            </a:r>
            <a:r>
              <a:rPr lang="cs-CZ" sz="7200" dirty="0" smtClean="0"/>
              <a:t>zajistí interní </a:t>
            </a:r>
            <a:r>
              <a:rPr lang="cs-CZ" sz="7200" dirty="0"/>
              <a:t>sdílení </a:t>
            </a:r>
            <a:r>
              <a:rPr lang="cs-CZ" sz="7200" dirty="0" smtClean="0"/>
              <a:t>zkušeností;</a:t>
            </a:r>
            <a:endParaRPr lang="cs-CZ" sz="7200" dirty="0"/>
          </a:p>
          <a:p>
            <a:pPr algn="just"/>
            <a:r>
              <a:rPr lang="cs-CZ" sz="7200" dirty="0"/>
              <a:t>2 absolventi vzájemného </a:t>
            </a:r>
            <a:r>
              <a:rPr lang="cs-CZ" sz="7200" dirty="0" smtClean="0"/>
              <a:t>vzdělávání.</a:t>
            </a:r>
            <a:r>
              <a:rPr lang="cs-CZ" sz="7200" dirty="0"/>
              <a:t>	</a:t>
            </a:r>
          </a:p>
          <a:p>
            <a:pPr marL="0" indent="0" algn="just">
              <a:buNone/>
            </a:pPr>
            <a:r>
              <a:rPr lang="cs-CZ" sz="7200" dirty="0"/>
              <a:t/>
            </a:r>
            <a:br>
              <a:rPr lang="cs-CZ" sz="7200" dirty="0"/>
            </a:br>
            <a:r>
              <a:rPr lang="cs-CZ" sz="7200" b="1" dirty="0" smtClean="0"/>
              <a:t>Aktivita </a:t>
            </a:r>
            <a:r>
              <a:rPr lang="cs-CZ" sz="7200" b="1" dirty="0"/>
              <a:t>č. 5: Sdílení zkušeností pracovníků v neformálním vzdělávání prostřednictvím vzájemných 		      </a:t>
            </a:r>
            <a:r>
              <a:rPr lang="cs-CZ" sz="7200" b="1" dirty="0" smtClean="0"/>
              <a:t>	     návštěv </a:t>
            </a:r>
            <a:r>
              <a:rPr lang="cs-CZ" sz="7200" b="1" dirty="0"/>
              <a:t>s financováním osobních nákladů </a:t>
            </a:r>
            <a:r>
              <a:rPr lang="cs-CZ" sz="7200" dirty="0"/>
              <a:t>(10 524 Kč)	</a:t>
            </a:r>
          </a:p>
          <a:p>
            <a:pPr marL="0" indent="0" algn="just">
              <a:buNone/>
            </a:pPr>
            <a:r>
              <a:rPr lang="cs-CZ" sz="7200" b="1" dirty="0" smtClean="0"/>
              <a:t>Rozdíly: </a:t>
            </a:r>
            <a:r>
              <a:rPr lang="cs-CZ" sz="7200" dirty="0"/>
              <a:t>v dokládání výstupů ve zprávě o </a:t>
            </a:r>
            <a:r>
              <a:rPr lang="cs-CZ" sz="7200" dirty="0" smtClean="0"/>
              <a:t>realizaci a pro kontrolu na místě:</a:t>
            </a:r>
            <a:endParaRPr lang="cs-CZ" sz="7200" dirty="0"/>
          </a:p>
          <a:p>
            <a:pPr algn="just"/>
            <a:r>
              <a:rPr lang="cs-CZ" sz="7200" dirty="0" smtClean="0"/>
              <a:t>V KA č. 5 </a:t>
            </a:r>
            <a:r>
              <a:rPr lang="cs-CZ" sz="7200" dirty="0" err="1"/>
              <a:t>s</a:t>
            </a:r>
            <a:r>
              <a:rPr lang="cs-CZ" sz="7200" dirty="0" err="1" smtClean="0"/>
              <a:t>ken</a:t>
            </a:r>
            <a:r>
              <a:rPr lang="cs-CZ" sz="7200" dirty="0" smtClean="0"/>
              <a:t> </a:t>
            </a:r>
            <a:r>
              <a:rPr lang="cs-CZ" sz="7200" dirty="0"/>
              <a:t>pracovněprávního dokumentu (smlouva, DPČ, DPP) pro pracovníky, u kterých je požadováno proplacení osobních nákladů. </a:t>
            </a:r>
          </a:p>
          <a:p>
            <a:pPr marL="0" indent="0" algn="just">
              <a:buNone/>
            </a:pPr>
            <a:r>
              <a:rPr lang="cs-CZ" dirty="0"/>
              <a:t>	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107911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808264"/>
            <a:ext cx="10515600" cy="832757"/>
          </a:xfrm>
        </p:spPr>
        <p:txBody>
          <a:bodyPr>
            <a:noAutofit/>
          </a:bodyPr>
          <a:lstStyle/>
          <a:p>
            <a:pPr algn="just"/>
            <a:r>
              <a:rPr lang="cs-CZ" dirty="0"/>
              <a:t>Povinně volitelné aktivity výzvy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41022"/>
            <a:ext cx="10597308" cy="43593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7200" b="1" dirty="0"/>
              <a:t>Aktivita č. 6: Tandemové neformální vzdělávání (TNV) bez financování osobních nákladů </a:t>
            </a:r>
            <a:r>
              <a:rPr lang="cs-CZ" sz="7200" dirty="0" smtClean="0"/>
              <a:t>(</a:t>
            </a:r>
            <a:r>
              <a:rPr lang="cs-CZ" sz="7200" dirty="0"/>
              <a:t>11 840 </a:t>
            </a:r>
            <a:r>
              <a:rPr lang="cs-CZ" sz="7200" dirty="0" smtClean="0"/>
              <a:t>Kč) </a:t>
            </a:r>
            <a:r>
              <a:rPr lang="cs-CZ" sz="7200" dirty="0"/>
              <a:t>		</a:t>
            </a:r>
          </a:p>
          <a:p>
            <a:r>
              <a:rPr lang="cs-CZ" sz="7200" dirty="0"/>
              <a:t>spolupráci pracovníků organizací působících v neformálním vzdělávání dětí a mládeže </a:t>
            </a:r>
            <a:r>
              <a:rPr lang="cs-CZ" sz="7200" dirty="0" smtClean="0"/>
              <a:t>s </a:t>
            </a:r>
            <a:r>
              <a:rPr lang="cs-CZ" sz="7200" dirty="0"/>
              <a:t>pracovníky jiných NNO, škol či školských </a:t>
            </a:r>
            <a:r>
              <a:rPr lang="cs-CZ" sz="7200" dirty="0" smtClean="0"/>
              <a:t>zařízení;</a:t>
            </a:r>
          </a:p>
          <a:p>
            <a:r>
              <a:rPr lang="cs-CZ" sz="7200" dirty="0"/>
              <a:t>Jednotka </a:t>
            </a:r>
            <a:r>
              <a:rPr lang="cs-CZ" sz="7200" dirty="0" smtClean="0"/>
              <a:t>pro 2 </a:t>
            </a:r>
            <a:r>
              <a:rPr lang="cs-CZ" sz="7200" dirty="0"/>
              <a:t>pracovníky, kteří společně naplánují a zrealizují 10 hodin TNV </a:t>
            </a:r>
            <a:r>
              <a:rPr lang="cs-CZ" sz="7200" dirty="0" smtClean="0"/>
              <a:t>(lze </a:t>
            </a:r>
            <a:r>
              <a:rPr lang="cs-CZ" sz="7200" dirty="0"/>
              <a:t>spojovat </a:t>
            </a:r>
            <a:r>
              <a:rPr lang="cs-CZ" sz="7200" dirty="0" smtClean="0"/>
              <a:t>max. </a:t>
            </a:r>
            <a:br>
              <a:rPr lang="cs-CZ" sz="7200" dirty="0" smtClean="0"/>
            </a:br>
            <a:r>
              <a:rPr lang="cs-CZ" sz="7200" dirty="0" smtClean="0"/>
              <a:t>2 </a:t>
            </a:r>
            <a:r>
              <a:rPr lang="cs-CZ" sz="7200" dirty="0"/>
              <a:t>hodiny) v průběhu 5 </a:t>
            </a:r>
            <a:r>
              <a:rPr lang="cs-CZ" sz="7200" dirty="0" smtClean="0"/>
              <a:t>měsíců;</a:t>
            </a:r>
          </a:p>
          <a:p>
            <a:r>
              <a:rPr lang="cs-CZ" sz="7200" dirty="0"/>
              <a:t>kolegou v </a:t>
            </a:r>
            <a:r>
              <a:rPr lang="cs-CZ" sz="7200" dirty="0" smtClean="0"/>
              <a:t>TNV </a:t>
            </a:r>
            <a:r>
              <a:rPr lang="cs-CZ" sz="7200" dirty="0"/>
              <a:t>může být: </a:t>
            </a:r>
          </a:p>
          <a:p>
            <a:pPr marL="0" indent="0">
              <a:buNone/>
            </a:pPr>
            <a:r>
              <a:rPr lang="cs-CZ" sz="7200" dirty="0" smtClean="0"/>
              <a:t>	1</a:t>
            </a:r>
            <a:r>
              <a:rPr lang="cs-CZ" sz="7200" dirty="0"/>
              <a:t>. pracovník ze stejné NNO / stejného pobočného spolku; </a:t>
            </a:r>
          </a:p>
          <a:p>
            <a:pPr marL="0" indent="0">
              <a:buNone/>
            </a:pPr>
            <a:r>
              <a:rPr lang="cs-CZ" sz="7200" dirty="0" smtClean="0"/>
              <a:t>	2</a:t>
            </a:r>
            <a:r>
              <a:rPr lang="cs-CZ" sz="7200" dirty="0"/>
              <a:t>. pracovník z jiné NNO / pobočného spolku (jiné IČO než realizátor aktivity); </a:t>
            </a:r>
          </a:p>
          <a:p>
            <a:pPr marL="0" indent="0">
              <a:buNone/>
            </a:pPr>
            <a:r>
              <a:rPr lang="cs-CZ" sz="7200" dirty="0" smtClean="0"/>
              <a:t>	3</a:t>
            </a:r>
            <a:r>
              <a:rPr lang="cs-CZ" sz="7200" dirty="0"/>
              <a:t>. pedagogický pracovník školy / školského zařízení. 	</a:t>
            </a:r>
          </a:p>
          <a:p>
            <a:endParaRPr lang="cs-CZ" sz="7200" dirty="0"/>
          </a:p>
          <a:p>
            <a:pPr marL="0" indent="0">
              <a:buNone/>
            </a:pPr>
            <a:r>
              <a:rPr lang="cs-CZ" sz="7200" b="1" dirty="0"/>
              <a:t>Aktivita č. </a:t>
            </a:r>
            <a:r>
              <a:rPr lang="cs-CZ" sz="7200" b="1" dirty="0" smtClean="0"/>
              <a:t>7: </a:t>
            </a:r>
            <a:r>
              <a:rPr lang="cs-CZ" sz="7200" b="1" dirty="0"/>
              <a:t>Tandemové neformální vzdělávání (TNV) s financováním osobních </a:t>
            </a:r>
            <a:r>
              <a:rPr lang="cs-CZ" sz="7200" b="1" dirty="0" smtClean="0"/>
              <a:t>nákladů </a:t>
            </a:r>
            <a:r>
              <a:rPr lang="cs-CZ" sz="7200" dirty="0" smtClean="0"/>
              <a:t>(24 </a:t>
            </a:r>
            <a:r>
              <a:rPr lang="cs-CZ" sz="7200" dirty="0"/>
              <a:t>990 </a:t>
            </a:r>
            <a:r>
              <a:rPr lang="cs-CZ" sz="7200" dirty="0" smtClean="0"/>
              <a:t>Kč)</a:t>
            </a:r>
            <a:r>
              <a:rPr lang="cs-CZ" sz="7200" dirty="0"/>
              <a:t>	</a:t>
            </a:r>
            <a:endParaRPr lang="cs-CZ" sz="7200" b="1" dirty="0" smtClean="0"/>
          </a:p>
          <a:p>
            <a:pPr marL="0" indent="0">
              <a:buNone/>
            </a:pPr>
            <a:r>
              <a:rPr lang="cs-CZ" sz="7200" b="1" dirty="0"/>
              <a:t>Rozdíly: </a:t>
            </a:r>
            <a:r>
              <a:rPr lang="cs-CZ" sz="7200" dirty="0"/>
              <a:t>v dokládání výstupů ve zprávě o </a:t>
            </a:r>
            <a:r>
              <a:rPr lang="cs-CZ" sz="7200" dirty="0" smtClean="0"/>
              <a:t>realizaci a pro kontrolu na místě:</a:t>
            </a:r>
          </a:p>
          <a:p>
            <a:r>
              <a:rPr lang="cs-CZ" sz="7200" dirty="0" smtClean="0"/>
              <a:t>V KA č. 7 </a:t>
            </a:r>
            <a:r>
              <a:rPr lang="cs-CZ" sz="7200" dirty="0" err="1" smtClean="0"/>
              <a:t>Sken</a:t>
            </a:r>
            <a:r>
              <a:rPr lang="cs-CZ" sz="7200" dirty="0" smtClean="0"/>
              <a:t> </a:t>
            </a:r>
            <a:r>
              <a:rPr lang="cs-CZ" sz="7200" dirty="0"/>
              <a:t>pracovněprávního dokumentu (smlouva, DPČ, DPP) pro pracovníky, u kterých je požadováno proplacení osobních nákladů. </a:t>
            </a:r>
          </a:p>
          <a:p>
            <a:pPr marL="0" indent="0">
              <a:buNone/>
            </a:pPr>
            <a:r>
              <a:rPr lang="cs-CZ" sz="7200" dirty="0"/>
              <a:t>	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3803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462708"/>
            <a:ext cx="10515600" cy="1366092"/>
          </a:xfrm>
        </p:spPr>
        <p:txBody>
          <a:bodyPr>
            <a:noAutofit/>
          </a:bodyPr>
          <a:lstStyle/>
          <a:p>
            <a:pPr algn="just"/>
            <a:r>
              <a:rPr lang="cs-CZ" dirty="0"/>
              <a:t>Povinně volitelné aktivity výzvy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53378"/>
            <a:ext cx="10515600" cy="444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 smtClean="0"/>
              <a:t>Aktivita č. 8: </a:t>
            </a:r>
            <a:r>
              <a:rPr lang="cs-CZ" sz="1800" b="1" dirty="0"/>
              <a:t>Zavádění nových metod v neformálním vzdělávání bez financování </a:t>
            </a:r>
            <a:r>
              <a:rPr lang="cs-CZ" sz="1800" b="1" dirty="0" smtClean="0"/>
              <a:t>osobních nákladů </a:t>
            </a:r>
            <a:r>
              <a:rPr lang="cs-CZ" sz="1800" dirty="0" smtClean="0"/>
              <a:t>(2 </a:t>
            </a:r>
            <a:r>
              <a:rPr lang="cs-CZ" sz="1800" dirty="0"/>
              <a:t>719 </a:t>
            </a:r>
            <a:r>
              <a:rPr lang="cs-CZ" sz="1800" dirty="0" smtClean="0"/>
              <a:t>Kč)</a:t>
            </a:r>
          </a:p>
          <a:p>
            <a:r>
              <a:rPr lang="cs-CZ" sz="1800" dirty="0" smtClean="0"/>
              <a:t>Výběr z uvedených variant;</a:t>
            </a:r>
          </a:p>
          <a:p>
            <a:r>
              <a:rPr lang="cs-CZ" sz="1800" dirty="0"/>
              <a:t>S</a:t>
            </a:r>
            <a:r>
              <a:rPr lang="cs-CZ" sz="1800" dirty="0" smtClean="0"/>
              <a:t>polupráce experta s dalšími </a:t>
            </a:r>
            <a:r>
              <a:rPr lang="cs-CZ" sz="1800" dirty="0"/>
              <a:t>2 kolegy </a:t>
            </a:r>
            <a:r>
              <a:rPr lang="cs-CZ" sz="1800" dirty="0" smtClean="0"/>
              <a:t>– pracovníky – začátečníky z jedné NNO; </a:t>
            </a:r>
          </a:p>
          <a:p>
            <a:r>
              <a:rPr lang="cs-CZ" sz="1800" dirty="0"/>
              <a:t>E</a:t>
            </a:r>
            <a:r>
              <a:rPr lang="cs-CZ" sz="1800" dirty="0" smtClean="0"/>
              <a:t>xpert </a:t>
            </a:r>
            <a:r>
              <a:rPr lang="cs-CZ" sz="1800" dirty="0"/>
              <a:t>může, ale nemusí být z jiné </a:t>
            </a:r>
            <a:r>
              <a:rPr lang="cs-CZ" sz="1800" dirty="0" smtClean="0"/>
              <a:t>organizace;</a:t>
            </a:r>
          </a:p>
          <a:p>
            <a:r>
              <a:rPr lang="cs-CZ" sz="1800" dirty="0"/>
              <a:t>Vzdělávací blok v délce minimálně 5 </a:t>
            </a:r>
            <a:r>
              <a:rPr lang="cs-CZ" sz="1800" dirty="0" smtClean="0"/>
              <a:t>hodin; </a:t>
            </a:r>
            <a:r>
              <a:rPr lang="cs-CZ" sz="1800" dirty="0"/>
              <a:t>	</a:t>
            </a:r>
          </a:p>
          <a:p>
            <a:r>
              <a:rPr lang="cs-CZ" sz="1800" dirty="0"/>
              <a:t>E</a:t>
            </a:r>
            <a:r>
              <a:rPr lang="cs-CZ" sz="1800" dirty="0" smtClean="0"/>
              <a:t>xpert s </a:t>
            </a:r>
            <a:r>
              <a:rPr lang="cs-CZ" sz="1800" dirty="0"/>
              <a:t>každým </a:t>
            </a:r>
            <a:r>
              <a:rPr lang="cs-CZ" sz="1800" dirty="0" smtClean="0"/>
              <a:t>začátečníkem připraví </a:t>
            </a:r>
            <a:r>
              <a:rPr lang="cs-CZ" sz="1800" dirty="0"/>
              <a:t>1 lekci neformální vzdělávací </a:t>
            </a:r>
            <a:r>
              <a:rPr lang="cs-CZ" sz="1800" dirty="0" smtClean="0"/>
              <a:t>činnosti;</a:t>
            </a:r>
          </a:p>
          <a:p>
            <a:r>
              <a:rPr lang="cs-CZ" sz="1800" dirty="0"/>
              <a:t>Výstup = 2 začátečníci, absolventi bloku přípravy a zavádění nové metody do neformálního </a:t>
            </a:r>
            <a:r>
              <a:rPr lang="cs-CZ" sz="1800" dirty="0" smtClean="0"/>
              <a:t>vzdělávání.</a:t>
            </a:r>
            <a:endParaRPr lang="cs-CZ" sz="1800" dirty="0"/>
          </a:p>
          <a:p>
            <a:pPr marL="0" indent="0">
              <a:buNone/>
            </a:pPr>
            <a:endParaRPr lang="cs-CZ" sz="1800" b="1" dirty="0" smtClean="0"/>
          </a:p>
          <a:p>
            <a:pPr marL="0" indent="0">
              <a:buNone/>
            </a:pPr>
            <a:r>
              <a:rPr lang="cs-CZ" sz="1800" b="1" dirty="0" smtClean="0"/>
              <a:t>Aktivita č</a:t>
            </a:r>
            <a:r>
              <a:rPr lang="cs-CZ" sz="1800" b="1" dirty="0"/>
              <a:t>. 9</a:t>
            </a:r>
            <a:r>
              <a:rPr lang="cs-CZ" sz="1800" b="1" dirty="0" smtClean="0"/>
              <a:t>: Zavádění  nových </a:t>
            </a:r>
            <a:r>
              <a:rPr lang="cs-CZ" sz="1800" b="1" dirty="0"/>
              <a:t>metod v neformálním vzdělávání s financováním osobních </a:t>
            </a:r>
            <a:r>
              <a:rPr lang="cs-CZ" sz="1800" b="1" dirty="0" smtClean="0"/>
              <a:t>nákladů</a:t>
            </a:r>
            <a:r>
              <a:rPr lang="cs-CZ" sz="1800" dirty="0" smtClean="0"/>
              <a:t> (6 </a:t>
            </a:r>
            <a:r>
              <a:rPr lang="cs-CZ" sz="1800" dirty="0"/>
              <a:t>227 </a:t>
            </a:r>
            <a:r>
              <a:rPr lang="cs-CZ" sz="1800" dirty="0" smtClean="0"/>
              <a:t>Kč)</a:t>
            </a:r>
          </a:p>
          <a:p>
            <a:pPr marL="0" indent="0">
              <a:buNone/>
            </a:pPr>
            <a:r>
              <a:rPr lang="cs-CZ" sz="1800" b="1" dirty="0"/>
              <a:t>Rozdíly:</a:t>
            </a:r>
            <a:r>
              <a:rPr lang="cs-CZ" sz="1800" dirty="0"/>
              <a:t> v dokládání výstupů ve zprávě o </a:t>
            </a:r>
            <a:r>
              <a:rPr lang="cs-CZ" sz="1800" dirty="0" smtClean="0"/>
              <a:t>realizaci a pro kontrolu na místě: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V KA č. </a:t>
            </a:r>
            <a:r>
              <a:rPr lang="cs-CZ" sz="1800" dirty="0" smtClean="0"/>
              <a:t>9 </a:t>
            </a:r>
            <a:r>
              <a:rPr lang="cs-CZ" sz="1800" dirty="0" err="1"/>
              <a:t>Sken</a:t>
            </a:r>
            <a:r>
              <a:rPr lang="cs-CZ" sz="1800" dirty="0"/>
              <a:t> pracovněprávního dokumentu (smlouva, DPČ/DPP) uzavřeného mezi NNO a </a:t>
            </a:r>
            <a:r>
              <a:rPr lang="cs-CZ" sz="1800" dirty="0" smtClean="0"/>
              <a:t>expertem. </a:t>
            </a:r>
            <a:r>
              <a:rPr lang="cs-CZ" sz="1800" dirty="0"/>
              <a:t>	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39326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Povinně volitelné aktivity výzvy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 smtClean="0"/>
              <a:t>Aktivita č. 10: </a:t>
            </a:r>
            <a:r>
              <a:rPr lang="cs-CZ" sz="1800" b="1" dirty="0"/>
              <a:t>Klub v neformálním vzdělávání – 24 </a:t>
            </a:r>
            <a:r>
              <a:rPr lang="cs-CZ" sz="1800" b="1" dirty="0" smtClean="0"/>
              <a:t>hodin </a:t>
            </a:r>
            <a:r>
              <a:rPr lang="cs-CZ" sz="1800" dirty="0"/>
              <a:t>(6 </a:t>
            </a:r>
            <a:r>
              <a:rPr lang="cs-CZ" sz="1800" dirty="0" smtClean="0"/>
              <a:t>315</a:t>
            </a:r>
            <a:r>
              <a:rPr lang="cs-CZ" sz="1800" dirty="0"/>
              <a:t> </a:t>
            </a:r>
            <a:r>
              <a:rPr lang="cs-CZ" sz="1800" dirty="0" smtClean="0"/>
              <a:t>Kč)</a:t>
            </a:r>
          </a:p>
          <a:p>
            <a:r>
              <a:rPr lang="cs-CZ" sz="1800" dirty="0"/>
              <a:t>Varianty: a) klub demokratického </a:t>
            </a:r>
            <a:r>
              <a:rPr lang="cs-CZ" sz="1800" dirty="0" smtClean="0"/>
              <a:t>občanství;</a:t>
            </a:r>
          </a:p>
          <a:p>
            <a:pPr marL="0" indent="0">
              <a:buNone/>
            </a:pPr>
            <a:r>
              <a:rPr lang="cs-CZ" sz="1800" dirty="0" smtClean="0"/>
              <a:t>	     b</a:t>
            </a:r>
            <a:r>
              <a:rPr lang="cs-CZ" sz="1800" dirty="0"/>
              <a:t>) badatelský klub;</a:t>
            </a:r>
          </a:p>
          <a:p>
            <a:pPr marL="0" indent="0">
              <a:buNone/>
            </a:pPr>
            <a:r>
              <a:rPr lang="cs-CZ" sz="1800" dirty="0" smtClean="0"/>
              <a:t>	     c</a:t>
            </a:r>
            <a:r>
              <a:rPr lang="cs-CZ" sz="1800" dirty="0"/>
              <a:t>) klub praktických dovedností</a:t>
            </a:r>
            <a:r>
              <a:rPr lang="cs-CZ" sz="1800" dirty="0" smtClean="0"/>
              <a:t>.</a:t>
            </a:r>
          </a:p>
          <a:p>
            <a:r>
              <a:rPr lang="cs-CZ" sz="1800" dirty="0" smtClean="0"/>
              <a:t>Klub je pro NNO svým obsahem nová aktivita;</a:t>
            </a:r>
          </a:p>
          <a:p>
            <a:r>
              <a:rPr lang="cs-CZ" sz="1800" dirty="0"/>
              <a:t>N</a:t>
            </a:r>
            <a:r>
              <a:rPr lang="cs-CZ" sz="1800" dirty="0" smtClean="0"/>
              <a:t>ejméně </a:t>
            </a:r>
            <a:r>
              <a:rPr lang="cs-CZ" sz="1800" dirty="0"/>
              <a:t>6 </a:t>
            </a:r>
            <a:r>
              <a:rPr lang="cs-CZ" sz="1800" dirty="0" smtClean="0"/>
              <a:t>účastníků, z toho min. </a:t>
            </a:r>
            <a:r>
              <a:rPr lang="cs-CZ" sz="1800" dirty="0"/>
              <a:t>2 </a:t>
            </a:r>
            <a:r>
              <a:rPr lang="cs-CZ" sz="1800" dirty="0" smtClean="0"/>
              <a:t>účastníci ohroženi </a:t>
            </a:r>
            <a:r>
              <a:rPr lang="cs-CZ" sz="1800" dirty="0"/>
              <a:t>školním </a:t>
            </a:r>
            <a:r>
              <a:rPr lang="cs-CZ" sz="1800" dirty="0" smtClean="0"/>
              <a:t>neúspěchem;</a:t>
            </a:r>
          </a:p>
          <a:p>
            <a:r>
              <a:rPr lang="cs-CZ" sz="1800" dirty="0"/>
              <a:t>V průběhu 6 – 10 po sobě jdoucích měsíců </a:t>
            </a:r>
            <a:r>
              <a:rPr lang="cs-CZ" sz="1800" dirty="0" smtClean="0"/>
              <a:t>realizace min. </a:t>
            </a:r>
            <a:r>
              <a:rPr lang="cs-CZ" sz="1800" dirty="0"/>
              <a:t>24 hodin neformálního vzdělávání v pravidelně se opakujících </a:t>
            </a:r>
            <a:r>
              <a:rPr lang="cs-CZ" sz="1800" dirty="0" smtClean="0"/>
              <a:t>blocích;</a:t>
            </a:r>
          </a:p>
          <a:p>
            <a:r>
              <a:rPr lang="cs-CZ" sz="1800" dirty="0" smtClean="0"/>
              <a:t>Každý měsíc min. 2 bloky;</a:t>
            </a:r>
          </a:p>
          <a:p>
            <a:r>
              <a:rPr lang="cs-CZ" sz="1800" dirty="0" smtClean="0"/>
              <a:t>1 blok min. 60 min; </a:t>
            </a:r>
            <a:r>
              <a:rPr lang="cs-CZ" sz="1800" dirty="0"/>
              <a:t>	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8906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Povinně volitelné aktivity výzvy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100" b="1" dirty="0" smtClean="0"/>
              <a:t>Aktivita č. 11: </a:t>
            </a:r>
            <a:r>
              <a:rPr lang="cs-CZ" sz="2100" b="1" dirty="0"/>
              <a:t>Projektový den v klubovně v délce 4 hodin bez financování osobních nákladů </a:t>
            </a:r>
            <a:r>
              <a:rPr lang="cs-CZ" sz="2100" dirty="0" smtClean="0"/>
              <a:t>(4 </a:t>
            </a:r>
            <a:r>
              <a:rPr lang="cs-CZ" sz="2100" dirty="0"/>
              <a:t>736 </a:t>
            </a:r>
            <a:r>
              <a:rPr lang="cs-CZ" sz="2100" dirty="0" smtClean="0"/>
              <a:t>Kč) </a:t>
            </a:r>
          </a:p>
          <a:p>
            <a:r>
              <a:rPr lang="cs-CZ" sz="2100" dirty="0" smtClean="0"/>
              <a:t>Příprava </a:t>
            </a:r>
            <a:r>
              <a:rPr lang="cs-CZ" sz="2100" dirty="0"/>
              <a:t>a vedení projektového </a:t>
            </a:r>
            <a:r>
              <a:rPr lang="cs-CZ" sz="2100" dirty="0" smtClean="0"/>
              <a:t>vzdělávání;</a:t>
            </a:r>
          </a:p>
          <a:p>
            <a:r>
              <a:rPr lang="cs-CZ" sz="2100" dirty="0" smtClean="0"/>
              <a:t>Minimálně 1 pracovník </a:t>
            </a:r>
            <a:r>
              <a:rPr lang="cs-CZ" sz="2100" dirty="0"/>
              <a:t>NNO a 1</a:t>
            </a:r>
            <a:r>
              <a:rPr lang="cs-CZ" sz="2100" dirty="0" smtClean="0"/>
              <a:t> odborník </a:t>
            </a:r>
            <a:r>
              <a:rPr lang="cs-CZ" sz="2100" dirty="0"/>
              <a:t>z </a:t>
            </a:r>
            <a:r>
              <a:rPr lang="cs-CZ" sz="2100" dirty="0" smtClean="0"/>
              <a:t>praxe;</a:t>
            </a:r>
          </a:p>
          <a:p>
            <a:r>
              <a:rPr lang="cs-CZ" sz="2100" dirty="0"/>
              <a:t>S</a:t>
            </a:r>
            <a:r>
              <a:rPr lang="cs-CZ" sz="2100" dirty="0" smtClean="0"/>
              <a:t>polečné </a:t>
            </a:r>
            <a:r>
              <a:rPr lang="cs-CZ" sz="2100" dirty="0"/>
              <a:t>plánování, společné vzdělávání, společná </a:t>
            </a:r>
            <a:r>
              <a:rPr lang="cs-CZ" sz="2100" dirty="0" smtClean="0"/>
              <a:t>reflexe; </a:t>
            </a:r>
          </a:p>
          <a:p>
            <a:r>
              <a:rPr lang="cs-CZ" sz="2100" dirty="0" smtClean="0"/>
              <a:t>Počet účastníků není omezen.</a:t>
            </a:r>
          </a:p>
          <a:p>
            <a:pPr marL="0" indent="0">
              <a:buNone/>
            </a:pPr>
            <a:endParaRPr lang="cs-CZ" sz="2100" dirty="0"/>
          </a:p>
          <a:p>
            <a:pPr marL="0" indent="0">
              <a:buNone/>
            </a:pPr>
            <a:r>
              <a:rPr lang="cs-CZ" sz="2100" b="1" dirty="0" smtClean="0"/>
              <a:t>Aktivita č. 12: Projektový </a:t>
            </a:r>
            <a:r>
              <a:rPr lang="cs-CZ" sz="2100" b="1" dirty="0"/>
              <a:t>den v klubovně v délce 4 hodin s financováním osobních nákladů </a:t>
            </a:r>
            <a:r>
              <a:rPr lang="cs-CZ" sz="2100" dirty="0" smtClean="0"/>
              <a:t>(9 </a:t>
            </a:r>
            <a:r>
              <a:rPr lang="cs-CZ" sz="2100" dirty="0"/>
              <a:t>996 </a:t>
            </a:r>
            <a:r>
              <a:rPr lang="cs-CZ" sz="2100" dirty="0" smtClean="0"/>
              <a:t>Kč)</a:t>
            </a:r>
          </a:p>
          <a:p>
            <a:pPr marL="0" indent="0">
              <a:buNone/>
            </a:pPr>
            <a:r>
              <a:rPr lang="cs-CZ" sz="2100" b="1" dirty="0"/>
              <a:t>Rozdíly: </a:t>
            </a:r>
            <a:r>
              <a:rPr lang="cs-CZ" sz="2100" dirty="0"/>
              <a:t>v dokládání výstupů ve zprávě o </a:t>
            </a:r>
            <a:r>
              <a:rPr lang="cs-CZ" sz="2100" dirty="0" smtClean="0"/>
              <a:t>realizaci a pro kontrolu na místě:</a:t>
            </a:r>
            <a:endParaRPr lang="cs-CZ" sz="2100" dirty="0"/>
          </a:p>
          <a:p>
            <a:pPr marL="0" indent="0">
              <a:buNone/>
            </a:pPr>
            <a:r>
              <a:rPr lang="cs-CZ" sz="2100" dirty="0"/>
              <a:t>V KA č. 12 </a:t>
            </a:r>
            <a:r>
              <a:rPr lang="cs-CZ" sz="2100" dirty="0" err="1"/>
              <a:t>Sken</a:t>
            </a:r>
            <a:r>
              <a:rPr lang="cs-CZ" sz="2100" dirty="0"/>
              <a:t> pracovněprávního dokumentu (smlouva, DPČ/DPP) uzavřeného mezi NNO a odborníkem z praxe</a:t>
            </a:r>
            <a:r>
              <a:rPr lang="cs-CZ" dirty="0"/>
              <a:t>.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3169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Povinně volitelné aktivity výzvy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/>
              <a:t>Aktivita č. 13</a:t>
            </a:r>
            <a:r>
              <a:rPr lang="cs-CZ" sz="1800" dirty="0"/>
              <a:t>: </a:t>
            </a:r>
            <a:r>
              <a:rPr lang="da-DK" sz="1800" dirty="0"/>
              <a:t>Projektový den </a:t>
            </a:r>
            <a:r>
              <a:rPr lang="da-DK" sz="1800" b="1" dirty="0"/>
              <a:t>mimo klubovnu </a:t>
            </a:r>
            <a:r>
              <a:rPr lang="da-DK" sz="1800" dirty="0"/>
              <a:t>v délce 4 hodin </a:t>
            </a:r>
            <a:r>
              <a:rPr lang="cs-CZ" sz="1800" dirty="0"/>
              <a:t>(</a:t>
            </a:r>
            <a:r>
              <a:rPr lang="da-DK" sz="1800" dirty="0"/>
              <a:t>6 320 Kč</a:t>
            </a:r>
            <a:r>
              <a:rPr lang="cs-CZ" sz="1800" dirty="0"/>
              <a:t>)</a:t>
            </a:r>
            <a:r>
              <a:rPr lang="da-DK" sz="1800" dirty="0"/>
              <a:t>	</a:t>
            </a: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r>
              <a:rPr lang="cs-CZ" sz="1800" dirty="0" smtClean="0"/>
              <a:t>Min. 10 km od klubovny / sídla NNO;</a:t>
            </a:r>
          </a:p>
          <a:p>
            <a:r>
              <a:rPr lang="cs-CZ" sz="1800" dirty="0"/>
              <a:t>Příprava a vedení projektového vzdělávání;</a:t>
            </a:r>
          </a:p>
          <a:p>
            <a:r>
              <a:rPr lang="cs-CZ" sz="1800" dirty="0"/>
              <a:t>Minimálně 1 pracovník NNO a 1 odborník z praxe;</a:t>
            </a:r>
          </a:p>
          <a:p>
            <a:r>
              <a:rPr lang="cs-CZ" sz="1800" dirty="0"/>
              <a:t>Společné plánování, společné vzdělávání, společná reflexe; </a:t>
            </a:r>
          </a:p>
          <a:p>
            <a:r>
              <a:rPr lang="da-DK" sz="1800" dirty="0" smtClean="0"/>
              <a:t>Pro </a:t>
            </a:r>
            <a:r>
              <a:rPr lang="da-DK" sz="1800" dirty="0"/>
              <a:t>10 účastníků, z nich min. 3 </a:t>
            </a:r>
            <a:r>
              <a:rPr lang="da-DK" sz="1800" dirty="0" smtClean="0"/>
              <a:t>ohroženi </a:t>
            </a:r>
            <a:r>
              <a:rPr lang="da-DK" sz="1800" dirty="0"/>
              <a:t>školním </a:t>
            </a:r>
            <a:r>
              <a:rPr lang="da-DK" sz="1800" dirty="0" smtClean="0"/>
              <a:t>neúspěchem;</a:t>
            </a:r>
            <a:endParaRPr lang="cs-CZ" sz="1800" dirty="0"/>
          </a:p>
          <a:p>
            <a:r>
              <a:rPr lang="cs-CZ" sz="1800" dirty="0" smtClean="0"/>
              <a:t>Do </a:t>
            </a:r>
            <a:r>
              <a:rPr lang="cs-CZ" sz="1800" dirty="0" err="1" smtClean="0"/>
              <a:t>ZoR</a:t>
            </a:r>
            <a:r>
              <a:rPr lang="cs-CZ" sz="1800" dirty="0" smtClean="0"/>
              <a:t>: cestovní </a:t>
            </a:r>
            <a:r>
              <a:rPr lang="cs-CZ" sz="1800" dirty="0"/>
              <a:t>vzdálenost v km včetně </a:t>
            </a:r>
            <a:r>
              <a:rPr lang="cs-CZ" sz="1800" dirty="0" smtClean="0"/>
              <a:t>výchozího </a:t>
            </a:r>
            <a:r>
              <a:rPr lang="cs-CZ" sz="1800" dirty="0"/>
              <a:t>a cílového bodu projektového dne a/nebo </a:t>
            </a:r>
            <a:r>
              <a:rPr lang="cs-CZ" sz="1800" dirty="0" err="1"/>
              <a:t>printscreen</a:t>
            </a:r>
            <a:r>
              <a:rPr lang="cs-CZ" sz="1800" dirty="0"/>
              <a:t> kalkulátoru </a:t>
            </a:r>
            <a:r>
              <a:rPr lang="cs-CZ" sz="1800" dirty="0" smtClean="0"/>
              <a:t>vzdálenosti. </a:t>
            </a:r>
            <a:endParaRPr lang="cs-CZ" sz="1800" dirty="0"/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1742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601"/>
            <a:ext cx="12197110" cy="53928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561672" y="2138579"/>
            <a:ext cx="8565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Indikátory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57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0907" y="585627"/>
            <a:ext cx="10515600" cy="636998"/>
          </a:xfrm>
        </p:spPr>
        <p:txBody>
          <a:bodyPr/>
          <a:lstStyle/>
          <a:p>
            <a:pPr algn="ctr"/>
            <a:r>
              <a:rPr lang="cs-CZ" dirty="0" smtClean="0"/>
              <a:t>Indikátory výstupu pro aktivity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534166"/>
              </p:ext>
            </p:extLst>
          </p:nvPr>
        </p:nvGraphicFramePr>
        <p:xfrm>
          <a:off x="665826" y="1222627"/>
          <a:ext cx="11265763" cy="5634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671"/>
                <a:gridCol w="5172731"/>
                <a:gridCol w="787016"/>
                <a:gridCol w="2846397"/>
                <a:gridCol w="1085512"/>
                <a:gridCol w="904436"/>
              </a:tblGrid>
              <a:tr h="150332">
                <a:tc gridSpan="2"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  <a:latin typeface="+mj-lt"/>
                        </a:rPr>
                        <a:t>Aktivita</a:t>
                      </a:r>
                      <a:endParaRPr lang="cs-CZ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  <a:latin typeface="+mj-lt"/>
                        </a:rPr>
                        <a:t>Indikátor výstupu</a:t>
                      </a:r>
                      <a:endParaRPr lang="cs-CZ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  <a:latin typeface="+mj-lt"/>
                        </a:rPr>
                        <a:t>Cílová hodnota za 1 aktivitu</a:t>
                      </a:r>
                      <a:endParaRPr lang="cs-CZ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>
                          <a:effectLst/>
                          <a:latin typeface="+mj-lt"/>
                        </a:rPr>
                        <a:t>Měrná jednotka</a:t>
                      </a:r>
                      <a:endParaRPr lang="cs-CZ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80"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  <a:latin typeface="+mj-lt"/>
                        </a:rPr>
                        <a:t>číslo</a:t>
                      </a:r>
                      <a:endParaRPr lang="cs-CZ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  <a:latin typeface="+mj-lt"/>
                        </a:rPr>
                        <a:t>název</a:t>
                      </a:r>
                      <a:endParaRPr lang="cs-CZ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  <a:latin typeface="+mj-lt"/>
                        </a:rPr>
                        <a:t>kód NČI</a:t>
                      </a:r>
                      <a:endParaRPr lang="cs-CZ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  <a:latin typeface="+mj-lt"/>
                        </a:rPr>
                        <a:t>název</a:t>
                      </a:r>
                      <a:endParaRPr lang="cs-CZ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18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2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Vzdělávání pracovníků v neformálním vzdělávání – realizace do vzdálenosti 10 km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5 40 00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Počet podpořených osob - pracovníci ve vzdělávání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+mj-lt"/>
                        </a:rPr>
                        <a:t>skutečný počet </a:t>
                      </a:r>
                      <a:r>
                        <a:rPr lang="cs-CZ" sz="1200" dirty="0">
                          <a:effectLst/>
                          <a:latin typeface="+mj-lt"/>
                        </a:rPr>
                        <a:t>certifikátů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osoby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3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Vzdělávání pracovníků v neformálním vzdělávání – realizace ve vzdálenosti 10 a více km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5 40 00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Počet podpořených osob - pracovníci ve vzdělávání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+mj-lt"/>
                        </a:rPr>
                        <a:t>skutečný počet </a:t>
                      </a:r>
                      <a:r>
                        <a:rPr lang="cs-CZ" sz="1200" dirty="0">
                          <a:effectLst/>
                          <a:latin typeface="+mj-lt"/>
                        </a:rPr>
                        <a:t>certifikátů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osoby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5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4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Sdílení zkušeností pracovníků v neformálním vzdělávání bez financování osobních nákladů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5 40 00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Počet podpořených osob - pracovníci ve vzdělávání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2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osoby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5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5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Sdílení zkušeností pracovníků v neformálním vzdělávání s financováním osobních nákladů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5 40 00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Počet podpořených osob - pracovníci ve vzdělávání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2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osoby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5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6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Tandemové neformální vzdělávání bez financování osobních nákladů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5 40 00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Počet podpořených osob - pracovníci ve vzdělávání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2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osoby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5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7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Tandemové neformální vzdělávání s financováním osobních nákladů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5 40 00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Počet podpořených osob - pracovníci ve vzdělávání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2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osoby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5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8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Zavádění nových metod v neformálním vzdělávání bez financování osobních nákladů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5 40 00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Počet podpořených osob - pracovníci ve vzdělávání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2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osoby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5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9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Zavádění nových metod v neformálním vzdělávání s financováním osobních nákladů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5 40 00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Počet podpořených osob - pracovníci ve vzdělávání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2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osoby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10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Klub v neformálním vzdělávání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5 12 12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Počet rozvojových aktivit vedoucích k rozvoji kompetencí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1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aktivity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5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11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Projektový den v klubovně bez financování osobních nákladů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5 12 12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Počet rozvojových aktivit vedoucích k rozvoji kompetencí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1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aktivity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5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12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Projektový den v klubovně s financováním osobních nákladů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5 12 12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Počet rozvojových aktivit vedoucích k rozvoji kompetencí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1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aktivity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5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13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Projektový den mimo klubovnu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5 12 12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Počet rozvojových aktivit vedoucích k rozvoji kompetencí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1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aktivity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918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110" cy="53928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545059" y="2138579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Základní informace k výzvě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6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678094"/>
            <a:ext cx="10515601" cy="707361"/>
          </a:xfrm>
        </p:spPr>
        <p:txBody>
          <a:bodyPr/>
          <a:lstStyle/>
          <a:p>
            <a:pPr algn="ctr"/>
            <a:r>
              <a:rPr lang="cs-CZ" dirty="0"/>
              <a:t>Indikátory výsledku vykazované za projekt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658943"/>
              </p:ext>
            </p:extLst>
          </p:nvPr>
        </p:nvGraphicFramePr>
        <p:xfrm>
          <a:off x="838199" y="1385456"/>
          <a:ext cx="10740775" cy="5408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1"/>
                <a:gridCol w="849745"/>
                <a:gridCol w="2170546"/>
                <a:gridCol w="1099127"/>
                <a:gridCol w="1006764"/>
                <a:gridCol w="5233592"/>
              </a:tblGrid>
              <a:tr h="55794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Kód NČI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Indikátor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Měrná jednotka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Atribut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Specifikace k výzvě 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03246">
                <a:tc rowSpan="2">
                  <a:txBody>
                    <a:bodyPr/>
                    <a:lstStyle/>
                    <a:p>
                      <a:pPr algn="ctr"/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výsledek</a:t>
                      </a:r>
                      <a:endParaRPr lang="cs-CZ" sz="18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5 08 10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Počet organizací, které byly ovlivněny systémovou intervencí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organizace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Povinný</a:t>
                      </a: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k výběru, </a:t>
                      </a:r>
                      <a:r>
                        <a:rPr lang="cs-CZ" sz="1600" b="1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povinný </a:t>
                      </a: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 naplnění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Vykazují se všechny organizace, ve kterých probíhaly aktivity. Každá organizace se vykazuje pouze 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1x, </a:t>
                      </a: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bez ohledu na počet realizovaných aktivit.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7742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5 15 10</a:t>
                      </a:r>
                      <a:endParaRPr lang="cs-CZ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Celkový počet dětí, žáků a studentů v podpořených organizacích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děti, žáci a studenti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Povinný </a:t>
                      </a: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 výběru, </a:t>
                      </a:r>
                      <a:r>
                        <a:rPr lang="cs-CZ" sz="1600" b="1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nepovinný</a:t>
                      </a: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k naplnění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Vykazuje se celkový počet dětí a žáků ZŠ a SŠ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členů </a:t>
                      </a: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podpořených organizací.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 organizací, které nefungují na členském principu, se vykazují počty dětí a žáků, kteří se za poslední rok účastnili organizací pořádaných pravidelných dlouhodobých aktivit. Do popisu indikátoru je třeba odlišit, jestli se jedná, nebo nejedná o členství.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Každé </a:t>
                      </a: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konkrétní dítě se vykazuje jen 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1x.</a:t>
                      </a:r>
                      <a:endParaRPr lang="cs-CZ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 Žádosti o podporu se uvádí výchozí i cílová hodnota. Indikátor není povinný k naplnění, 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cílová </a:t>
                      </a: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hodnota 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 </a:t>
                      </a: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orientační a její nedosažení nebude sankcionováno.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Výchozí 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hodnota </a:t>
                      </a: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indikátoru se uvádí k datu předložení žádosti.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18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945100"/>
            <a:ext cx="10515600" cy="873190"/>
          </a:xfrm>
        </p:spPr>
        <p:txBody>
          <a:bodyPr/>
          <a:lstStyle/>
          <a:p>
            <a:r>
              <a:rPr lang="cs-CZ" dirty="0" smtClean="0"/>
              <a:t>Základní data k výzvě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18290"/>
            <a:ext cx="10515600" cy="3899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Výzva č.: </a:t>
            </a:r>
            <a:r>
              <a:rPr lang="cs-CZ" dirty="0" smtClean="0"/>
              <a:t>02_18_071</a:t>
            </a:r>
          </a:p>
          <a:p>
            <a:pPr marL="0" indent="0">
              <a:buNone/>
            </a:pPr>
            <a:r>
              <a:rPr lang="cs-CZ" b="1" dirty="0" smtClean="0"/>
              <a:t>Druh výzvy</a:t>
            </a:r>
            <a:r>
              <a:rPr lang="cs-CZ" dirty="0" smtClean="0"/>
              <a:t>: průběžná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Vyhlášení výzvy: 	</a:t>
            </a:r>
            <a:r>
              <a:rPr lang="cs-CZ" dirty="0" smtClean="0"/>
              <a:t>28. </a:t>
            </a:r>
            <a:r>
              <a:rPr lang="cs-CZ" dirty="0"/>
              <a:t>2</a:t>
            </a:r>
            <a:r>
              <a:rPr lang="cs-CZ" dirty="0" smtClean="0"/>
              <a:t>. 2019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/>
              <a:t>Data průběžných uzávěrek příjmu žádostí o podporu: </a:t>
            </a:r>
            <a:endParaRPr lang="cs-CZ" dirty="0"/>
          </a:p>
          <a:p>
            <a:r>
              <a:rPr lang="es-ES" dirty="0"/>
              <a:t>15. 4. 2019 ve </a:t>
            </a:r>
            <a:r>
              <a:rPr lang="es-ES" dirty="0" smtClean="0"/>
              <a:t>14:00hod</a:t>
            </a:r>
            <a:r>
              <a:rPr lang="es-ES" dirty="0"/>
              <a:t>., </a:t>
            </a:r>
            <a:endParaRPr lang="cs-CZ" dirty="0" smtClean="0"/>
          </a:p>
          <a:p>
            <a:r>
              <a:rPr lang="es-ES" dirty="0" smtClean="0"/>
              <a:t>31</a:t>
            </a:r>
            <a:r>
              <a:rPr lang="es-ES" dirty="0"/>
              <a:t>. 7. 2019 ve </a:t>
            </a:r>
            <a:r>
              <a:rPr lang="es-ES" dirty="0" smtClean="0"/>
              <a:t>14:00 </a:t>
            </a:r>
            <a:r>
              <a:rPr lang="es-ES" dirty="0"/>
              <a:t>hod., </a:t>
            </a:r>
          </a:p>
          <a:p>
            <a:r>
              <a:rPr lang="es-ES" dirty="0" smtClean="0"/>
              <a:t>15</a:t>
            </a:r>
            <a:r>
              <a:rPr lang="es-ES" dirty="0"/>
              <a:t>. 10. 2019 ve 14:00 hod</a:t>
            </a:r>
            <a:r>
              <a:rPr lang="es-ES" dirty="0" smtClean="0"/>
              <a:t>.</a:t>
            </a:r>
            <a:endParaRPr lang="es-ES" dirty="0"/>
          </a:p>
          <a:p>
            <a:pPr marL="0" indent="0">
              <a:buNone/>
            </a:pPr>
            <a:r>
              <a:rPr lang="cs-CZ" b="1" dirty="0" smtClean="0"/>
              <a:t>Datum </a:t>
            </a:r>
            <a:r>
              <a:rPr lang="cs-CZ" b="1" dirty="0"/>
              <a:t>ukončení příjmu žádostí o podporu: 	</a:t>
            </a:r>
            <a:r>
              <a:rPr lang="cs-CZ" b="1" dirty="0" smtClean="0"/>
              <a:t>	</a:t>
            </a:r>
            <a:r>
              <a:rPr lang="cs-CZ" dirty="0" smtClean="0"/>
              <a:t>6. </a:t>
            </a:r>
            <a:r>
              <a:rPr lang="cs-CZ" dirty="0"/>
              <a:t>1</a:t>
            </a:r>
            <a:r>
              <a:rPr lang="cs-CZ" dirty="0" smtClean="0"/>
              <a:t>. 2020 ve 14:00 </a:t>
            </a:r>
            <a:r>
              <a:rPr lang="cs-CZ" dirty="0"/>
              <a:t>hod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b="1" dirty="0" smtClean="0"/>
              <a:t>Minimální/maximální délka trvání projektu: </a:t>
            </a:r>
            <a:r>
              <a:rPr lang="cs-CZ" b="1" dirty="0"/>
              <a:t>	</a:t>
            </a:r>
            <a:r>
              <a:rPr lang="cs-CZ" b="1" dirty="0" smtClean="0"/>
              <a:t>	</a:t>
            </a:r>
            <a:r>
              <a:rPr lang="cs-CZ" dirty="0" smtClean="0"/>
              <a:t>24 – 36 měsíců</a:t>
            </a:r>
          </a:p>
          <a:p>
            <a:pPr marL="0" indent="0">
              <a:buNone/>
            </a:pPr>
            <a:r>
              <a:rPr lang="cs-CZ" b="1" dirty="0"/>
              <a:t>Nejzazší datum pro ukončení fyzické realizace projektu: 	</a:t>
            </a:r>
            <a:r>
              <a:rPr lang="cs-CZ" dirty="0"/>
              <a:t>31. 12. 2022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06704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data k výzvě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62976"/>
            <a:ext cx="10515600" cy="3201752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Alokace na výzvu:</a:t>
            </a:r>
            <a:r>
              <a:rPr lang="cs-CZ" dirty="0" smtClean="0"/>
              <a:t> 		200.000.000 Kč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Minimální/maximální výše celkových způsobilých výdajů:</a:t>
            </a:r>
          </a:p>
          <a:p>
            <a:pPr marL="0" indent="0">
              <a:buNone/>
            </a:pPr>
            <a:r>
              <a:rPr lang="cs-CZ" dirty="0" smtClean="0"/>
              <a:t>Minimální výše výdajů:</a:t>
            </a:r>
            <a:r>
              <a:rPr lang="cs-CZ" b="1" dirty="0" smtClean="0"/>
              <a:t>	</a:t>
            </a:r>
            <a:r>
              <a:rPr lang="cs-CZ" dirty="0"/>
              <a:t>1</a:t>
            </a:r>
            <a:r>
              <a:rPr lang="cs-CZ" dirty="0" smtClean="0"/>
              <a:t>.000.000 Kč</a:t>
            </a:r>
            <a:r>
              <a:rPr lang="cs-CZ" dirty="0"/>
              <a:t>	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Maximální výše výdajů:	20 000 000Kč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9698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601"/>
            <a:ext cx="12197110" cy="53928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545059" y="2138579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Žadatelé a partneři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559294"/>
            <a:ext cx="10515600" cy="630314"/>
          </a:xfrm>
        </p:spPr>
        <p:txBody>
          <a:bodyPr>
            <a:noAutofit/>
          </a:bodyPr>
          <a:lstStyle/>
          <a:p>
            <a:pPr algn="just"/>
            <a:r>
              <a:rPr lang="cs-CZ" dirty="0" smtClean="0"/>
              <a:t>Oprávnění žadatelé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56442" y="1083077"/>
            <a:ext cx="10297357" cy="4625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Právnické 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osoby, jejichž hlavním cílem není vytváření zisku, a které jsou </a:t>
            </a:r>
          </a:p>
          <a:p>
            <a:r>
              <a:rPr lang="cs-CZ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spolkem, nebo </a:t>
            </a:r>
          </a:p>
          <a:p>
            <a:r>
              <a:rPr lang="cs-CZ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ústavem, nebo </a:t>
            </a:r>
          </a:p>
          <a:p>
            <a:r>
              <a:rPr lang="cs-CZ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obecně prospěšnou společností, nebo </a:t>
            </a:r>
            <a:endParaRPr lang="cs-CZ" sz="1800" dirty="0" smtClean="0">
              <a:latin typeface="Calibri" panose="020F0502020204030204" pitchFamily="34" charset="0"/>
            </a:endParaRPr>
          </a:p>
          <a:p>
            <a:r>
              <a:rPr lang="cs-CZ" sz="1800" dirty="0" smtClean="0">
                <a:latin typeface="Calibri" panose="020F0502020204030204" pitchFamily="34" charset="0"/>
              </a:rPr>
              <a:t>registrovanou církví nebo jimi zřízenou náboženskou společností tzv. církevní právnická osoba, nebo </a:t>
            </a:r>
          </a:p>
          <a:p>
            <a:r>
              <a:rPr lang="cs-CZ" sz="1800" dirty="0" smtClean="0">
                <a:latin typeface="Calibri" panose="020F0502020204030204" pitchFamily="34" charset="0"/>
              </a:rPr>
              <a:t>zájmovým sdružením právnických osob </a:t>
            </a:r>
          </a:p>
          <a:p>
            <a:pPr marL="0" indent="0">
              <a:buNone/>
            </a:pPr>
            <a:r>
              <a:rPr lang="cs-CZ" b="1" dirty="0" smtClean="0">
                <a:latin typeface="Calibri" panose="020F0502020204030204" pitchFamily="34" charset="0"/>
              </a:rPr>
              <a:t>a zároveň </a:t>
            </a:r>
          </a:p>
          <a:p>
            <a:r>
              <a:rPr lang="cs-CZ" sz="1800" dirty="0" smtClean="0"/>
              <a:t>působí </a:t>
            </a:r>
            <a:r>
              <a:rPr lang="cs-CZ" sz="1800" dirty="0"/>
              <a:t>v oblasti neformálního vzdělávání dětí a mládeže, případně sdružují organizace pracující s dětmi a mládeží, nebo </a:t>
            </a:r>
          </a:p>
          <a:p>
            <a:r>
              <a:rPr lang="cs-CZ" sz="1800" dirty="0" smtClean="0"/>
              <a:t>jsou </a:t>
            </a:r>
            <a:r>
              <a:rPr lang="cs-CZ" sz="1800" dirty="0"/>
              <a:t>uvedeny v databázi Místních akčních skupin (http://databaze.nsmascr.cz/), nebo </a:t>
            </a:r>
          </a:p>
          <a:p>
            <a:r>
              <a:rPr lang="cs-CZ" sz="1800" dirty="0" smtClean="0"/>
              <a:t>zastřešují </a:t>
            </a:r>
            <a:r>
              <a:rPr lang="cs-CZ" sz="1800" dirty="0"/>
              <a:t>organizace dětí a mládeže na území NUTS 3. </a:t>
            </a:r>
            <a:endParaRPr lang="cs-CZ" sz="1800" dirty="0" smtClean="0"/>
          </a:p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</a:rPr>
              <a:t>- </a:t>
            </a:r>
            <a:r>
              <a:rPr lang="cs-CZ" dirty="0">
                <a:latin typeface="Calibri" panose="020F0502020204030204" pitchFamily="34" charset="0"/>
              </a:rPr>
              <a:t>Pobočné spolky Národní sítě Místních akčních skupin ČR, </a:t>
            </a:r>
            <a:r>
              <a:rPr lang="cs-CZ" dirty="0" err="1">
                <a:latin typeface="Calibri" panose="020F0502020204030204" pitchFamily="34" charset="0"/>
              </a:rPr>
              <a:t>z.s</a:t>
            </a:r>
            <a:r>
              <a:rPr lang="cs-CZ" dirty="0">
                <a:latin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01930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675250"/>
            <a:ext cx="10515600" cy="928468"/>
          </a:xfrm>
        </p:spPr>
        <p:txBody>
          <a:bodyPr/>
          <a:lstStyle/>
          <a:p>
            <a:pPr algn="just"/>
            <a:r>
              <a:rPr lang="cs-CZ" dirty="0" smtClean="0"/>
              <a:t>Oprávnění partneři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3718"/>
            <a:ext cx="10515600" cy="40699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 smtClean="0"/>
              <a:t>Právnické </a:t>
            </a:r>
            <a:r>
              <a:rPr lang="cs-CZ" b="1" dirty="0"/>
              <a:t>osoby, </a:t>
            </a:r>
            <a:r>
              <a:rPr lang="cs-CZ" b="1" dirty="0" smtClean="0"/>
              <a:t>které vykonávají </a:t>
            </a:r>
            <a:r>
              <a:rPr lang="cs-CZ" b="1" dirty="0"/>
              <a:t>veřejně prospěšnou činnost </a:t>
            </a:r>
            <a:r>
              <a:rPr lang="cs-CZ" b="1" dirty="0" smtClean="0"/>
              <a:t>v </a:t>
            </a:r>
            <a:r>
              <a:rPr lang="cs-CZ" b="1" dirty="0"/>
              <a:t>oblasti neformálního vzdělávání dětí a </a:t>
            </a:r>
            <a:r>
              <a:rPr lang="cs-CZ" b="1" dirty="0" smtClean="0"/>
              <a:t>mládeže: </a:t>
            </a:r>
            <a:endParaRPr lang="cs-CZ" b="1" dirty="0"/>
          </a:p>
          <a:p>
            <a:r>
              <a:rPr lang="cs-CZ" dirty="0" smtClean="0"/>
              <a:t>spolek</a:t>
            </a:r>
            <a:r>
              <a:rPr lang="cs-CZ" dirty="0"/>
              <a:t>; </a:t>
            </a:r>
          </a:p>
          <a:p>
            <a:r>
              <a:rPr lang="cs-CZ" dirty="0" smtClean="0"/>
              <a:t>pobočný </a:t>
            </a:r>
            <a:r>
              <a:rPr lang="cs-CZ" dirty="0"/>
              <a:t>spolek; </a:t>
            </a:r>
          </a:p>
          <a:p>
            <a:r>
              <a:rPr lang="cs-CZ" dirty="0" smtClean="0"/>
              <a:t>ústav</a:t>
            </a:r>
            <a:r>
              <a:rPr lang="cs-CZ" dirty="0"/>
              <a:t>; </a:t>
            </a:r>
          </a:p>
          <a:p>
            <a:r>
              <a:rPr lang="cs-CZ" dirty="0" smtClean="0"/>
              <a:t>obecně </a:t>
            </a:r>
            <a:r>
              <a:rPr lang="cs-CZ" dirty="0"/>
              <a:t>prospěšná společnost; </a:t>
            </a:r>
          </a:p>
          <a:p>
            <a:r>
              <a:rPr lang="cs-CZ" dirty="0" smtClean="0"/>
              <a:t>registrovaná </a:t>
            </a:r>
            <a:r>
              <a:rPr lang="cs-CZ" dirty="0"/>
              <a:t>církev nebo jimi zřízenou náboženskou společností tzv. církevní právnická osoba; </a:t>
            </a:r>
          </a:p>
          <a:p>
            <a:r>
              <a:rPr lang="cs-CZ" dirty="0" smtClean="0"/>
              <a:t>zájmové </a:t>
            </a:r>
            <a:r>
              <a:rPr lang="cs-CZ" dirty="0"/>
              <a:t>sdružení právnických osob.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Jeden </a:t>
            </a:r>
            <a:r>
              <a:rPr lang="cs-CZ" dirty="0"/>
              <a:t>subjekt může být uveden jako partner pouze v jedné žádosti o </a:t>
            </a:r>
            <a:r>
              <a:rPr lang="cs-CZ" dirty="0" smtClean="0"/>
              <a:t>podporu.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2855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601"/>
            <a:ext cx="12197110" cy="53928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545059" y="2138579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Aktivity výzvy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Povinná aktivita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Aktivita č. 1: Řízení projektu</a:t>
            </a:r>
          </a:p>
          <a:p>
            <a:pPr marL="0" indent="0">
              <a:buNone/>
            </a:pPr>
            <a:r>
              <a:rPr lang="cs-CZ" b="1" dirty="0" smtClean="0"/>
              <a:t> </a:t>
            </a:r>
          </a:p>
          <a:p>
            <a:r>
              <a:rPr lang="cs-CZ" sz="1800" dirty="0" smtClean="0"/>
              <a:t>Samostatná aktivita;</a:t>
            </a:r>
          </a:p>
          <a:p>
            <a:r>
              <a:rPr lang="cs-CZ" sz="1800" dirty="0" smtClean="0"/>
              <a:t>Popis realizačního týmu;</a:t>
            </a:r>
          </a:p>
          <a:p>
            <a:r>
              <a:rPr lang="cs-CZ" sz="1800" dirty="0" smtClean="0"/>
              <a:t>Podrobnosti v kap. 5.2.4 Obecných pravidel pro žadatele a příjemce;</a:t>
            </a:r>
          </a:p>
          <a:p>
            <a:r>
              <a:rPr lang="cs-CZ" sz="1800" dirty="0" smtClean="0"/>
              <a:t>Není financovaná z jednotek aktivit.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084752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15OPMSMT0001-28-103597</_dlc_DocId>
    <_dlc_DocIdUrl xmlns="0104a4cd-1400-468e-be1b-c7aad71d7d5a">
      <Url>https://op.msmt.cz/_layouts/15/DocIdRedir.aspx?ID=15OPMSMT0001-28-103597</Url>
      <Description>15OPMSMT0001-28-103597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2B46BA-1454-4AEE-8715-BF726F74DF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00E145-DA5B-4030-8B75-4331A832C7A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C2578C9-97DF-4E30-B0F4-07B0CE903DD6}">
  <ds:schemaRefs>
    <ds:schemaRef ds:uri="0104a4cd-1400-468e-be1b-c7aad71d7d5a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7AB93ED4-E1A0-4580-BC8B-CA1BD3E3FB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1099</Words>
  <Application>Microsoft Office PowerPoint</Application>
  <PresentationFormat>Širokoúhlá obrazovka</PresentationFormat>
  <Paragraphs>263</Paragraphs>
  <Slides>20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Základní data k výzvě</vt:lpstr>
      <vt:lpstr>Základní data k výzvě</vt:lpstr>
      <vt:lpstr>Prezentace aplikace PowerPoint</vt:lpstr>
      <vt:lpstr>Oprávnění žadatelé</vt:lpstr>
      <vt:lpstr>Oprávnění partneři</vt:lpstr>
      <vt:lpstr>Prezentace aplikace PowerPoint</vt:lpstr>
      <vt:lpstr>Povinná aktivita</vt:lpstr>
      <vt:lpstr>Povinně volitelné aktivity výzvy</vt:lpstr>
      <vt:lpstr>Povinně volitelné aktivity výzvy</vt:lpstr>
      <vt:lpstr>Povinně volitelné aktivity výzvy</vt:lpstr>
      <vt:lpstr>Povinně volitelné aktivity výzvy</vt:lpstr>
      <vt:lpstr>Povinně volitelné aktivity výzvy</vt:lpstr>
      <vt:lpstr>Povinně volitelné aktivity výzvy</vt:lpstr>
      <vt:lpstr>Povinně volitelné aktivity výzvy</vt:lpstr>
      <vt:lpstr>Povinně volitelné aktivity výzvy</vt:lpstr>
      <vt:lpstr>Prezentace aplikace PowerPoint</vt:lpstr>
      <vt:lpstr>Indikátory výstupu pro aktivity</vt:lpstr>
      <vt:lpstr>Indikátory výsledku vykazované za projekt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Prezentace_šablona_širokoúhlá</dc:title>
  <dc:creator>Čejková Michaela</dc:creator>
  <cp:lastModifiedBy>Turková Jaroslava</cp:lastModifiedBy>
  <cp:revision>131</cp:revision>
  <cp:lastPrinted>2018-11-05T13:20:08Z</cp:lastPrinted>
  <dcterms:created xsi:type="dcterms:W3CDTF">2016-01-08T09:04:23Z</dcterms:created>
  <dcterms:modified xsi:type="dcterms:W3CDTF">2019-03-15T14:55:21Z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ebda3bbc-1d3b-4f25-a789-2a3afc1bc7e4</vt:lpwstr>
  </property>
  <property fmtid="{D5CDD505-2E9C-101B-9397-08002B2CF9AE}" pid="4" name="Komentář">
    <vt:lpwstr>předepsané písmo Cabliri, daná velikost a barva písma</vt:lpwstr>
  </property>
</Properties>
</file>