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8"/>
  </p:notesMasterIdLst>
  <p:sldIdLst>
    <p:sldId id="256" r:id="rId6"/>
    <p:sldId id="268" r:id="rId7"/>
    <p:sldId id="291" r:id="rId8"/>
    <p:sldId id="292" r:id="rId9"/>
    <p:sldId id="293" r:id="rId10"/>
    <p:sldId id="294" r:id="rId11"/>
    <p:sldId id="296" r:id="rId12"/>
    <p:sldId id="311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12" r:id="rId24"/>
    <p:sldId id="313" r:id="rId25"/>
    <p:sldId id="308" r:id="rId26"/>
    <p:sldId id="290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BC7B9-EAE8-4C44-B6A4-D80796CF30E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685CC0-1EB1-4F9A-B63F-B3005E63A9FD}">
      <dgm:prSet phldrT="[Text]" custT="1"/>
      <dgm:spPr>
        <a:xfrm rot="10800000">
          <a:off x="0" y="949253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výběr projektů – výběrová komise				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27413FE1-B199-4F22-837E-A767CF28D299}" type="parTrans" cxnId="{D31ACACC-1602-4497-A87F-F0170514A14D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61D94-3031-4711-9260-520BE465254E}" type="sibTrans" cxnId="{D31ACACC-1602-4497-A87F-F0170514A14D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C0138-8A08-4C3B-8EC5-865A27CC762A}">
      <dgm:prSet phldrT="[Text]" custT="1"/>
      <dgm:spPr>
        <a:xfrm rot="10800000">
          <a:off x="0" y="1423352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kompletace dokumentace k právnímu aktu – Řídicí orgán		 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15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AF63B747-8238-4D85-BCCE-C0649BADEACA}" type="parTrans" cxnId="{1596D719-CE12-481E-B2A2-495975E2E715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2A84D-D14C-4120-887A-1B7D441301A3}" type="sibTrans" cxnId="{1596D719-CE12-481E-B2A2-495975E2E715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F6DC3-D70E-4BAF-9884-80047B1BD2A6}">
      <dgm:prSet phldrT="[Text]" custT="1"/>
      <dgm:spPr>
        <a:xfrm rot="10800000">
          <a:off x="0" y="475155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věcné hodnocení – externí hodnotitelé			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63C82865-6791-47EA-8DEA-FEF5E2CB4BD7}" type="sibTrans" cxnId="{46ABF69F-36FE-4355-BEB4-A561BDF70196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ECF40-A6E8-41F9-80BA-27BC300674A5}" type="parTrans" cxnId="{46ABF69F-36FE-4355-BEB4-A561BDF70196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A17B0-8596-4BFB-8B84-ECE29E7639A4}">
      <dgm:prSet custT="1"/>
      <dgm:spPr>
        <a:xfrm rot="10800000">
          <a:off x="0" y="1056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kontrola přijatelnosti a formálních náležitostí – interní hodnotitelé</a:t>
          </a:r>
          <a:r>
            <a:rPr lang="cs-CZ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0E561305-684D-450C-9882-E43564BDBD96}" type="parTrans" cxnId="{014442C2-EE23-4208-8F78-A8211B0E3A58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2021E-105C-4288-B753-BA2080266631}" type="sibTrans" cxnId="{014442C2-EE23-4208-8F78-A8211B0E3A58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3148C-2A54-4C8B-9B7B-C95D86678B33}">
      <dgm:prSet phldrT="[Text]" custT="1"/>
      <dgm:spPr>
        <a:xfrm>
          <a:off x="0" y="1897451"/>
          <a:ext cx="5514975" cy="31129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vydání právního aktu o poskytnutí/ převodu podpory – Řídicí orgán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222702D8-79C1-482C-8CD0-54738C965EAF}" type="parTrans" cxnId="{6B2A17A1-8717-4D7C-B587-4037268A93A2}">
      <dgm:prSet/>
      <dgm:spPr/>
      <dgm:t>
        <a:bodyPr/>
        <a:lstStyle/>
        <a:p>
          <a:endParaRPr lang="cs-CZ"/>
        </a:p>
      </dgm:t>
    </dgm:pt>
    <dgm:pt modelId="{0B7A53D6-8309-45E0-8185-87B0867A211B}" type="sibTrans" cxnId="{6B2A17A1-8717-4D7C-B587-4037268A93A2}">
      <dgm:prSet/>
      <dgm:spPr/>
      <dgm:t>
        <a:bodyPr/>
        <a:lstStyle/>
        <a:p>
          <a:endParaRPr lang="cs-CZ"/>
        </a:p>
      </dgm:t>
    </dgm:pt>
    <dgm:pt modelId="{9DB8A18E-EC49-4D9A-8F4A-F94F56067E19}" type="pres">
      <dgm:prSet presAssocID="{542BC7B9-EAE8-4C44-B6A4-D80796CF30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5E92B8-206D-465F-A9ED-55C5D0EBBAA9}" type="pres">
      <dgm:prSet presAssocID="{5AD3148C-2A54-4C8B-9B7B-C95D86678B33}" presName="boxAndChildren" presStyleCnt="0"/>
      <dgm:spPr/>
    </dgm:pt>
    <dgm:pt modelId="{E132FBB0-9C06-437A-9998-B0F799548075}" type="pres">
      <dgm:prSet presAssocID="{5AD3148C-2A54-4C8B-9B7B-C95D86678B33}" presName="parentTextBox" presStyleLbl="node1" presStyleIdx="0" presStyleCnt="5"/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F94E9786-B05E-4277-9806-773D95738BEC}" type="pres">
      <dgm:prSet presAssocID="{3F42A84D-D14C-4120-887A-1B7D441301A3}" presName="sp" presStyleCnt="0"/>
      <dgm:spPr/>
    </dgm:pt>
    <dgm:pt modelId="{E046B884-B7FC-4481-8D2A-D1DCFF07A795}" type="pres">
      <dgm:prSet presAssocID="{C38C0138-8A08-4C3B-8EC5-865A27CC762A}" presName="arrowAndChildren" presStyleCnt="0"/>
      <dgm:spPr/>
    </dgm:pt>
    <dgm:pt modelId="{58A832E6-9364-4177-AD11-228EC060DDC6}" type="pres">
      <dgm:prSet presAssocID="{C38C0138-8A08-4C3B-8EC5-865A27CC762A}" presName="parentTextArrow" presStyleLbl="node1" presStyleIdx="1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A6187151-B791-4684-9DB8-42C1C6228A1B}" type="pres">
      <dgm:prSet presAssocID="{57B61D94-3031-4711-9260-520BE465254E}" presName="sp" presStyleCnt="0"/>
      <dgm:spPr/>
      <dgm:t>
        <a:bodyPr/>
        <a:lstStyle/>
        <a:p>
          <a:endParaRPr lang="cs-CZ"/>
        </a:p>
      </dgm:t>
    </dgm:pt>
    <dgm:pt modelId="{70CC1064-0587-4F6F-9A1F-B10AC30069AB}" type="pres">
      <dgm:prSet presAssocID="{7E685CC0-1EB1-4F9A-B63F-B3005E63A9FD}" presName="arrowAndChildren" presStyleCnt="0"/>
      <dgm:spPr/>
      <dgm:t>
        <a:bodyPr/>
        <a:lstStyle/>
        <a:p>
          <a:endParaRPr lang="cs-CZ"/>
        </a:p>
      </dgm:t>
    </dgm:pt>
    <dgm:pt modelId="{F5EA6FA7-4509-4581-8A77-F39FEDBE84E6}" type="pres">
      <dgm:prSet presAssocID="{7E685CC0-1EB1-4F9A-B63F-B3005E63A9FD}" presName="parentTextArrow" presStyleLbl="node1" presStyleIdx="2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9CF7AD6E-13B4-49F8-A325-A6C918EA08E0}" type="pres">
      <dgm:prSet presAssocID="{63C82865-6791-47EA-8DEA-FEF5E2CB4BD7}" presName="sp" presStyleCnt="0"/>
      <dgm:spPr/>
      <dgm:t>
        <a:bodyPr/>
        <a:lstStyle/>
        <a:p>
          <a:endParaRPr lang="cs-CZ"/>
        </a:p>
      </dgm:t>
    </dgm:pt>
    <dgm:pt modelId="{6572DFCE-3A71-42F8-846D-7C7E4661CD67}" type="pres">
      <dgm:prSet presAssocID="{46AF6DC3-D70E-4BAF-9884-80047B1BD2A6}" presName="arrowAndChildren" presStyleCnt="0"/>
      <dgm:spPr/>
      <dgm:t>
        <a:bodyPr/>
        <a:lstStyle/>
        <a:p>
          <a:endParaRPr lang="cs-CZ"/>
        </a:p>
      </dgm:t>
    </dgm:pt>
    <dgm:pt modelId="{6B4E08E9-D957-4391-AE49-6809952E2E16}" type="pres">
      <dgm:prSet presAssocID="{46AF6DC3-D70E-4BAF-9884-80047B1BD2A6}" presName="parentTextArrow" presStyleLbl="node1" presStyleIdx="3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BD80E96C-8DF8-41A6-AED5-95E6E4E0A5C5}" type="pres">
      <dgm:prSet presAssocID="{0952021E-105C-4288-B753-BA2080266631}" presName="sp" presStyleCnt="0"/>
      <dgm:spPr/>
      <dgm:t>
        <a:bodyPr/>
        <a:lstStyle/>
        <a:p>
          <a:endParaRPr lang="cs-CZ"/>
        </a:p>
      </dgm:t>
    </dgm:pt>
    <dgm:pt modelId="{1EA6AA60-08C9-4887-8F4B-E40C7DC52824}" type="pres">
      <dgm:prSet presAssocID="{896A17B0-8596-4BFB-8B84-ECE29E7639A4}" presName="arrowAndChildren" presStyleCnt="0"/>
      <dgm:spPr/>
      <dgm:t>
        <a:bodyPr/>
        <a:lstStyle/>
        <a:p>
          <a:endParaRPr lang="cs-CZ"/>
        </a:p>
      </dgm:t>
    </dgm:pt>
    <dgm:pt modelId="{09C75F5D-0907-4A4C-BF4D-58748BDB3A45}" type="pres">
      <dgm:prSet presAssocID="{896A17B0-8596-4BFB-8B84-ECE29E7639A4}" presName="parentTextArrow" presStyleLbl="node1" presStyleIdx="4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</dgm:ptLst>
  <dgm:cxnLst>
    <dgm:cxn modelId="{7ABF1AB2-D539-4DF9-9BE7-47754F79E508}" type="presOf" srcId="{7E685CC0-1EB1-4F9A-B63F-B3005E63A9FD}" destId="{F5EA6FA7-4509-4581-8A77-F39FEDBE84E6}" srcOrd="0" destOrd="0" presId="urn:microsoft.com/office/officeart/2005/8/layout/process4"/>
    <dgm:cxn modelId="{E88D3DA9-DD40-4742-A01D-3B014DAD5E49}" type="presOf" srcId="{896A17B0-8596-4BFB-8B84-ECE29E7639A4}" destId="{09C75F5D-0907-4A4C-BF4D-58748BDB3A45}" srcOrd="0" destOrd="0" presId="urn:microsoft.com/office/officeart/2005/8/layout/process4"/>
    <dgm:cxn modelId="{46ABF69F-36FE-4355-BEB4-A561BDF70196}" srcId="{542BC7B9-EAE8-4C44-B6A4-D80796CF30EE}" destId="{46AF6DC3-D70E-4BAF-9884-80047B1BD2A6}" srcOrd="1" destOrd="0" parTransId="{594ECF40-A6E8-41F9-80BA-27BC300674A5}" sibTransId="{63C82865-6791-47EA-8DEA-FEF5E2CB4BD7}"/>
    <dgm:cxn modelId="{D31ACACC-1602-4497-A87F-F0170514A14D}" srcId="{542BC7B9-EAE8-4C44-B6A4-D80796CF30EE}" destId="{7E685CC0-1EB1-4F9A-B63F-B3005E63A9FD}" srcOrd="2" destOrd="0" parTransId="{27413FE1-B199-4F22-837E-A767CF28D299}" sibTransId="{57B61D94-3031-4711-9260-520BE465254E}"/>
    <dgm:cxn modelId="{E1E68D45-2C8A-44FB-8D57-1DAEBC987DBA}" type="presOf" srcId="{542BC7B9-EAE8-4C44-B6A4-D80796CF30EE}" destId="{9DB8A18E-EC49-4D9A-8F4A-F94F56067E19}" srcOrd="0" destOrd="0" presId="urn:microsoft.com/office/officeart/2005/8/layout/process4"/>
    <dgm:cxn modelId="{014442C2-EE23-4208-8F78-A8211B0E3A58}" srcId="{542BC7B9-EAE8-4C44-B6A4-D80796CF30EE}" destId="{896A17B0-8596-4BFB-8B84-ECE29E7639A4}" srcOrd="0" destOrd="0" parTransId="{0E561305-684D-450C-9882-E43564BDBD96}" sibTransId="{0952021E-105C-4288-B753-BA2080266631}"/>
    <dgm:cxn modelId="{1596D719-CE12-481E-B2A2-495975E2E715}" srcId="{542BC7B9-EAE8-4C44-B6A4-D80796CF30EE}" destId="{C38C0138-8A08-4C3B-8EC5-865A27CC762A}" srcOrd="3" destOrd="0" parTransId="{AF63B747-8238-4D85-BCCE-C0649BADEACA}" sibTransId="{3F42A84D-D14C-4120-887A-1B7D441301A3}"/>
    <dgm:cxn modelId="{6B2A17A1-8717-4D7C-B587-4037268A93A2}" srcId="{542BC7B9-EAE8-4C44-B6A4-D80796CF30EE}" destId="{5AD3148C-2A54-4C8B-9B7B-C95D86678B33}" srcOrd="4" destOrd="0" parTransId="{222702D8-79C1-482C-8CD0-54738C965EAF}" sibTransId="{0B7A53D6-8309-45E0-8185-87B0867A211B}"/>
    <dgm:cxn modelId="{15972133-FF0B-4326-9BCE-E5CC25B3EF86}" type="presOf" srcId="{5AD3148C-2A54-4C8B-9B7B-C95D86678B33}" destId="{E132FBB0-9C06-437A-9998-B0F799548075}" srcOrd="0" destOrd="0" presId="urn:microsoft.com/office/officeart/2005/8/layout/process4"/>
    <dgm:cxn modelId="{C18FF6D4-8855-4B21-9E52-A19C449D9483}" type="presOf" srcId="{C38C0138-8A08-4C3B-8EC5-865A27CC762A}" destId="{58A832E6-9364-4177-AD11-228EC060DDC6}" srcOrd="0" destOrd="0" presId="urn:microsoft.com/office/officeart/2005/8/layout/process4"/>
    <dgm:cxn modelId="{DC3D3297-6FE4-4319-896D-B542C4C3C11D}" type="presOf" srcId="{46AF6DC3-D70E-4BAF-9884-80047B1BD2A6}" destId="{6B4E08E9-D957-4391-AE49-6809952E2E16}" srcOrd="0" destOrd="0" presId="urn:microsoft.com/office/officeart/2005/8/layout/process4"/>
    <dgm:cxn modelId="{F725966F-A71A-490A-AC8C-1818C37149A7}" type="presParOf" srcId="{9DB8A18E-EC49-4D9A-8F4A-F94F56067E19}" destId="{455E92B8-206D-465F-A9ED-55C5D0EBBAA9}" srcOrd="0" destOrd="0" presId="urn:microsoft.com/office/officeart/2005/8/layout/process4"/>
    <dgm:cxn modelId="{E40C2E60-BC00-4986-BB61-4A6EE884EC5D}" type="presParOf" srcId="{455E92B8-206D-465F-A9ED-55C5D0EBBAA9}" destId="{E132FBB0-9C06-437A-9998-B0F799548075}" srcOrd="0" destOrd="0" presId="urn:microsoft.com/office/officeart/2005/8/layout/process4"/>
    <dgm:cxn modelId="{1EDEBE6A-2B3E-4ED9-A89A-B39697B203E3}" type="presParOf" srcId="{9DB8A18E-EC49-4D9A-8F4A-F94F56067E19}" destId="{F94E9786-B05E-4277-9806-773D95738BEC}" srcOrd="1" destOrd="0" presId="urn:microsoft.com/office/officeart/2005/8/layout/process4"/>
    <dgm:cxn modelId="{9C78B921-981D-439F-8130-E440FD968E4B}" type="presParOf" srcId="{9DB8A18E-EC49-4D9A-8F4A-F94F56067E19}" destId="{E046B884-B7FC-4481-8D2A-D1DCFF07A795}" srcOrd="2" destOrd="0" presId="urn:microsoft.com/office/officeart/2005/8/layout/process4"/>
    <dgm:cxn modelId="{17B8E2AA-98E7-4894-8FAB-A6A16D267969}" type="presParOf" srcId="{E046B884-B7FC-4481-8D2A-D1DCFF07A795}" destId="{58A832E6-9364-4177-AD11-228EC060DDC6}" srcOrd="0" destOrd="0" presId="urn:microsoft.com/office/officeart/2005/8/layout/process4"/>
    <dgm:cxn modelId="{5630293A-4179-4F28-A57A-59B841623923}" type="presParOf" srcId="{9DB8A18E-EC49-4D9A-8F4A-F94F56067E19}" destId="{A6187151-B791-4684-9DB8-42C1C6228A1B}" srcOrd="3" destOrd="0" presId="urn:microsoft.com/office/officeart/2005/8/layout/process4"/>
    <dgm:cxn modelId="{528B335C-EC82-4960-8D72-E3179D908B47}" type="presParOf" srcId="{9DB8A18E-EC49-4D9A-8F4A-F94F56067E19}" destId="{70CC1064-0587-4F6F-9A1F-B10AC30069AB}" srcOrd="4" destOrd="0" presId="urn:microsoft.com/office/officeart/2005/8/layout/process4"/>
    <dgm:cxn modelId="{4484DACD-F707-4455-A8AB-6258E36CD4C7}" type="presParOf" srcId="{70CC1064-0587-4F6F-9A1F-B10AC30069AB}" destId="{F5EA6FA7-4509-4581-8A77-F39FEDBE84E6}" srcOrd="0" destOrd="0" presId="urn:microsoft.com/office/officeart/2005/8/layout/process4"/>
    <dgm:cxn modelId="{E436DC18-1360-42E8-904A-CD059D6B5FE4}" type="presParOf" srcId="{9DB8A18E-EC49-4D9A-8F4A-F94F56067E19}" destId="{9CF7AD6E-13B4-49F8-A325-A6C918EA08E0}" srcOrd="5" destOrd="0" presId="urn:microsoft.com/office/officeart/2005/8/layout/process4"/>
    <dgm:cxn modelId="{79974A29-7C6F-4362-AC04-7AA6756020CE}" type="presParOf" srcId="{9DB8A18E-EC49-4D9A-8F4A-F94F56067E19}" destId="{6572DFCE-3A71-42F8-846D-7C7E4661CD67}" srcOrd="6" destOrd="0" presId="urn:microsoft.com/office/officeart/2005/8/layout/process4"/>
    <dgm:cxn modelId="{626FF5AF-8ABF-458F-B740-50C3CD84121F}" type="presParOf" srcId="{6572DFCE-3A71-42F8-846D-7C7E4661CD67}" destId="{6B4E08E9-D957-4391-AE49-6809952E2E16}" srcOrd="0" destOrd="0" presId="urn:microsoft.com/office/officeart/2005/8/layout/process4"/>
    <dgm:cxn modelId="{B1A22204-F79E-4236-99B6-FE325E393394}" type="presParOf" srcId="{9DB8A18E-EC49-4D9A-8F4A-F94F56067E19}" destId="{BD80E96C-8DF8-41A6-AED5-95E6E4E0A5C5}" srcOrd="7" destOrd="0" presId="urn:microsoft.com/office/officeart/2005/8/layout/process4"/>
    <dgm:cxn modelId="{F30EDF2A-E72E-4FE0-A417-68C88328A7FF}" type="presParOf" srcId="{9DB8A18E-EC49-4D9A-8F4A-F94F56067E19}" destId="{1EA6AA60-08C9-4887-8F4B-E40C7DC52824}" srcOrd="8" destOrd="0" presId="urn:microsoft.com/office/officeart/2005/8/layout/process4"/>
    <dgm:cxn modelId="{87C01771-9325-4848-BDEF-499BEAF316B5}" type="presParOf" srcId="{1EA6AA60-08C9-4887-8F4B-E40C7DC52824}" destId="{09C75F5D-0907-4A4C-BF4D-58748BDB3A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2FBB0-9C06-437A-9998-B0F799548075}">
      <dsp:nvSpPr>
        <dsp:cNvPr id="0" name=""/>
        <dsp:cNvSpPr/>
      </dsp:nvSpPr>
      <dsp:spPr>
        <a:xfrm>
          <a:off x="0" y="3181159"/>
          <a:ext cx="7812284" cy="52189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vydání právního aktu o poskytnutí/ převodu podpory – Řídicí orgán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>
        <a:off x="0" y="3181159"/>
        <a:ext cx="7812284" cy="521895"/>
      </dsp:txXfrm>
    </dsp:sp>
    <dsp:sp modelId="{58A832E6-9364-4177-AD11-228EC060DDC6}">
      <dsp:nvSpPr>
        <dsp:cNvPr id="0" name=""/>
        <dsp:cNvSpPr/>
      </dsp:nvSpPr>
      <dsp:spPr>
        <a:xfrm rot="10800000">
          <a:off x="0" y="2386312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kompletace dokumentace k právnímu aktu – Řídicí orgán		 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15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2386312"/>
        <a:ext cx="7812284" cy="521554"/>
      </dsp:txXfrm>
    </dsp:sp>
    <dsp:sp modelId="{F5EA6FA7-4509-4581-8A77-F39FEDBE84E6}">
      <dsp:nvSpPr>
        <dsp:cNvPr id="0" name=""/>
        <dsp:cNvSpPr/>
      </dsp:nvSpPr>
      <dsp:spPr>
        <a:xfrm rot="10800000">
          <a:off x="0" y="1591465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výběr projektů – výběrová komise				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1591465"/>
        <a:ext cx="7812284" cy="521554"/>
      </dsp:txXfrm>
    </dsp:sp>
    <dsp:sp modelId="{6B4E08E9-D957-4391-AE49-6809952E2E16}">
      <dsp:nvSpPr>
        <dsp:cNvPr id="0" name=""/>
        <dsp:cNvSpPr/>
      </dsp:nvSpPr>
      <dsp:spPr>
        <a:xfrm rot="10800000">
          <a:off x="0" y="796618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věcné hodnocení – externí hodnotitelé			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796618"/>
        <a:ext cx="7812284" cy="521554"/>
      </dsp:txXfrm>
    </dsp:sp>
    <dsp:sp modelId="{09C75F5D-0907-4A4C-BF4D-58748BDB3A45}">
      <dsp:nvSpPr>
        <dsp:cNvPr id="0" name=""/>
        <dsp:cNvSpPr/>
      </dsp:nvSpPr>
      <dsp:spPr>
        <a:xfrm rot="10800000">
          <a:off x="0" y="1771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kontrola přijatelnosti a formálních náležitostí – interní hodnotitelé</a:t>
          </a:r>
          <a:r>
            <a:rPr lang="cs-CZ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1771"/>
        <a:ext cx="7812284" cy="521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28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7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181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489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949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26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88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975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40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49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562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87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61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05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32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0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822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986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46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8" y="2880000"/>
            <a:ext cx="7638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Schvalovací proces </a:t>
            </a:r>
            <a:endParaRPr lang="cs-CZ" altLang="cs-CZ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b="1" dirty="0" smtClean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</a:t>
            </a:r>
            <a:r>
              <a:rPr lang="cs-CZ" sz="28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 pro výzkum a vývoj II</a:t>
            </a:r>
          </a:p>
          <a:p>
            <a:pPr algn="ctr"/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Kritéria mají funkci </a:t>
            </a:r>
            <a:r>
              <a:rPr lang="cs-CZ" sz="2400" dirty="0">
                <a:latin typeface="+mn-lt"/>
              </a:rPr>
              <a:t>hodnoticí, </a:t>
            </a:r>
            <a:r>
              <a:rPr lang="cs-CZ" sz="2400" dirty="0" smtClean="0">
                <a:latin typeface="+mn-lt"/>
              </a:rPr>
              <a:t>kombinovanou, </a:t>
            </a:r>
            <a:r>
              <a:rPr lang="cs-CZ" sz="2400" dirty="0">
                <a:latin typeface="+mn-lt"/>
              </a:rPr>
              <a:t>vylučovací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Vždy </a:t>
            </a:r>
            <a:r>
              <a:rPr lang="cs-CZ" sz="2400" dirty="0">
                <a:latin typeface="+mn-lt"/>
              </a:rPr>
              <a:t>pouze </a:t>
            </a:r>
            <a:r>
              <a:rPr lang="cs-CZ" sz="2400" dirty="0" smtClean="0">
                <a:latin typeface="+mn-lt"/>
              </a:rPr>
              <a:t>nenapravitelná </a:t>
            </a:r>
            <a:r>
              <a:rPr lang="cs-CZ" sz="2400" dirty="0">
                <a:latin typeface="+mn-lt"/>
              </a:rPr>
              <a:t>kritéria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Cílem věcného hodnocení projektů je vyhodnotit kvalitu projektů s ohledem na naplňování věcných cílů programu a v případě kolových výzev umožnit srovnání projektů podle jejich kvality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Věcné hodnocení zajišťují odborníci – externí hodnotitelé vybraní z Databáze hodnotitelů ŘO OP VVV s ohledem na tematické zaměření předložené žádosti o podporu.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Hodnocení každé žádosti o podporu provádí vždy samostatně dva hodnotitelé do hodnoticí tabulky v IS KP14+, přičemž výsledný počet bodů je vypočítán jako průměr z počtu bodů přidělených oběma hodnotiteli.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Celkovým </a:t>
            </a:r>
            <a:r>
              <a:rPr lang="cs-CZ" sz="2400" dirty="0">
                <a:latin typeface="+mn-lt"/>
              </a:rPr>
              <a:t>výsledkem věcného hodnocení jsou dvě hodnoticí tabulky hodnotitelů.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Max. výše bodů, která může být žádosti o podporu udělena, je </a:t>
            </a:r>
            <a:r>
              <a:rPr lang="cs-CZ" sz="2400" b="1" dirty="0" smtClean="0">
                <a:latin typeface="+mn-lt"/>
              </a:rPr>
              <a:t>110 </a:t>
            </a:r>
            <a:r>
              <a:rPr lang="cs-CZ" sz="2400" b="1" dirty="0">
                <a:latin typeface="+mn-lt"/>
              </a:rPr>
              <a:t>bodů</a:t>
            </a:r>
            <a:r>
              <a:rPr lang="cs-CZ" sz="2400" dirty="0">
                <a:latin typeface="+mn-lt"/>
              </a:rPr>
              <a:t>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 závěru tabulky vyplňuje hodnotitel celkový komentář a označí, zda </a:t>
            </a:r>
            <a:r>
              <a:rPr lang="cs-CZ" sz="2400" dirty="0" smtClean="0">
                <a:latin typeface="+mn-lt"/>
              </a:rPr>
              <a:t>žádost splnila/nesplnila </a:t>
            </a:r>
            <a:r>
              <a:rPr lang="cs-CZ" sz="2400" dirty="0">
                <a:latin typeface="+mn-lt"/>
              </a:rPr>
              <a:t>fázi věcného </a:t>
            </a:r>
            <a:r>
              <a:rPr lang="cs-CZ" sz="2400" dirty="0" smtClean="0">
                <a:latin typeface="+mn-lt"/>
              </a:rPr>
              <a:t>hodnocení a zda žádost doporučuje/nedoporučuje </a:t>
            </a:r>
            <a:r>
              <a:rPr lang="cs-CZ" sz="2400" dirty="0">
                <a:latin typeface="+mn-lt"/>
              </a:rPr>
              <a:t>k postupu do další fáze procesu </a:t>
            </a:r>
            <a:r>
              <a:rPr lang="cs-CZ" sz="2400" dirty="0" smtClean="0">
                <a:latin typeface="+mn-lt"/>
              </a:rPr>
              <a:t>schvalování.</a:t>
            </a: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ANO </a:t>
            </a:r>
            <a:r>
              <a:rPr lang="cs-CZ" sz="2400" dirty="0">
                <a:latin typeface="+mn-lt"/>
              </a:rPr>
              <a:t>– pokud projekt získá </a:t>
            </a:r>
            <a:r>
              <a:rPr lang="cs-CZ" sz="2400" b="1" dirty="0" smtClean="0">
                <a:latin typeface="+mn-lt"/>
              </a:rPr>
              <a:t>71 </a:t>
            </a:r>
            <a:r>
              <a:rPr lang="cs-CZ" sz="2400" b="1" dirty="0">
                <a:latin typeface="+mn-lt"/>
              </a:rPr>
              <a:t>a více bodů </a:t>
            </a:r>
            <a:r>
              <a:rPr lang="cs-CZ" sz="2400" dirty="0">
                <a:latin typeface="+mn-lt"/>
              </a:rPr>
              <a:t>a zároveň </a:t>
            </a:r>
            <a:r>
              <a:rPr lang="cs-CZ" sz="2400" dirty="0" smtClean="0">
                <a:latin typeface="+mn-lt"/>
              </a:rPr>
              <a:t>splní </a:t>
            </a:r>
            <a:r>
              <a:rPr lang="cs-CZ" sz="2400" dirty="0">
                <a:latin typeface="+mn-lt"/>
              </a:rPr>
              <a:t>minimální bodovou hranici všech kombinovaných kritérií a zároveň splní všechna vylučovací kritéria. Žádost o podporu postupuje do další fáze procesu </a:t>
            </a:r>
            <a:r>
              <a:rPr lang="cs-CZ" sz="2400" dirty="0" smtClean="0">
                <a:latin typeface="+mn-lt"/>
              </a:rPr>
              <a:t>schvalování;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NE</a:t>
            </a:r>
            <a:r>
              <a:rPr lang="cs-CZ" sz="2400" dirty="0">
                <a:latin typeface="+mn-lt"/>
              </a:rPr>
              <a:t> – pokud projekt získá méně než </a:t>
            </a:r>
            <a:r>
              <a:rPr lang="cs-CZ" sz="2400" dirty="0" smtClean="0">
                <a:latin typeface="+mn-lt"/>
              </a:rPr>
              <a:t>71 bodů </a:t>
            </a:r>
            <a:r>
              <a:rPr lang="cs-CZ" sz="2400" dirty="0">
                <a:latin typeface="+mn-lt"/>
              </a:rPr>
              <a:t>a/nebo nesplní min. bodovou hranici min. jednoho z kombinovaných kritérií a/nebo nesplní min. jedno vylučovací kritérium. Žádost o podporu je z dalšího procesu schvalování vyloučena.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49552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 hodnocení je přiřazen další nezávislý hodnotitel, tzv. </a:t>
            </a:r>
            <a:r>
              <a:rPr lang="cs-CZ" sz="2400" b="1" dirty="0">
                <a:latin typeface="+mn-lt"/>
              </a:rPr>
              <a:t>arbitr</a:t>
            </a:r>
            <a:r>
              <a:rPr lang="cs-CZ" sz="2400" dirty="0">
                <a:latin typeface="+mn-lt"/>
              </a:rPr>
              <a:t>, pokud je splněna alespoň jedna z následujících podmínek</a:t>
            </a:r>
            <a:r>
              <a:rPr lang="cs-CZ" sz="2400" dirty="0" smtClean="0">
                <a:latin typeface="+mn-lt"/>
              </a:rPr>
              <a:t>:</a:t>
            </a:r>
          </a:p>
          <a:p>
            <a:pPr marL="717550" lvl="1" indent="-342900" algn="just">
              <a:lnSpc>
                <a:spcPct val="100000"/>
              </a:lnSpc>
              <a:spcBef>
                <a:spcPts val="1800"/>
              </a:spcBef>
            </a:pPr>
            <a:r>
              <a:rPr lang="cs-CZ" dirty="0">
                <a:latin typeface="+mn-lt"/>
              </a:rPr>
              <a:t>bodové hodnocení jednotlivých hodnotitelů se v rámci alespoň jednoho kořenového hodnoticího kritéria významně liší, tj. bodový rozdíl hodnotitelů činí min. výši bodů stanovenou v příloze výzvy Hodnoticí </a:t>
            </a:r>
            <a:r>
              <a:rPr lang="cs-CZ" dirty="0" smtClean="0">
                <a:latin typeface="+mn-lt"/>
              </a:rPr>
              <a:t>kritéria;</a:t>
            </a:r>
            <a:endParaRPr lang="cs-CZ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600" b="1" dirty="0" smtClean="0">
                <a:latin typeface="+mn-lt"/>
              </a:rPr>
              <a:t>Věcné hodnocení</a:t>
            </a:r>
            <a:endParaRPr lang="cs-CZ" sz="2600" b="1" dirty="0">
              <a:latin typeface="+mn-lt"/>
            </a:endParaRPr>
          </a:p>
          <a:p>
            <a:pPr marL="717550" lvl="1" indent="-342900" algn="just">
              <a:lnSpc>
                <a:spcPct val="100000"/>
              </a:lnSpc>
              <a:spcBef>
                <a:spcPts val="1800"/>
              </a:spcBef>
            </a:pPr>
            <a:r>
              <a:rPr lang="cs-CZ" dirty="0">
                <a:latin typeface="+mn-lt"/>
              </a:rPr>
              <a:t>celkové bodové hodnocení jednotlivých hodnotitelů se významně liší, tj. bodový rozdíl hodnotitelů činí min. </a:t>
            </a:r>
            <a:r>
              <a:rPr lang="cs-CZ" dirty="0" smtClean="0">
                <a:latin typeface="+mn-lt"/>
              </a:rPr>
              <a:t>22 </a:t>
            </a:r>
            <a:r>
              <a:rPr lang="cs-CZ" dirty="0">
                <a:latin typeface="+mn-lt"/>
              </a:rPr>
              <a:t>bodů;</a:t>
            </a:r>
          </a:p>
          <a:p>
            <a:pPr marL="717550" lvl="1" indent="-342900" algn="just">
              <a:lnSpc>
                <a:spcPct val="100000"/>
              </a:lnSpc>
              <a:spcBef>
                <a:spcPts val="1800"/>
              </a:spcBef>
            </a:pPr>
            <a:r>
              <a:rPr lang="cs-CZ" dirty="0" smtClean="0">
                <a:latin typeface="+mn-lt"/>
              </a:rPr>
              <a:t>jednotliví </a:t>
            </a:r>
            <a:r>
              <a:rPr lang="cs-CZ" dirty="0">
                <a:latin typeface="+mn-lt"/>
              </a:rPr>
              <a:t>hodnotitelé se liší v celkovém ne/doporučení žádosti o podporu k financování, tzn., jeden z hodnotitelů žádost o podporu doporučuje k financování a druhý nikoli</a:t>
            </a:r>
            <a:r>
              <a:rPr lang="cs-CZ" dirty="0" smtClean="0">
                <a:latin typeface="+mn-lt"/>
              </a:rPr>
              <a:t>;</a:t>
            </a:r>
          </a:p>
          <a:p>
            <a:pPr marL="717550" lvl="1" indent="-342900" algn="just">
              <a:lnSpc>
                <a:spcPct val="100000"/>
              </a:lnSpc>
              <a:spcBef>
                <a:spcPts val="1800"/>
              </a:spcBef>
            </a:pPr>
            <a:r>
              <a:rPr lang="cs-CZ" dirty="0">
                <a:latin typeface="+mn-lt"/>
              </a:rPr>
              <a:t>výsledek hodnocení splněno/nesplněno u alespoň jednoho vylučovacího nebo kombinovaného kritéria se u jednotlivých hodnotitelů liší.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8088630" cy="413321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cs-CZ" sz="2800" b="1" dirty="0" smtClean="0">
                <a:latin typeface="+mn-lt"/>
              </a:rPr>
              <a:t>Věcné hodnocení</a:t>
            </a:r>
            <a:endParaRPr lang="cs-CZ" sz="2800" b="1" dirty="0">
              <a:latin typeface="+mn-lt"/>
            </a:endParaRPr>
          </a:p>
          <a:p>
            <a:pPr marL="342900" indent="-342900" algn="just">
              <a:lnSpc>
                <a:spcPct val="11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Arbitr provádí celé hodnocení žádosti o podporu. Při svém hodnocení má k dispozici předešlá dvě hodnocení jednotlivých hodnotitelů. Jeho bodové hodnocení v rámci jednotlivých hodnoticích kritérií se musí pohybovat v bodovém rozpětí, které stanovili předešlí dva hodnotitelé.</a:t>
            </a:r>
          </a:p>
          <a:p>
            <a:pPr marL="342900" indent="-342900" algn="just">
              <a:lnSpc>
                <a:spcPct val="11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 případě, že oba hodnotitelé udělili v některém z kritérií shodný počet bodů, nesmí arbitr tento výsledek měnit, do jím zpracovávaného hodnocení tento počet bodů pouze přebírá a zpracovává celkový komentář za dané kritérium.</a:t>
            </a:r>
          </a:p>
          <a:p>
            <a:pPr marL="342900" indent="-342900" algn="just">
              <a:lnSpc>
                <a:spcPct val="11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Celkovým bodovým výsledkem hodnocení projektu je počet bodů přidělený arbitrem a hodnoticí tabulka arbitra</a:t>
            </a:r>
            <a:r>
              <a:rPr lang="cs-CZ" sz="2400" dirty="0">
                <a:latin typeface="+mn-lt"/>
              </a:rPr>
              <a:t>.</a:t>
            </a:r>
            <a:endParaRPr lang="cs-CZ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8088630" cy="413321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 smtClean="0">
                <a:latin typeface="+mn-lt"/>
              </a:rPr>
              <a:t>Pravidla pro žadatele a příjemce – specifická část, kap. 5.4.5.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 smtClean="0">
                <a:latin typeface="+mn-lt"/>
              </a:rPr>
              <a:t>Proces </a:t>
            </a:r>
            <a:r>
              <a:rPr lang="cs-CZ" sz="2200" dirty="0">
                <a:latin typeface="+mn-lt"/>
              </a:rPr>
              <a:t>výběru projektů bude zajišťován výběrovou komisí složenou z </a:t>
            </a:r>
            <a:r>
              <a:rPr lang="cs-CZ" sz="2200" dirty="0" smtClean="0">
                <a:latin typeface="+mn-lt"/>
              </a:rPr>
              <a:t>odborníků – externích hodnotitelů</a:t>
            </a:r>
            <a:r>
              <a:rPr lang="cs-CZ" sz="2200" dirty="0">
                <a:latin typeface="+mn-lt"/>
              </a:rPr>
              <a:t>, vybraných z Databáze hodnotitelů ŘO OP VVV s ohledem na tematické zaměření předložené žádosti o </a:t>
            </a:r>
            <a:r>
              <a:rPr lang="cs-CZ" sz="2200" dirty="0" smtClean="0">
                <a:latin typeface="+mn-lt"/>
              </a:rPr>
              <a:t>podporu.</a:t>
            </a:r>
          </a:p>
          <a:p>
            <a:pPr marL="342900" lvl="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>
                <a:solidFill>
                  <a:prstClr val="black"/>
                </a:solidFill>
                <a:latin typeface="+mn-lt"/>
              </a:rPr>
              <a:t>Výběrová komise přijímá rozhodnutí o výběru již vyhodnocených projektů na základě zpracovaných hodnocení ve fázi věcného hodnocení, a to ve vazbě na výši alokace, přičemž vychází z výsledků hodnocení projektů (a pořadí projektů dle bodového ohodnocení), které provedli hodnotitelé/arbitr.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2) Výběr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8088630" cy="4133215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cs-CZ" b="1" dirty="0">
                <a:latin typeface="+mn-lt"/>
              </a:rPr>
              <a:t>Výběrová komise </a:t>
            </a:r>
            <a:r>
              <a:rPr lang="cs-CZ" dirty="0">
                <a:latin typeface="+mn-lt"/>
              </a:rPr>
              <a:t>projekt doporučuje/nedoporučuje k financování, příp. doporučuje s výhradou (projekt obdrží podporu až po splnění podmínek stanovených výběrovou komisí) nebo doporučením, a to na základě zpracovaných hodnocení ve fázi věcného hodnocení, které provedli hodnotitelé/ arbitr/hodnoticí komise, a ve vazbě na výši alokace, přičemž vychází z výsledků hodnocení projektů (a pořadí projektů dle bodového ohodnocení). </a:t>
            </a:r>
            <a:endParaRPr lang="cs-CZ" spc="-2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2) Výběr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Obsah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Fáze </a:t>
            </a:r>
            <a:r>
              <a:rPr lang="cs-CZ" sz="2400" dirty="0" smtClean="0">
                <a:latin typeface="+mn-lt"/>
              </a:rPr>
              <a:t>schvalování projektů</a:t>
            </a:r>
            <a:endParaRPr lang="cs-CZ" sz="2400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Výběr projektů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Způsob oznámení výsledků procesu schvalování žadateli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6"/>
            <a:ext cx="8088630" cy="320604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300" dirty="0" smtClean="0">
                <a:latin typeface="+mn-lt"/>
              </a:rPr>
              <a:t>Výsledkem jednání výběrové komise je seznam doporučených/nedoporučených projektů k financování, popř. seznam projektů zařazených do zásobníku náhradních projektů.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300" dirty="0">
                <a:latin typeface="+mn-lt"/>
              </a:rPr>
              <a:t>Po procesu výběru projektů u žádostí o podporu doporučených s výhradou/doporučením může probíhat proces úprav žádosti o podporu, při němž je ze strany žadatele upravena žádost o podporu v souladu s návrhy </a:t>
            </a:r>
            <a:r>
              <a:rPr lang="cs-CZ" sz="2300" dirty="0" smtClean="0">
                <a:latin typeface="+mn-lt"/>
              </a:rPr>
              <a:t>Výběrové </a:t>
            </a:r>
            <a:r>
              <a:rPr lang="cs-CZ" sz="2300" dirty="0">
                <a:latin typeface="+mn-lt"/>
              </a:rPr>
              <a:t>komise a následně je doplněná/upravená žádost o podporu zaslána ŘO.</a:t>
            </a: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2) Výběr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40280"/>
            <a:ext cx="7886700" cy="359664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Do 10 pracovních dní od ukončení každé fáze procesu schvalování projektů je žadatel </a:t>
            </a:r>
            <a:r>
              <a:rPr lang="cs-CZ" sz="2400" dirty="0" smtClean="0">
                <a:latin typeface="+mn-lt"/>
              </a:rPr>
              <a:t>vyrozuměn o </a:t>
            </a:r>
            <a:r>
              <a:rPr lang="cs-CZ" sz="2400" dirty="0">
                <a:latin typeface="+mn-lt"/>
              </a:rPr>
              <a:t>výsledku dané fáze, a to </a:t>
            </a:r>
            <a:r>
              <a:rPr lang="cs-CZ" sz="2400" b="1" dirty="0">
                <a:latin typeface="+mn-lt"/>
              </a:rPr>
              <a:t>změnou stavu u projektu v IS KP14+ a interní depeší</a:t>
            </a:r>
            <a:r>
              <a:rPr lang="cs-CZ" sz="2400" dirty="0">
                <a:latin typeface="+mn-lt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Úspěšní žadatelé </a:t>
            </a:r>
            <a:r>
              <a:rPr lang="cs-CZ" sz="2400" dirty="0">
                <a:latin typeface="+mn-lt"/>
              </a:rPr>
              <a:t>jsou po ukončení poslední fáze procesu schvalování vyrozuměni o doporučení </a:t>
            </a:r>
            <a:r>
              <a:rPr lang="cs-CZ" sz="2400" dirty="0" smtClean="0">
                <a:latin typeface="+mn-lt"/>
              </a:rPr>
              <a:t>žádosti o </a:t>
            </a:r>
            <a:r>
              <a:rPr lang="cs-CZ" sz="2400" dirty="0">
                <a:latin typeface="+mn-lt"/>
              </a:rPr>
              <a:t>podporu k financování formou </a:t>
            </a:r>
            <a:r>
              <a:rPr lang="cs-CZ" sz="2400" b="1" dirty="0">
                <a:latin typeface="+mn-lt"/>
              </a:rPr>
              <a:t>Oznámení o doporučení žádosti o podporu k financování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Prostřednictvím </a:t>
            </a:r>
            <a:r>
              <a:rPr lang="cs-CZ" sz="2400" dirty="0">
                <a:latin typeface="+mn-lt"/>
              </a:rPr>
              <a:t>interní depeše jsou zároveň osloveni ŘO s žádostí o doložení </a:t>
            </a:r>
            <a:r>
              <a:rPr lang="cs-CZ" sz="2400" dirty="0" smtClean="0">
                <a:latin typeface="+mn-lt"/>
              </a:rPr>
              <a:t>dokumentace potřebné </a:t>
            </a:r>
            <a:r>
              <a:rPr lang="cs-CZ" sz="2400" dirty="0">
                <a:latin typeface="+mn-lt"/>
              </a:rPr>
              <a:t>pro vydání právního aktu o poskytnutí/převodu </a:t>
            </a:r>
            <a:r>
              <a:rPr lang="cs-CZ" sz="2400" dirty="0" smtClean="0">
                <a:latin typeface="+mn-lt"/>
              </a:rPr>
              <a:t>podpory.</a:t>
            </a: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1145252"/>
          </a:xfrm>
        </p:spPr>
        <p:txBody>
          <a:bodyPr>
            <a:normAutofit/>
          </a:bodyPr>
          <a:lstStyle/>
          <a:p>
            <a:pPr marL="365125" indent="-365125"/>
            <a:r>
              <a:rPr lang="cs-CZ" sz="3000" dirty="0"/>
              <a:t>3</a:t>
            </a:r>
            <a:r>
              <a:rPr lang="cs-CZ" sz="3000" dirty="0" smtClean="0"/>
              <a:t>) Způsob oznámení výsledků procesu schvalování žadateli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003675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Procesem schvalování se rozumí proces od ukončení příjmu žádostí o podporu po vydání právního aktu o poskytnutí/převodu podpory.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Délka procesu schvalování </a:t>
            </a:r>
            <a:r>
              <a:rPr lang="cs-CZ" sz="2400" dirty="0" smtClean="0">
                <a:latin typeface="+mn-lt"/>
              </a:rPr>
              <a:t>je </a:t>
            </a:r>
            <a:r>
              <a:rPr lang="cs-CZ" sz="2400" dirty="0">
                <a:latin typeface="+mn-lt"/>
              </a:rPr>
              <a:t>vždy nastavena související dokumentací výzvy, tj. </a:t>
            </a:r>
            <a:r>
              <a:rPr lang="cs-CZ" sz="2400" dirty="0" smtClean="0">
                <a:latin typeface="+mn-lt"/>
              </a:rPr>
              <a:t>Pravidly </a:t>
            </a:r>
            <a:r>
              <a:rPr lang="cs-CZ" sz="2400" dirty="0">
                <a:latin typeface="+mn-lt"/>
              </a:rPr>
              <a:t>pro žadatele a příjemce </a:t>
            </a:r>
            <a:r>
              <a:rPr lang="cs-CZ" sz="2400" dirty="0"/>
              <a:t>–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specifická část, a </a:t>
            </a:r>
            <a:r>
              <a:rPr lang="cs-CZ" sz="2400" dirty="0" smtClean="0">
                <a:latin typeface="+mn-lt"/>
              </a:rPr>
              <a:t>to zejména </a:t>
            </a:r>
            <a:r>
              <a:rPr lang="cs-CZ" sz="2400" dirty="0">
                <a:latin typeface="+mn-lt"/>
              </a:rPr>
              <a:t>s ohledem na zaměření/typ podporovaných aktivit/typ projektů výzvy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Podrobnější informace jsou uvedeny v kap. 5.4. Pravidel pro žadatele a příjemce – specifická část.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3517"/>
            <a:ext cx="7886700" cy="460375"/>
          </a:xfrm>
        </p:spPr>
        <p:txBody>
          <a:bodyPr>
            <a:normAutofit/>
          </a:bodyPr>
          <a:lstStyle/>
          <a:p>
            <a:pPr marL="365125" algn="just">
              <a:lnSpc>
                <a:spcPct val="100000"/>
              </a:lnSpc>
              <a:spcBef>
                <a:spcPts val="1800"/>
              </a:spcBef>
            </a:pPr>
            <a:r>
              <a:rPr lang="cs-CZ" altLang="cs-CZ" b="1" dirty="0">
                <a:latin typeface="Arial" panose="020B0604020202020204" pitchFamily="34" charset="0"/>
              </a:rPr>
              <a:t>Fáze procesu schvalování vč. dílčích lhůt</a:t>
            </a:r>
          </a:p>
          <a:p>
            <a:pPr marL="365125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endParaRPr lang="cs-CZ" b="1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492899"/>
              </p:ext>
            </p:extLst>
          </p:nvPr>
        </p:nvGraphicFramePr>
        <p:xfrm>
          <a:off x="874516" y="2083131"/>
          <a:ext cx="7812284" cy="370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20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Příloha č. 2 Hodnoticí kritéria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Fáze </a:t>
            </a:r>
            <a:r>
              <a:rPr lang="cs-CZ" sz="2400" dirty="0">
                <a:latin typeface="+mn-lt"/>
              </a:rPr>
              <a:t>procesu schvalování: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Kontrola přijatelnosti a formálních náležitostí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Věcné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24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3 typy hodnoticích kritérií: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vylučovací</a:t>
            </a:r>
            <a:r>
              <a:rPr lang="cs-CZ" sz="2400" dirty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hodnoticí</a:t>
            </a:r>
            <a:r>
              <a:rPr lang="cs-CZ" sz="2400" dirty="0">
                <a:latin typeface="+mn-lt"/>
              </a:rPr>
              <a:t>, kombinovaná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Vylučovací kritéria: </a:t>
            </a:r>
            <a:r>
              <a:rPr lang="cs-CZ" sz="2400" dirty="0">
                <a:latin typeface="+mn-lt"/>
              </a:rPr>
              <a:t>při nesplnění kritéria je žádost o podporu vyloučena </a:t>
            </a:r>
            <a:r>
              <a:rPr lang="cs-CZ" sz="2400" dirty="0" smtClean="0">
                <a:latin typeface="+mn-lt"/>
              </a:rPr>
              <a:t>(hodnotí </a:t>
            </a:r>
            <a:r>
              <a:rPr lang="cs-CZ" sz="2400" dirty="0">
                <a:latin typeface="+mn-lt"/>
              </a:rPr>
              <a:t>se </a:t>
            </a:r>
            <a:r>
              <a:rPr lang="cs-CZ" sz="2400" dirty="0" smtClean="0">
                <a:latin typeface="+mn-lt"/>
              </a:rPr>
              <a:t>ANO/NE)</a:t>
            </a:r>
            <a:endParaRPr lang="cs-CZ" sz="24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Hodnoticí kritéria: </a:t>
            </a:r>
            <a:r>
              <a:rPr lang="cs-CZ" sz="2400" dirty="0">
                <a:latin typeface="+mn-lt"/>
              </a:rPr>
              <a:t>přiděluje se bodové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Kombinovaná kritéria: </a:t>
            </a:r>
            <a:r>
              <a:rPr lang="cs-CZ" sz="2400" dirty="0">
                <a:latin typeface="+mn-lt"/>
              </a:rPr>
              <a:t>přiděluje se bodové hodnocení, při nesplnění minimální hranice bodů je žádost o podporu vyloučena ze schvalovacího procesu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37497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2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Fázi kontroly přijatelnosti a formálních náležitostí </a:t>
            </a:r>
            <a:r>
              <a:rPr lang="cs-CZ" sz="2400" dirty="0" smtClean="0">
                <a:latin typeface="+mn-lt"/>
              </a:rPr>
              <a:t>je zajišťována interními hodnotiteli </a:t>
            </a:r>
            <a:r>
              <a:rPr lang="cs-CZ" sz="2400" dirty="0">
                <a:latin typeface="+mn-lt"/>
              </a:rPr>
              <a:t>ŘO v CSSF14+.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Kritéria kontroly přijatelnosti a formálních náležitostí včetně popisu způsobu hodnocení jsou samostatnou přílohou výzvy (Příloha č. 2 Hodnoticí kritéria).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b="1" dirty="0" smtClean="0">
                <a:latin typeface="+mn-lt"/>
              </a:rPr>
              <a:t>Kritéria </a:t>
            </a:r>
            <a:r>
              <a:rPr lang="cs-CZ" sz="2200" b="1" dirty="0">
                <a:latin typeface="+mn-lt"/>
              </a:rPr>
              <a:t>jsou vylučovací</a:t>
            </a:r>
            <a:r>
              <a:rPr lang="cs-CZ" sz="2200" dirty="0">
                <a:latin typeface="+mn-lt"/>
              </a:rPr>
              <a:t>, tzn. hodnocena formou </a:t>
            </a:r>
            <a:r>
              <a:rPr lang="cs-CZ" sz="2200" dirty="0" smtClean="0">
                <a:latin typeface="+mn-lt"/>
              </a:rPr>
              <a:t>ANO/NE, tzn. splněno/nesplněno </a:t>
            </a:r>
            <a:r>
              <a:rPr lang="cs-CZ" sz="2200" dirty="0">
                <a:latin typeface="+mn-lt"/>
              </a:rPr>
              <a:t>(příp. </a:t>
            </a:r>
            <a:r>
              <a:rPr lang="cs-CZ" sz="2200" dirty="0" smtClean="0">
                <a:latin typeface="+mn-lt"/>
              </a:rPr>
              <a:t>pro daný projekt nerelevantní</a:t>
            </a:r>
            <a:r>
              <a:rPr lang="cs-CZ" sz="2200" dirty="0">
                <a:latin typeface="+mn-lt"/>
              </a:rPr>
              <a:t>).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cs-CZ" sz="2200" b="1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388154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2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 smtClean="0">
                <a:latin typeface="+mn-lt"/>
              </a:rPr>
              <a:t>Kritéria </a:t>
            </a:r>
            <a:r>
              <a:rPr lang="cs-CZ" sz="2200" dirty="0">
                <a:latin typeface="+mn-lt"/>
              </a:rPr>
              <a:t>kontroly formálních náležitostí jsou rozdělena na </a:t>
            </a:r>
            <a:r>
              <a:rPr lang="cs-CZ" sz="2200" b="1" dirty="0" smtClean="0">
                <a:latin typeface="+mn-lt"/>
              </a:rPr>
              <a:t>napravitelná</a:t>
            </a:r>
            <a:r>
              <a:rPr lang="cs-CZ" sz="2200" dirty="0" smtClean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(tj. je možné doplnění ze strany žadatele v procesu schvalování na základě žádosti ŘO OP VVV o doplnění údajů) a </a:t>
            </a:r>
            <a:r>
              <a:rPr lang="cs-CZ" sz="2200" b="1" dirty="0" smtClean="0">
                <a:latin typeface="+mn-lt"/>
              </a:rPr>
              <a:t>nenapravitelná</a:t>
            </a:r>
            <a:r>
              <a:rPr lang="cs-CZ" sz="2200" dirty="0" smtClean="0">
                <a:latin typeface="+mn-lt"/>
              </a:rPr>
              <a:t>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b="1" dirty="0" smtClean="0">
                <a:latin typeface="+mn-lt"/>
              </a:rPr>
              <a:t>Při </a:t>
            </a:r>
            <a:r>
              <a:rPr lang="cs-CZ" sz="2200" b="1" dirty="0">
                <a:latin typeface="+mn-lt"/>
              </a:rPr>
              <a:t>nesplnění některého z </a:t>
            </a:r>
            <a:r>
              <a:rPr lang="cs-CZ" sz="2200" b="1" dirty="0" smtClean="0">
                <a:latin typeface="+mn-lt"/>
              </a:rPr>
              <a:t>nenapravitelných </a:t>
            </a:r>
            <a:r>
              <a:rPr lang="cs-CZ" sz="2200" b="1" dirty="0">
                <a:latin typeface="+mn-lt"/>
              </a:rPr>
              <a:t>kritérií v rámci kontroly formálních náležitostí a/nebo některého z kritérií přijatelnosti je projekt vyřazen z </a:t>
            </a:r>
            <a:r>
              <a:rPr lang="cs-CZ" sz="2200" b="1" dirty="0" smtClean="0">
                <a:latin typeface="+mn-lt"/>
              </a:rPr>
              <a:t>procesu schvalování </a:t>
            </a:r>
            <a:r>
              <a:rPr lang="pl-PL" sz="2200" b="1" dirty="0">
                <a:latin typeface="+mn-lt"/>
              </a:rPr>
              <a:t>bez možnosti doplnění ze strany žadatele</a:t>
            </a:r>
            <a:r>
              <a:rPr lang="cs-CZ" sz="2200" b="1" dirty="0" smtClean="0">
                <a:latin typeface="+mn-lt"/>
              </a:rPr>
              <a:t>.</a:t>
            </a:r>
            <a:endParaRPr lang="cs-CZ" sz="2200" b="1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Při nesplnění některého z napravitelných kritérií a zároveň za podmínky splnění všech nenapravitelných kritérií je žadatel prostřednictvím IS KP14+ </a:t>
            </a:r>
            <a:r>
              <a:rPr lang="cs-CZ" sz="2400" b="1" dirty="0">
                <a:latin typeface="+mn-lt"/>
              </a:rPr>
              <a:t>vždy právě jednou </a:t>
            </a:r>
            <a:r>
              <a:rPr lang="cs-CZ" sz="2400" dirty="0">
                <a:latin typeface="+mn-lt"/>
              </a:rPr>
              <a:t>vyzván k odstranění vad žádosti o podporu, a to </a:t>
            </a:r>
            <a:r>
              <a:rPr lang="cs-CZ" sz="2400" b="1" dirty="0">
                <a:latin typeface="+mn-lt"/>
              </a:rPr>
              <a:t>ve lhůtě 10 pracovních dnů </a:t>
            </a:r>
            <a:r>
              <a:rPr lang="cs-CZ" sz="2400" dirty="0">
                <a:latin typeface="+mn-lt"/>
              </a:rPr>
              <a:t>od data doručení </a:t>
            </a:r>
            <a:r>
              <a:rPr lang="cs-CZ" sz="2400" dirty="0" smtClean="0">
                <a:latin typeface="+mn-lt"/>
              </a:rPr>
              <a:t>této výzvy</a:t>
            </a:r>
            <a:r>
              <a:rPr lang="cs-CZ" sz="2400" dirty="0">
                <a:latin typeface="+mn-lt"/>
              </a:rPr>
              <a:t>. Žadatel nebude vyzván k odstranění vad opakovaně v případě, že nereaguje na první výzvu k odstranění vad. </a:t>
            </a:r>
            <a:r>
              <a:rPr lang="cs-CZ" sz="2400" b="1" dirty="0" smtClean="0">
                <a:latin typeface="+mn-lt"/>
              </a:rPr>
              <a:t>V </a:t>
            </a:r>
            <a:r>
              <a:rPr lang="cs-CZ" sz="2400" b="1" dirty="0">
                <a:latin typeface="+mn-lt"/>
              </a:rPr>
              <a:t>případě, že žadatel na základě výzvy k odstranění vad vadu ve stanovené lhůtě neodstraní, je žádost o podporu vyřazena z procesu schvalování a poskytovatel řízení </a:t>
            </a:r>
            <a:r>
              <a:rPr lang="cs-CZ" sz="2400" b="1" dirty="0" smtClean="0">
                <a:latin typeface="+mn-lt"/>
              </a:rPr>
              <a:t>zastaví.</a:t>
            </a:r>
            <a:endParaRPr lang="cs-CZ" sz="2400" b="1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15OPMSMT0001-28-103176</_dlc_DocId>
    <_dlc_DocIdUrl xmlns="0104a4cd-1400-468e-be1b-c7aad71d7d5a">
      <Url>https://op.msmt.cz/_layouts/15/DocIdRedir.aspx?ID=15OPMSMT0001-28-103176</Url>
      <Description>15OPMSMT0001-28-103176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836A6B-B9C0-4044-A2B1-4CDBD2A5CC87}">
  <ds:schemaRefs>
    <ds:schemaRef ds:uri="http://schemas.microsoft.com/office/2006/metadata/properties"/>
    <ds:schemaRef ds:uri="http://schemas.microsoft.com/office/infopath/2007/PartnerControls"/>
    <ds:schemaRef ds:uri="0104a4cd-1400-468e-be1b-c7aad71d7d5a"/>
  </ds:schemaRefs>
</ds:datastoreItem>
</file>

<file path=customXml/itemProps2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2CD5A43-3772-4A72-B85E-F5B66E0F4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1296</Words>
  <Application>Microsoft Office PowerPoint</Application>
  <PresentationFormat>Předvádění na obrazovce (4:3)</PresentationFormat>
  <Paragraphs>110</Paragraphs>
  <Slides>22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Vlastní návrh</vt:lpstr>
      <vt:lpstr>Prezentace aplikace PowerPoint</vt:lpstr>
      <vt:lpstr>Obsah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2) Výběr projektů</vt:lpstr>
      <vt:lpstr>2) Výběr projektů</vt:lpstr>
      <vt:lpstr>2) Výběr projektů</vt:lpstr>
      <vt:lpstr>3) Způsob oznámení výsledků procesu schvalování žadateli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Hořáková Helena</cp:lastModifiedBy>
  <cp:revision>158</cp:revision>
  <dcterms:created xsi:type="dcterms:W3CDTF">2015-09-11T08:58:50Z</dcterms:created>
  <dcterms:modified xsi:type="dcterms:W3CDTF">2019-03-22T11:53:34Z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87f1a4b9-38a3-47cc-bb34-db2839dd18a4</vt:lpwstr>
  </property>
  <property fmtid="{D5CDD505-2E9C-101B-9397-08002B2CF9AE}" pid="4" name="Komentář">
    <vt:lpwstr>předepsané písmo Calibri, daná velikost a barva písma</vt:lpwstr>
  </property>
</Properties>
</file>