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8"/>
  </p:notesMasterIdLst>
  <p:sldIdLst>
    <p:sldId id="256" r:id="rId6"/>
    <p:sldId id="268" r:id="rId7"/>
    <p:sldId id="310" r:id="rId8"/>
    <p:sldId id="313" r:id="rId9"/>
    <p:sldId id="311" r:id="rId10"/>
    <p:sldId id="312" r:id="rId11"/>
    <p:sldId id="280" r:id="rId12"/>
    <p:sldId id="277" r:id="rId13"/>
    <p:sldId id="283" r:id="rId14"/>
    <p:sldId id="288" r:id="rId15"/>
    <p:sldId id="289" r:id="rId16"/>
    <p:sldId id="290" r:id="rId17"/>
    <p:sldId id="291" r:id="rId18"/>
    <p:sldId id="294" r:id="rId19"/>
    <p:sldId id="314" r:id="rId20"/>
    <p:sldId id="293" r:id="rId21"/>
    <p:sldId id="295" r:id="rId22"/>
    <p:sldId id="296" r:id="rId23"/>
    <p:sldId id="297" r:id="rId24"/>
    <p:sldId id="303" r:id="rId25"/>
    <p:sldId id="302" r:id="rId26"/>
    <p:sldId id="27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1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367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46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3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33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53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66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8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04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502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57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38899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pv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v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pvvv.msmt.cz/balicek-dokumentu/item1017626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List_aplikace_Microsoft_Excel1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zpusobilost-mezd-platu-op-vv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pv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p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9" y="2808581"/>
            <a:ext cx="7638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Finanční </a:t>
            </a:r>
            <a:r>
              <a:rPr lang="cs-CZ" sz="4400" b="1" dirty="0" smtClean="0">
                <a:cs typeface="Arial" panose="020B0604020202020204" pitchFamily="34" charset="0"/>
              </a:rPr>
              <a:t>řízení</a:t>
            </a: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kapacit pro výzkum a vývoj II</a:t>
            </a:r>
          </a:p>
          <a:p>
            <a:pPr algn="ctr"/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8"/>
            <a:ext cx="2626341" cy="4003675"/>
          </a:xfrm>
        </p:spPr>
      </p:pic>
      <p:sp>
        <p:nvSpPr>
          <p:cNvPr id="7" name="TextovéPole 6"/>
          <p:cNvSpPr txBox="1"/>
          <p:nvPr/>
        </p:nvSpPr>
        <p:spPr>
          <a:xfrm>
            <a:off x="3580598" y="1690687"/>
            <a:ext cx="493475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Výsledky šetření jsou uvedeny buď v části </a:t>
            </a:r>
            <a:r>
              <a:rPr lang="cs-CZ" b="1" dirty="0" smtClean="0">
                <a:latin typeface="+mj-lt"/>
              </a:rPr>
              <a:t>Aktuální</a:t>
            </a:r>
            <a:r>
              <a:rPr lang="cs-CZ" dirty="0" smtClean="0">
                <a:latin typeface="+mj-lt"/>
              </a:rPr>
              <a:t>, nebo v případě, že by v části Aktuální byly uvedeny pouze čtvrtletní výsledky (neobsahují čtyřmístné a pětimístné kódy), jsou výsledky šetření uvedeny v části </a:t>
            </a:r>
            <a:r>
              <a:rPr lang="cs-CZ" b="1" dirty="0" smtClean="0">
                <a:latin typeface="+mj-lt"/>
              </a:rPr>
              <a:t>Archiv </a:t>
            </a:r>
            <a:r>
              <a:rPr lang="cs-CZ" dirty="0" smtClean="0">
                <a:latin typeface="+mj-lt"/>
              </a:rPr>
              <a:t>s následnou volbou příslušného roku.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Žadatel využije buď </a:t>
            </a:r>
            <a:r>
              <a:rPr lang="cs-CZ" b="1" dirty="0" smtClean="0">
                <a:latin typeface="+mj-lt"/>
              </a:rPr>
              <a:t>čtyřmístný</a:t>
            </a:r>
            <a:r>
              <a:rPr lang="cs-CZ" dirty="0" smtClean="0">
                <a:latin typeface="+mj-lt"/>
              </a:rPr>
              <a:t> nebo </a:t>
            </a:r>
            <a:r>
              <a:rPr lang="cs-CZ" b="1" dirty="0" smtClean="0">
                <a:latin typeface="+mj-lt"/>
              </a:rPr>
              <a:t>pětimístný kód zaměstnání CZ-ISCO</a:t>
            </a:r>
            <a:r>
              <a:rPr lang="cs-CZ" dirty="0" smtClean="0">
                <a:latin typeface="+mj-lt"/>
              </a:rPr>
              <a:t>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kern="0" dirty="0">
                <a:solidFill>
                  <a:srgbClr val="428D96"/>
                </a:solidFill>
              </a:rPr>
              <a:t>Stanovení sazby pomocí ISPV – </a:t>
            </a:r>
            <a:r>
              <a:rPr lang="cs-CZ" sz="2400" b="0" kern="0" dirty="0">
                <a:solidFill>
                  <a:sysClr val="windowText" lastClr="000000"/>
                </a:solidFill>
                <a:hlinkClick r:id="rId4"/>
              </a:rPr>
              <a:t>https://www.ispv.cz/</a:t>
            </a:r>
            <a:r>
              <a:rPr lang="cs-CZ" sz="2400" b="0" kern="0" dirty="0">
                <a:solidFill>
                  <a:sysClr val="windowText" lastClr="000000"/>
                </a:solidFill>
              </a:rPr>
              <a:t> </a:t>
            </a:r>
            <a:endParaRPr lang="pl-PL" sz="32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kern="0" dirty="0">
                <a:solidFill>
                  <a:srgbClr val="428D96"/>
                </a:solidFill>
              </a:rPr>
              <a:t>Stanovení sazby pomocí ISPV – </a:t>
            </a:r>
            <a:r>
              <a:rPr lang="cs-CZ" sz="2400" b="0" kern="0" dirty="0">
                <a:solidFill>
                  <a:sysClr val="windowText" lastClr="000000"/>
                </a:solidFill>
                <a:hlinkClick r:id="rId3"/>
              </a:rPr>
              <a:t>https://www.ispv.cz/</a:t>
            </a:r>
            <a:r>
              <a:rPr lang="cs-CZ" sz="2400" b="0" kern="0" dirty="0">
                <a:solidFill>
                  <a:sysClr val="windowText" lastClr="000000"/>
                </a:solidFill>
              </a:rPr>
              <a:t> </a:t>
            </a:r>
            <a:endParaRPr lang="pl-PL" sz="3200" dirty="0">
              <a:solidFill>
                <a:srgbClr val="428D96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" b="1395"/>
          <a:stretch/>
        </p:blipFill>
        <p:spPr>
          <a:xfrm>
            <a:off x="628650" y="1690688"/>
            <a:ext cx="6542171" cy="4350093"/>
          </a:xfrm>
        </p:spPr>
      </p:pic>
    </p:spTree>
    <p:extLst>
      <p:ext uri="{BB962C8B-B14F-4D97-AF65-F5344CB8AC3E}">
        <p14:creationId xmlns:p14="http://schemas.microsoft.com/office/powerpoint/2010/main" val="198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Osobní </a:t>
            </a:r>
            <a:r>
              <a:rPr lang="pl-PL" sz="2600" dirty="0">
                <a:solidFill>
                  <a:srgbClr val="428D96"/>
                </a:solidFill>
              </a:rPr>
              <a:t>výdaje – Stanovení sazby </a:t>
            </a:r>
            <a:r>
              <a:rPr lang="pl-PL" sz="2600" dirty="0" smtClean="0">
                <a:solidFill>
                  <a:srgbClr val="428D96"/>
                </a:solidFill>
              </a:rPr>
              <a:t>pomocí ISPV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u="sng" dirty="0" smtClean="0">
                <a:latin typeface="+mn-lt"/>
              </a:rPr>
              <a:t>Limity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Pracovní smlouvy</a:t>
            </a:r>
          </a:p>
          <a:p>
            <a:pPr marL="1028700" lvl="1" indent="-342900"/>
            <a:r>
              <a:rPr lang="cs-CZ" sz="1800" b="1" dirty="0" smtClean="0">
                <a:latin typeface="+mj-lt"/>
              </a:rPr>
              <a:t>Maximální </a:t>
            </a:r>
            <a:r>
              <a:rPr lang="cs-CZ" sz="1800" b="1" dirty="0">
                <a:latin typeface="+mj-lt"/>
              </a:rPr>
              <a:t>způsobilý příspěvek z OP VVV</a:t>
            </a:r>
            <a:r>
              <a:rPr lang="cs-CZ" sz="1800" dirty="0">
                <a:latin typeface="+mj-lt"/>
              </a:rPr>
              <a:t>, který lze plánovat do rozpočtu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dirty="0">
                <a:latin typeface="+mj-lt"/>
              </a:rPr>
              <a:t>na hrubou měsíční mzdu/plat zaměstnance/pracovníka projektu při úvazku </a:t>
            </a:r>
            <a:r>
              <a:rPr lang="cs-CZ" sz="1800" dirty="0" smtClean="0">
                <a:latin typeface="+mj-lt"/>
              </a:rPr>
              <a:t>1,0, </a:t>
            </a:r>
            <a:r>
              <a:rPr lang="cs-CZ" sz="1800" dirty="0">
                <a:latin typeface="+mj-lt"/>
              </a:rPr>
              <a:t>je roven částce </a:t>
            </a:r>
            <a:r>
              <a:rPr lang="cs-CZ" sz="1800" u="sng" dirty="0">
                <a:latin typeface="+mj-lt"/>
              </a:rPr>
              <a:t>třetího </a:t>
            </a:r>
            <a:r>
              <a:rPr lang="cs-CZ" sz="1800" u="sng" dirty="0" err="1">
                <a:latin typeface="+mj-lt"/>
              </a:rPr>
              <a:t>kvartilu</a:t>
            </a:r>
            <a:r>
              <a:rPr lang="cs-CZ" sz="1800" u="sng" dirty="0">
                <a:latin typeface="+mj-lt"/>
              </a:rPr>
              <a:t> (Q3) </a:t>
            </a:r>
            <a:r>
              <a:rPr lang="cs-CZ" sz="1800" dirty="0">
                <a:latin typeface="+mj-lt"/>
              </a:rPr>
              <a:t>dané pracovní pozice v ISPV, nejvýše však </a:t>
            </a:r>
            <a:r>
              <a:rPr lang="cs-CZ" sz="1800" u="sng" dirty="0">
                <a:latin typeface="+mj-lt"/>
              </a:rPr>
              <a:t>56.000,- </a:t>
            </a:r>
            <a:r>
              <a:rPr lang="cs-CZ" sz="1800" u="sng" dirty="0" smtClean="0">
                <a:latin typeface="+mj-lt"/>
              </a:rPr>
              <a:t>Kč</a:t>
            </a:r>
            <a:r>
              <a:rPr lang="cs-CZ" sz="1800" dirty="0" smtClean="0">
                <a:latin typeface="+mj-lt"/>
              </a:rPr>
              <a:t>.</a:t>
            </a:r>
            <a:endParaRPr lang="cs-CZ" sz="2200" dirty="0">
              <a:latin typeface="+mj-lt"/>
            </a:endParaRPr>
          </a:p>
          <a:p>
            <a:pPr marL="342900" lvl="1" indent="-342900">
              <a:spcBef>
                <a:spcPts val="1000"/>
              </a:spcBef>
            </a:pPr>
            <a:r>
              <a:rPr lang="pl-PL" sz="2000" b="1" dirty="0">
                <a:latin typeface="+mj-lt"/>
              </a:rPr>
              <a:t>Odměny z dohody (DPP, DPČ)</a:t>
            </a:r>
          </a:p>
          <a:p>
            <a:pPr marL="342900" lvl="2" indent="-342900">
              <a:spcBef>
                <a:spcPts val="1000"/>
              </a:spcBef>
            </a:pPr>
            <a:endParaRPr lang="cs-CZ" b="1" dirty="0">
              <a:latin typeface="+mj-lt"/>
            </a:endParaRPr>
          </a:p>
          <a:p>
            <a:pPr marL="1485900" lvl="2" indent="-342900"/>
            <a:endParaRPr lang="cs-CZ" sz="1800" b="1" dirty="0">
              <a:latin typeface="+mj-lt"/>
            </a:endParaRPr>
          </a:p>
          <a:p>
            <a:pPr marL="1028700" lvl="1" indent="-342900"/>
            <a:r>
              <a:rPr lang="cs-CZ" sz="1800" b="1" dirty="0" smtClean="0">
                <a:latin typeface="+mj-lt"/>
              </a:rPr>
              <a:t>Maximální </a:t>
            </a:r>
            <a:r>
              <a:rPr lang="cs-CZ" sz="1800" b="1" dirty="0">
                <a:latin typeface="+mj-lt"/>
              </a:rPr>
              <a:t>způsobilý příspěvek z OP </a:t>
            </a:r>
            <a:r>
              <a:rPr lang="cs-CZ" sz="1800" b="1" dirty="0" smtClean="0">
                <a:latin typeface="+mj-lt"/>
              </a:rPr>
              <a:t>VVV </a:t>
            </a:r>
            <a:r>
              <a:rPr lang="cs-CZ" sz="1800" dirty="0" smtClean="0">
                <a:latin typeface="+mj-lt"/>
              </a:rPr>
              <a:t>pro DPP a DPČ, </a:t>
            </a:r>
            <a:r>
              <a:rPr lang="cs-CZ" sz="1800" dirty="0">
                <a:latin typeface="+mj-lt"/>
              </a:rPr>
              <a:t>který lze plánovat do rozpočtu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dirty="0">
                <a:latin typeface="+mj-lt"/>
              </a:rPr>
              <a:t>na hrubou hodinovou odměnu z </a:t>
            </a:r>
            <a:r>
              <a:rPr lang="cs-CZ" sz="1800" dirty="0" smtClean="0">
                <a:latin typeface="+mj-lt"/>
              </a:rPr>
              <a:t>dohody, je </a:t>
            </a:r>
            <a:r>
              <a:rPr lang="cs-CZ" sz="1800" dirty="0">
                <a:latin typeface="+mj-lt"/>
              </a:rPr>
              <a:t>hodnota stanovená </a:t>
            </a:r>
            <a:r>
              <a:rPr lang="cs-CZ" sz="1800" u="sng" dirty="0">
                <a:latin typeface="+mj-lt"/>
              </a:rPr>
              <a:t>horní hranicí</a:t>
            </a:r>
            <a:r>
              <a:rPr lang="cs-CZ" sz="1800" dirty="0">
                <a:latin typeface="+mj-lt"/>
              </a:rPr>
              <a:t>, nejvýše však </a:t>
            </a:r>
            <a:r>
              <a:rPr lang="cs-CZ" sz="1800" u="sng" dirty="0">
                <a:latin typeface="+mj-lt"/>
              </a:rPr>
              <a:t>390,- </a:t>
            </a:r>
            <a:r>
              <a:rPr lang="cs-CZ" sz="1800" u="sng" dirty="0" smtClean="0">
                <a:latin typeface="+mj-lt"/>
              </a:rPr>
              <a:t>Kč/hod</a:t>
            </a:r>
            <a:r>
              <a:rPr lang="cs-CZ" sz="1800" dirty="0" smtClean="0">
                <a:latin typeface="+mj-lt"/>
              </a:rPr>
              <a:t>.</a:t>
            </a:r>
            <a:endParaRPr lang="cs-CZ" sz="18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8" y="4092269"/>
            <a:ext cx="7810232" cy="5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Při </a:t>
            </a:r>
            <a:r>
              <a:rPr lang="cs-CZ" dirty="0">
                <a:latin typeface="+mn-lt"/>
              </a:rPr>
              <a:t>stanovení mezd/platů/odměn z dohod musí žadatel/příjemce </a:t>
            </a:r>
            <a:r>
              <a:rPr lang="cs-CZ" u="sng" dirty="0">
                <a:latin typeface="+mn-lt"/>
              </a:rPr>
              <a:t>zohlednit sazby obvyklé v čase a místě</a:t>
            </a:r>
            <a:r>
              <a:rPr lang="cs-CZ" dirty="0">
                <a:latin typeface="+mn-lt"/>
              </a:rPr>
              <a:t>, </a:t>
            </a:r>
            <a:endParaRPr lang="cs-CZ" dirty="0" smtClean="0">
              <a:latin typeface="+mn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tzn</a:t>
            </a:r>
            <a:r>
              <a:rPr lang="cs-CZ" sz="1800" dirty="0">
                <a:latin typeface="+mj-lt"/>
              </a:rPr>
              <a:t>. skutečné výše mezd/platů/odměn z dohod zaměstnanců/pracovníků projektu </a:t>
            </a:r>
            <a:r>
              <a:rPr lang="cs-CZ" sz="1800" u="sng" dirty="0">
                <a:latin typeface="+mj-lt"/>
              </a:rPr>
              <a:t>nemusí</a:t>
            </a:r>
            <a:r>
              <a:rPr lang="cs-CZ" sz="1800" dirty="0">
                <a:latin typeface="+mj-lt"/>
              </a:rPr>
              <a:t> při zohlednění sazeb obvyklých v čase a místě pro danou pracovní pozici </a:t>
            </a:r>
            <a:r>
              <a:rPr lang="cs-CZ" sz="1800" u="sng" dirty="0">
                <a:latin typeface="+mj-lt"/>
              </a:rPr>
              <a:t>dosahovat uváděného maximálního limitu stanoveného tímto </a:t>
            </a:r>
            <a:r>
              <a:rPr lang="cs-CZ" sz="1800" u="sng" dirty="0" smtClean="0">
                <a:latin typeface="+mj-lt"/>
              </a:rPr>
              <a:t>dokumentem</a:t>
            </a:r>
            <a:r>
              <a:rPr lang="cs-CZ" sz="1800" dirty="0" smtClean="0">
                <a:latin typeface="+mj-lt"/>
              </a:rPr>
              <a:t>.</a:t>
            </a:r>
            <a:endParaRPr lang="cs-CZ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Mzdy/platy </a:t>
            </a:r>
            <a:r>
              <a:rPr lang="cs-CZ" u="sng" dirty="0">
                <a:latin typeface="+mn-lt"/>
              </a:rPr>
              <a:t>bezdůvodně přesahující sazby v čase a místě obvyklé</a:t>
            </a:r>
            <a:r>
              <a:rPr lang="cs-CZ" dirty="0">
                <a:latin typeface="+mn-lt"/>
              </a:rPr>
              <a:t>, budou považovány za </a:t>
            </a:r>
            <a:r>
              <a:rPr lang="cs-CZ" u="sng" dirty="0">
                <a:latin typeface="+mn-lt"/>
              </a:rPr>
              <a:t>neefektivní a nehospodárné</a:t>
            </a:r>
            <a:r>
              <a:rPr lang="cs-CZ" dirty="0">
                <a:latin typeface="+mn-lt"/>
              </a:rPr>
              <a:t>, i když nebudou dosahovat daného limitu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2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b="1" u="sng" dirty="0" smtClean="0">
                <a:latin typeface="+mn-lt"/>
              </a:rPr>
              <a:t>Dle bodu 3 – </a:t>
            </a:r>
            <a:r>
              <a:rPr lang="cs-CZ" b="1" u="sng" dirty="0">
                <a:latin typeface="+mn-lt"/>
              </a:rPr>
              <a:t>Alternativní způsob výpočtu sazby mzdy/platu/odměny z dohody. </a:t>
            </a:r>
          </a:p>
          <a:p>
            <a:r>
              <a:rPr lang="cs-CZ" dirty="0"/>
              <a:t>Tento způsob je možné využít pro stanovení výše mzdy/platu/odměny z dohody pouze pro zahraniční pracovníky.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r>
              <a:rPr lang="cs-CZ" dirty="0" smtClean="0"/>
              <a:t>Hodinové </a:t>
            </a:r>
            <a:r>
              <a:rPr lang="cs-CZ" dirty="0"/>
              <a:t>hrubé mzdové</a:t>
            </a:r>
          </a:p>
          <a:p>
            <a:r>
              <a:rPr lang="cs-CZ" dirty="0" smtClean="0"/>
              <a:t>náklady </a:t>
            </a:r>
            <a:r>
              <a:rPr lang="cs-CZ" dirty="0"/>
              <a:t>na zaměstnance = </a:t>
            </a:r>
            <a:r>
              <a:rPr lang="cs-CZ" u="sng" dirty="0"/>
              <a:t>poslední doložené roční hrubé mzdové náklady</a:t>
            </a:r>
            <a:endParaRPr lang="cs-CZ" dirty="0"/>
          </a:p>
          <a:p>
            <a:r>
              <a:rPr lang="cs-CZ" dirty="0"/>
              <a:t>				 </a:t>
            </a:r>
            <a:r>
              <a:rPr lang="cs-CZ" dirty="0" smtClean="0"/>
              <a:t>                 1720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78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45316"/>
            <a:ext cx="7886700" cy="898237"/>
          </a:xfrm>
        </p:spPr>
        <p:txBody>
          <a:bodyPr/>
          <a:lstStyle/>
          <a:p>
            <a:r>
              <a:rPr lang="cs-CZ" dirty="0" smtClean="0"/>
              <a:t>Ostatní výdaje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43553"/>
            <a:ext cx="7886700" cy="45524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Doporučené maximální ceny vybavení jsou stanoveny dokumentem Seznam obvyklých cen </a:t>
            </a:r>
            <a:r>
              <a:rPr lang="cs-CZ" dirty="0" smtClean="0"/>
              <a:t>vybavení zveřejněném </a:t>
            </a:r>
            <a:r>
              <a:rPr lang="cs-CZ" dirty="0"/>
              <a:t>na odkazu: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opvvv.msmt.cz/balicek-dokumentu/item1017626.htm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Klíčovými dokumenty pro potřeby hodnocení žádosti v oblasti financí jsou přílohy Realizační tým a Komentář k rozpočtu. </a:t>
            </a:r>
          </a:p>
        </p:txBody>
      </p:sp>
    </p:spTree>
    <p:extLst>
      <p:ext uri="{BB962C8B-B14F-4D97-AF65-F5344CB8AC3E}">
        <p14:creationId xmlns:p14="http://schemas.microsoft.com/office/powerpoint/2010/main" val="32026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</a:rPr>
              <a:t>Příloha dostupná v ISKP14+.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 žádosti o podporu nutné přiložit ve formátu Excel.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>
              <a:latin typeface="+mj-lt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28650" y="2837732"/>
          <a:ext cx="8096165" cy="3052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List" r:id="rId4" imgW="14601758" imgH="5505553" progId="Excel.Sheet.12">
                  <p:embed/>
                </p:oleObj>
              </mc:Choice>
              <mc:Fallback>
                <p:oleObj name="List" r:id="rId4" imgW="14601758" imgH="5505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2837732"/>
                        <a:ext cx="8096165" cy="3052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1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Název subjektu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název žadatele x partnera/partnerů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Zařazení do týmu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odborný (OT) x administrativní tým (AT)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Vazba </a:t>
            </a:r>
            <a:r>
              <a:rPr lang="pl-PL" dirty="0">
                <a:latin typeface="+mn-lt"/>
              </a:rPr>
              <a:t>pracovní pozice na položku rozpočtu a název </a:t>
            </a:r>
            <a:r>
              <a:rPr lang="pl-PL" dirty="0" smtClean="0">
                <a:latin typeface="+mn-lt"/>
              </a:rPr>
              <a:t>pozice</a:t>
            </a:r>
            <a:endParaRPr lang="cs-CZ" dirty="0">
              <a:latin typeface="+mn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číslo </a:t>
            </a:r>
            <a:r>
              <a:rPr lang="cs-CZ" sz="2000" dirty="0">
                <a:latin typeface="+mj-lt"/>
              </a:rPr>
              <a:t>položky z rozpočtu </a:t>
            </a:r>
            <a:r>
              <a:rPr lang="cs-CZ" sz="2000" dirty="0" smtClean="0">
                <a:latin typeface="+mj-lt"/>
              </a:rPr>
              <a:t>projektu a název pozice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jedna pozice = jeden řádek – nerozdělovat pozice s jednou vazbou na položku rozpočtu do více řádků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b="1" dirty="0" smtClean="0">
                <a:latin typeface="+mj-lt"/>
              </a:rPr>
              <a:t>pozor</a:t>
            </a:r>
            <a:r>
              <a:rPr lang="cs-CZ" sz="2000" dirty="0" smtClean="0">
                <a:latin typeface="+mj-lt"/>
              </a:rPr>
              <a:t>: zde častá pochybení – neodpovídají názvy, kódy pozic atd.</a:t>
            </a:r>
          </a:p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Druh pracovního poměru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Pracovní smlouva, DPČ,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DPP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616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Výše </a:t>
            </a:r>
            <a:r>
              <a:rPr lang="cs-CZ" dirty="0">
                <a:latin typeface="+mn-lt"/>
              </a:rPr>
              <a:t>měsíčního úvazku FTE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výše průměrného souhrnného </a:t>
            </a:r>
            <a:r>
              <a:rPr lang="cs-CZ" sz="2000" dirty="0">
                <a:latin typeface="+mj-lt"/>
              </a:rPr>
              <a:t>úvazku za </a:t>
            </a:r>
            <a:r>
              <a:rPr lang="cs-CZ" sz="2000" dirty="0" smtClean="0">
                <a:latin typeface="+mj-lt"/>
              </a:rPr>
              <a:t>měsíc nebo průměrný počet hodin za měsíc za všechny osoby uvedené ve sloupci Počet osob </a:t>
            </a:r>
            <a:r>
              <a:rPr lang="cs-CZ" sz="2000" dirty="0">
                <a:latin typeface="+mj-lt"/>
              </a:rPr>
              <a:t>na dané pracovní pozici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Počet osob na dané pracovní </a:t>
            </a:r>
            <a:r>
              <a:rPr lang="cs-CZ" dirty="0" smtClean="0">
                <a:latin typeface="+mn-lt"/>
              </a:rPr>
              <a:t>pozici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souhrnný počet osob za danou pozici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Doba trvání </a:t>
            </a:r>
            <a:r>
              <a:rPr lang="cs-CZ" dirty="0" smtClean="0">
                <a:latin typeface="+mn-lt"/>
              </a:rPr>
              <a:t>úvazku v měsících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počet měsíců </a:t>
            </a:r>
            <a:r>
              <a:rPr lang="cs-CZ" sz="2000" dirty="0" smtClean="0">
                <a:latin typeface="+mj-lt"/>
              </a:rPr>
              <a:t>v souladu s harmonogramem aktivit</a:t>
            </a:r>
          </a:p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Sazba za 1,0 FTE u PS/ 1 hod u DPČ DPP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sazba za 1,0 FTE nebo za 1 hod.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odpovídá sazbě uvedené v jednotkovém rozpočtu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projektu</a:t>
            </a:r>
            <a:endParaRPr lang="cs-CZ" sz="20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93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Způsob </a:t>
            </a:r>
            <a:r>
              <a:rPr lang="cs-CZ" dirty="0">
                <a:latin typeface="+mn-lt"/>
              </a:rPr>
              <a:t>stanovení výše mzdy/platu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dle bodu 1 nebo dle bodu 2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Způsob odměňování v </a:t>
            </a:r>
            <a:r>
              <a:rPr lang="cs-CZ" dirty="0" smtClean="0">
                <a:latin typeface="+mn-lt"/>
              </a:rPr>
              <a:t>organizaci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mzdová x platová </a:t>
            </a:r>
            <a:r>
              <a:rPr lang="cs-CZ" sz="2000" dirty="0" smtClean="0">
                <a:latin typeface="+mj-lt"/>
              </a:rPr>
              <a:t>sféra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Kód CZ-ISCO dle ISPV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Čtyřmístný nebo pětimístný kód.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Popis náplně pracovní pozice a zdůvodnění způsobu stanovení mzdy/platy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Popis náplně práce a zapojení do projektu – velice důležité pro posouzení vhodnosti pozic, počtu osob, adekvátnosti úvazků </a:t>
            </a:r>
            <a:r>
              <a:rPr lang="cs-CZ" sz="2000" dirty="0" smtClean="0">
                <a:latin typeface="+mj-lt"/>
              </a:rPr>
              <a:t>atd.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3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Základní informace</a:t>
            </a: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2243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/>
              </a:rPr>
              <a:t>Časová </a:t>
            </a:r>
            <a:r>
              <a:rPr lang="cs-CZ" sz="2400" dirty="0">
                <a:solidFill>
                  <a:prstClr val="black"/>
                </a:solidFill>
                <a:latin typeface="Calibri" panose="020F0502020204030204"/>
              </a:rPr>
              <a:t>způsobilost</a:t>
            </a:r>
            <a:endParaRPr lang="cs-CZ" dirty="0"/>
          </a:p>
          <a:p>
            <a:pPr algn="just">
              <a:lnSpc>
                <a:spcPct val="110000"/>
              </a:lnSpc>
            </a:pPr>
            <a:r>
              <a:rPr lang="cs-CZ" sz="2100" dirty="0" smtClean="0"/>
              <a:t>Výdaje jsou způsobilé od data vyhlášení výzvy v IS KP14+.</a:t>
            </a:r>
            <a:endParaRPr lang="cs-CZ" sz="2100" dirty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cs-CZ" sz="2500" dirty="0">
                <a:solidFill>
                  <a:prstClr val="black"/>
                </a:solidFill>
                <a:latin typeface="Calibri" panose="020F0502020204030204"/>
              </a:rPr>
              <a:t>Vykazování výdajů</a:t>
            </a:r>
          </a:p>
          <a:p>
            <a:pPr algn="just">
              <a:lnSpc>
                <a:spcPct val="110000"/>
              </a:lnSpc>
            </a:pPr>
            <a:r>
              <a:rPr lang="cs-CZ" sz="2100" dirty="0" smtClean="0"/>
              <a:t>Pro </a:t>
            </a:r>
            <a:r>
              <a:rPr lang="cs-CZ" sz="2100" dirty="0"/>
              <a:t>projekty této výzvy platí, že část celkových způsobilých výdajů projektů, bude </a:t>
            </a:r>
            <a:r>
              <a:rPr lang="cs-CZ" sz="2100" dirty="0" smtClean="0"/>
              <a:t>vykazována formou </a:t>
            </a:r>
            <a:r>
              <a:rPr lang="cs-CZ" sz="2100" dirty="0"/>
              <a:t>nepřímých </a:t>
            </a:r>
            <a:r>
              <a:rPr lang="cs-CZ" sz="2100" dirty="0" smtClean="0"/>
              <a:t>nákladů. Zbývající </a:t>
            </a:r>
            <a:r>
              <a:rPr lang="cs-CZ" sz="2100" dirty="0"/>
              <a:t>část </a:t>
            </a:r>
            <a:r>
              <a:rPr lang="cs-CZ" sz="2100" dirty="0" smtClean="0"/>
              <a:t>celkových způsobilých </a:t>
            </a:r>
            <a:r>
              <a:rPr lang="cs-CZ" sz="2100" dirty="0"/>
              <a:t>výdajů představují tyto výdaje: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100" dirty="0" smtClean="0"/>
              <a:t>přímé </a:t>
            </a:r>
            <a:r>
              <a:rPr lang="cs-CZ" sz="2100" dirty="0"/>
              <a:t>výdaje, které jsou prokazovány doložením účetních, daňových a jiný dokladů;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100" dirty="0" smtClean="0"/>
              <a:t>výdaje </a:t>
            </a:r>
            <a:r>
              <a:rPr lang="cs-CZ" sz="2100" dirty="0"/>
              <a:t>na jednotky </a:t>
            </a:r>
            <a:r>
              <a:rPr lang="cs-CZ" sz="2100" dirty="0" smtClean="0"/>
              <a:t>aktivit </a:t>
            </a:r>
            <a:r>
              <a:rPr lang="cs-CZ" sz="2100" dirty="0"/>
              <a:t>(tj. výdaje </a:t>
            </a:r>
            <a:r>
              <a:rPr lang="cs-CZ" sz="2100" dirty="0" err="1"/>
              <a:t>podaktivity</a:t>
            </a:r>
            <a:r>
              <a:rPr lang="cs-CZ" sz="2100" dirty="0"/>
              <a:t> č. 5.2. Rozvoj mezinárodní </a:t>
            </a:r>
            <a:r>
              <a:rPr lang="cs-CZ" sz="2100" dirty="0" smtClean="0"/>
              <a:t>spolupráce se </a:t>
            </a:r>
            <a:r>
              <a:rPr lang="cs-CZ" sz="2100" dirty="0"/>
              <a:t>zahraničními výzkumnými organizacemi a </a:t>
            </a:r>
            <a:r>
              <a:rPr lang="cs-CZ" sz="2100" dirty="0" smtClean="0"/>
              <a:t>dalšími subjekty zabývajícími se </a:t>
            </a:r>
            <a:r>
              <a:rPr lang="cs-CZ" sz="2100" dirty="0"/>
              <a:t>výzkumem), </a:t>
            </a:r>
            <a:r>
              <a:rPr lang="cs-CZ" sz="2100" dirty="0" smtClean="0"/>
              <a:t>které jsou </a:t>
            </a:r>
            <a:r>
              <a:rPr lang="cs-CZ" sz="2100" dirty="0"/>
              <a:t>vykazovány formou standardní stupnice jednotkových nákladů (viz kapitola 8.6.2 </a:t>
            </a:r>
            <a:r>
              <a:rPr lang="cs-CZ" sz="2100" dirty="0" err="1"/>
              <a:t>PpŽP</a:t>
            </a:r>
            <a:r>
              <a:rPr lang="cs-CZ" sz="2100" dirty="0"/>
              <a:t> </a:t>
            </a:r>
            <a:r>
              <a:rPr lang="cs-CZ" sz="2100" dirty="0" smtClean="0"/>
              <a:t>– obecná </a:t>
            </a:r>
            <a:r>
              <a:rPr lang="cs-CZ" sz="2100" dirty="0"/>
              <a:t>část, bod a). V případě, že příjemce zařadí do soupisky dokladů dané </a:t>
            </a:r>
            <a:r>
              <a:rPr lang="cs-CZ" sz="2100" dirty="0" err="1"/>
              <a:t>ŽoP</a:t>
            </a:r>
            <a:r>
              <a:rPr lang="cs-CZ" sz="2100" dirty="0"/>
              <a:t> </a:t>
            </a:r>
            <a:r>
              <a:rPr lang="cs-CZ" sz="2100" dirty="0" smtClean="0"/>
              <a:t>výdaje související </a:t>
            </a:r>
            <a:r>
              <a:rPr lang="cs-CZ" sz="2100" dirty="0"/>
              <a:t>s podaktivitou 5.2., je povinen doložit také aktualizovanou verzi Kalkulačky stáží. </a:t>
            </a:r>
            <a:endParaRPr lang="cs-CZ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Hodnoticí kritéria s vazbou na finanční část</a:t>
            </a:r>
            <a:endParaRPr lang="pl-P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V1.1 – </a:t>
            </a:r>
            <a:r>
              <a:rPr lang="cs-CZ" b="1" u="sng" dirty="0"/>
              <a:t>Struktura a velikost administrativního týmu </a:t>
            </a:r>
            <a:r>
              <a:rPr lang="cs-CZ" dirty="0"/>
              <a:t>(úvazky včetně případného externího zajištění) (max. </a:t>
            </a:r>
            <a:r>
              <a:rPr lang="cs-CZ" dirty="0" smtClean="0"/>
              <a:t>4 </a:t>
            </a:r>
            <a:r>
              <a:rPr lang="cs-CZ" dirty="0"/>
              <a:t>body) – hodnotící </a:t>
            </a:r>
            <a:r>
              <a:rPr lang="cs-CZ" dirty="0" smtClean="0"/>
              <a:t>kritérium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V1.2 – </a:t>
            </a:r>
            <a:r>
              <a:rPr lang="cs-CZ" b="1" u="sng" dirty="0"/>
              <a:t>Struktura a velikost odborného týmu</a:t>
            </a:r>
            <a:r>
              <a:rPr lang="cs-CZ" u="sng" dirty="0"/>
              <a:t> </a:t>
            </a:r>
            <a:r>
              <a:rPr lang="cs-CZ" dirty="0"/>
              <a:t>(úvazky včetně případného externího zajištění) (max. </a:t>
            </a:r>
            <a:r>
              <a:rPr lang="cs-CZ" dirty="0" smtClean="0"/>
              <a:t>4 body) </a:t>
            </a:r>
            <a:r>
              <a:rPr lang="cs-CZ" dirty="0"/>
              <a:t>– kombinované kritérium – minimum 2 </a:t>
            </a:r>
            <a:r>
              <a:rPr lang="cs-CZ" dirty="0" smtClean="0"/>
              <a:t>body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Zhodnocení plánovaných pozic, počtu osob, úvazků a délky zapojení;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Nadhodnocení nebo podhodnocení –&gt; krácení bodů;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Nadhodnocení </a:t>
            </a:r>
            <a:r>
              <a:rPr lang="cs-CZ" dirty="0" smtClean="0"/>
              <a:t>OT </a:t>
            </a:r>
            <a:r>
              <a:rPr lang="cs-CZ" dirty="0"/>
              <a:t>následně zohledněno v kritériu 4.1, kde je příslušně krácen rozpočet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1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Hodnoticí kritéria s vazbou na finanční část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V4.1 – </a:t>
            </a:r>
            <a:r>
              <a:rPr lang="cs-CZ" b="1" u="sng" dirty="0"/>
              <a:t>Přiměřenost a provázanost rozpočtu k obsahové náplni a rozsahu projektu </a:t>
            </a:r>
            <a:r>
              <a:rPr lang="cs-CZ" dirty="0"/>
              <a:t>(max. </a:t>
            </a:r>
            <a:r>
              <a:rPr lang="cs-CZ" dirty="0" smtClean="0"/>
              <a:t>12 </a:t>
            </a:r>
            <a:r>
              <a:rPr lang="cs-CZ" dirty="0"/>
              <a:t>bodů) – kombinované kritérium – pro splnění je nutné minimum 5 bodů.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 rozpočtu z hlediska přiměřenosti - opodstatněnost položek rozpočtu a respektování pravidla 3E – hospodárnosti, efektivnosti, účelnosti.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 přehlednosti rozpočtu – zřejmost členění nákladů do položek a skupin a míra jejich konkretizace.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V4.2 – </a:t>
            </a:r>
            <a:r>
              <a:rPr lang="cs-CZ" b="1" u="sng" dirty="0"/>
              <a:t>Obecné podmínky způsobilosti výdajů </a:t>
            </a:r>
            <a:r>
              <a:rPr lang="cs-CZ" dirty="0"/>
              <a:t>(max. </a:t>
            </a:r>
            <a:r>
              <a:rPr lang="cs-CZ" dirty="0" smtClean="0"/>
              <a:t>5 bodů) </a:t>
            </a:r>
            <a:r>
              <a:rPr lang="cs-CZ" dirty="0"/>
              <a:t>– </a:t>
            </a:r>
            <a:r>
              <a:rPr lang="cs-CZ" dirty="0" smtClean="0"/>
              <a:t>kombinované kritérium – pro splnění je nutné minimum 2 body.</a:t>
            </a:r>
            <a:endParaRPr lang="cs-CZ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 rozpočtu z pohledu obecných podmínek způsobilosti výdajů, tj. věcné, místní a časové způsobilosti.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/>
              <a:t>Posouzení, zda rozpočet neobsahuje výdaje spojené s vyloučenými aktivitami a další nezpůsobilé výdaje uvedené v </a:t>
            </a:r>
            <a:r>
              <a:rPr lang="cs-CZ" sz="1800" dirty="0" err="1"/>
              <a:t>PpŽP</a:t>
            </a:r>
            <a:r>
              <a:rPr lang="cs-CZ" sz="1800" dirty="0"/>
              <a:t> – obecná část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394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Děkuji za pozornost.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Limity rozpočtu</a:t>
            </a: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22431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Kapitola rozpočtu Výdaje na přímé aktivity – investiční – max. 25 % z celkových </a:t>
            </a:r>
            <a:r>
              <a:rPr lang="cs-CZ" dirty="0" smtClean="0"/>
              <a:t>způsobilých výdajů </a:t>
            </a:r>
            <a:r>
              <a:rPr lang="cs-CZ" dirty="0"/>
              <a:t>uvedených v rozpočtu projektu.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Položka </a:t>
            </a:r>
            <a:r>
              <a:rPr lang="cs-CZ" dirty="0"/>
              <a:t>rozpočtu Cestovní náhrady – Zahraniční – max. 15 % z celkových způsobilých </a:t>
            </a:r>
            <a:r>
              <a:rPr lang="cs-CZ" dirty="0" smtClean="0"/>
              <a:t>výdajů uvedených </a:t>
            </a:r>
            <a:r>
              <a:rPr lang="cs-CZ" dirty="0"/>
              <a:t>v rozpočtu </a:t>
            </a:r>
            <a:r>
              <a:rPr lang="cs-CZ" dirty="0" smtClean="0"/>
              <a:t>projektu.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Položka </a:t>
            </a:r>
            <a:r>
              <a:rPr lang="cs-CZ" dirty="0"/>
              <a:t>rozpočtu </a:t>
            </a:r>
            <a:r>
              <a:rPr lang="cs-CZ" dirty="0" err="1"/>
              <a:t>Outsourcované</a:t>
            </a:r>
            <a:r>
              <a:rPr lang="cs-CZ" dirty="0"/>
              <a:t> služby – max. 49 % z celkových způsobilých výdajů </a:t>
            </a:r>
            <a:r>
              <a:rPr lang="cs-CZ" dirty="0" smtClean="0"/>
              <a:t>uvedených v </a:t>
            </a:r>
            <a:r>
              <a:rPr lang="cs-CZ" dirty="0"/>
              <a:t>rozpočtu projektu</a:t>
            </a:r>
            <a:r>
              <a:rPr lang="cs-CZ" dirty="0" smtClean="0"/>
              <a:t>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Na </a:t>
            </a:r>
            <a:r>
              <a:rPr lang="cs-CZ" dirty="0" err="1"/>
              <a:t>podaktivitu</a:t>
            </a:r>
            <a:r>
              <a:rPr lang="cs-CZ" dirty="0"/>
              <a:t> č. 5.3. Podpora publikačních aktivit v cizím jazyce je stanoven </a:t>
            </a:r>
            <a:r>
              <a:rPr lang="cs-CZ" dirty="0" smtClean="0"/>
              <a:t>limit max</a:t>
            </a:r>
            <a:r>
              <a:rPr lang="cs-CZ" dirty="0"/>
              <a:t>. 30 % z kapitoly Výdaje na přímé aktivity uvedené v rozpočtu projektu. </a:t>
            </a:r>
            <a:endParaRPr lang="cs-CZ" dirty="0" smtClean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Výdaje spojené s aktivitou č. 8 Strategické nastavení a rozvoj popularizace výzkumu a vývoje </a:t>
            </a:r>
            <a:r>
              <a:rPr lang="cs-CZ" dirty="0" smtClean="0"/>
              <a:t>– na </a:t>
            </a:r>
            <a:r>
              <a:rPr lang="cs-CZ" dirty="0"/>
              <a:t>výdaje této aktivity je stanoven limit max. 30 % z kapitoly Výdaje na přímé aktivity </a:t>
            </a:r>
            <a:r>
              <a:rPr lang="cs-CZ" dirty="0" smtClean="0"/>
              <a:t>uvedené v </a:t>
            </a:r>
            <a:r>
              <a:rPr lang="cs-CZ" dirty="0"/>
              <a:t>rozpočtu projektu.</a:t>
            </a:r>
          </a:p>
          <a:p>
            <a:pPr algn="just">
              <a:lnSpc>
                <a:spcPct val="110000"/>
              </a:lnSpc>
            </a:pPr>
            <a:endParaRPr lang="cs-CZ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0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536575"/>
            <a:r>
              <a:rPr lang="cs-CZ" dirty="0" smtClean="0"/>
              <a:t>1</a:t>
            </a:r>
            <a:r>
              <a:rPr lang="cs-CZ" dirty="0"/>
              <a:t>	Celkové způsobilé výdaje</a:t>
            </a:r>
          </a:p>
          <a:p>
            <a:pPr defTabSz="536575"/>
            <a:r>
              <a:rPr lang="cs-CZ" dirty="0"/>
              <a:t>1.1	Výdaje na přímé </a:t>
            </a:r>
            <a:r>
              <a:rPr lang="cs-CZ" dirty="0" smtClean="0"/>
              <a:t>aktivity</a:t>
            </a:r>
          </a:p>
          <a:p>
            <a:pPr marL="536575" defTabSz="536575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en-US" dirty="0" smtClean="0"/>
              <a:t>1.1.1</a:t>
            </a:r>
            <a:r>
              <a:rPr lang="cs-CZ" dirty="0" smtClean="0"/>
              <a:t> </a:t>
            </a:r>
            <a:r>
              <a:rPr lang="en-US" dirty="0" smtClean="0"/>
              <a:t>Výdaje </a:t>
            </a:r>
            <a:r>
              <a:rPr lang="en-US" dirty="0"/>
              <a:t>na přímé aktivity </a:t>
            </a:r>
            <a:r>
              <a:rPr lang="en-US" dirty="0" smtClean="0"/>
              <a:t>– investiční</a:t>
            </a:r>
            <a:endParaRPr lang="cs-CZ" dirty="0" smtClean="0"/>
          </a:p>
          <a:p>
            <a:pPr marL="536575" defTabSz="536575">
              <a:buFont typeface="Arial" panose="020B0604020202020204" pitchFamily="34" charset="0"/>
              <a:buChar char="•"/>
            </a:pPr>
            <a:r>
              <a:rPr lang="cs-CZ" dirty="0" smtClean="0"/>
              <a:t> 1.1.2 </a:t>
            </a:r>
            <a:r>
              <a:rPr lang="en-US" dirty="0"/>
              <a:t>Výdaje na přímé aktivity – </a:t>
            </a:r>
            <a:r>
              <a:rPr lang="cs-CZ" dirty="0" smtClean="0"/>
              <a:t>ne</a:t>
            </a:r>
            <a:r>
              <a:rPr lang="en-US" dirty="0" smtClean="0"/>
              <a:t>investiční</a:t>
            </a:r>
            <a:endParaRPr lang="cs-CZ" dirty="0"/>
          </a:p>
          <a:p>
            <a:pPr defTabSz="536575"/>
            <a:r>
              <a:rPr lang="cs-CZ" dirty="0"/>
              <a:t>1.2	Jednotkové náklady související s volitelnou podaktivitou č. 5.2.</a:t>
            </a:r>
          </a:p>
          <a:p>
            <a:pPr defTabSz="536575"/>
            <a:r>
              <a:rPr lang="cs-CZ" dirty="0"/>
              <a:t>1.3	Nepřímé náklady</a:t>
            </a:r>
          </a:p>
          <a:p>
            <a:pPr defTabSz="536575"/>
            <a:r>
              <a:rPr lang="cs-CZ" dirty="0"/>
              <a:t>2	Celkové nezpůsobilé výdaje</a:t>
            </a:r>
          </a:p>
          <a:p>
            <a:pPr defTabSz="536575"/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9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projektu dle druhu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Investiční</a:t>
            </a:r>
          </a:p>
          <a:p>
            <a:r>
              <a:rPr lang="cs-CZ" dirty="0" smtClean="0"/>
              <a:t>1.1.1.1 Stroje </a:t>
            </a:r>
            <a:r>
              <a:rPr lang="cs-CZ" dirty="0"/>
              <a:t>a zařízení</a:t>
            </a:r>
          </a:p>
          <a:p>
            <a:r>
              <a:rPr lang="cs-CZ" dirty="0" smtClean="0"/>
              <a:t>1.1.1.2 Hardware </a:t>
            </a:r>
            <a:r>
              <a:rPr lang="cs-CZ" dirty="0"/>
              <a:t>a vybavení</a:t>
            </a:r>
          </a:p>
          <a:p>
            <a:r>
              <a:rPr lang="cs-CZ" dirty="0" smtClean="0"/>
              <a:t>1.1.1.3 Dlouhodobý </a:t>
            </a:r>
            <a:r>
              <a:rPr lang="cs-CZ" dirty="0"/>
              <a:t>nehmotný majetek</a:t>
            </a:r>
          </a:p>
          <a:p>
            <a:r>
              <a:rPr lang="cs-CZ" dirty="0" smtClean="0"/>
              <a:t>1.1.1.4 Úspory </a:t>
            </a:r>
            <a:r>
              <a:rPr lang="cs-CZ" dirty="0"/>
              <a:t>k rozdělení</a:t>
            </a:r>
          </a:p>
          <a:p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8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projektu dle druhu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 smtClean="0"/>
              <a:t>Neinvestiční</a:t>
            </a:r>
          </a:p>
          <a:p>
            <a:r>
              <a:rPr lang="cs-CZ" dirty="0" smtClean="0"/>
              <a:t>1.1.2.1 Osobní </a:t>
            </a:r>
            <a:r>
              <a:rPr lang="cs-CZ" dirty="0"/>
              <a:t>výdaje</a:t>
            </a:r>
          </a:p>
          <a:p>
            <a:r>
              <a:rPr lang="cs-CZ" dirty="0" smtClean="0"/>
              <a:t>1.1.2.2 Cestovní </a:t>
            </a:r>
            <a:r>
              <a:rPr lang="cs-CZ" dirty="0"/>
              <a:t>náhrady</a:t>
            </a:r>
          </a:p>
          <a:p>
            <a:r>
              <a:rPr lang="cs-CZ" dirty="0" smtClean="0"/>
              <a:t>1.1.2.3 Hmotný </a:t>
            </a:r>
            <a:r>
              <a:rPr lang="cs-CZ" dirty="0"/>
              <a:t>majetek a materiál</a:t>
            </a:r>
          </a:p>
          <a:p>
            <a:r>
              <a:rPr lang="cs-CZ" dirty="0" smtClean="0"/>
              <a:t>1.1.2.4 Drobný </a:t>
            </a:r>
            <a:r>
              <a:rPr lang="cs-CZ" dirty="0"/>
              <a:t>nehmotný majetek</a:t>
            </a:r>
          </a:p>
          <a:p>
            <a:r>
              <a:rPr lang="cs-CZ" dirty="0" smtClean="0"/>
              <a:t>1.1.2.5 Odpisy</a:t>
            </a:r>
            <a:endParaRPr lang="cs-CZ" dirty="0"/>
          </a:p>
          <a:p>
            <a:r>
              <a:rPr lang="cs-CZ" dirty="0" smtClean="0"/>
              <a:t>1.1.2.6 Nákup </a:t>
            </a:r>
            <a:r>
              <a:rPr lang="cs-CZ" dirty="0"/>
              <a:t>služeb</a:t>
            </a:r>
          </a:p>
          <a:p>
            <a:r>
              <a:rPr lang="cs-CZ" dirty="0" smtClean="0"/>
              <a:t>1.1.2.7 Přímá </a:t>
            </a:r>
            <a:r>
              <a:rPr lang="cs-CZ" dirty="0"/>
              <a:t>podpora</a:t>
            </a:r>
          </a:p>
          <a:p>
            <a:r>
              <a:rPr lang="cs-CZ" dirty="0" smtClean="0"/>
              <a:t>1.1.2.8 Úspory </a:t>
            </a:r>
            <a:r>
              <a:rPr lang="cs-CZ" dirty="0"/>
              <a:t>k rozdělení</a:t>
            </a:r>
          </a:p>
          <a:p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7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cs-CZ" b="1" u="sng" dirty="0">
                <a:solidFill>
                  <a:prstClr val="black"/>
                </a:solidFill>
              </a:rPr>
              <a:t>Stanovení sazeb mezd/platů/odměn z dohod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Dokument Seznam mezd/platů a možné postupy stanovení mezd/platů pro zaměstnance/pracovníky podílející se na realizaci projektů OP VVV dostupný na: </a:t>
            </a:r>
            <a:r>
              <a:rPr lang="cs-CZ" dirty="0">
                <a:solidFill>
                  <a:prstClr val="black"/>
                </a:solidFill>
                <a:hlinkClick r:id="rId2"/>
              </a:rPr>
              <a:t>http://www.msmt.cz/strukturalni-fondy-1/</a:t>
            </a:r>
            <a:r>
              <a:rPr lang="cs-CZ" dirty="0" err="1">
                <a:solidFill>
                  <a:prstClr val="black"/>
                </a:solidFill>
                <a:hlinkClick r:id="rId2"/>
              </a:rPr>
              <a:t>zpusobilost</a:t>
            </a:r>
            <a:r>
              <a:rPr lang="cs-CZ" dirty="0">
                <a:solidFill>
                  <a:prstClr val="black"/>
                </a:solidFill>
                <a:hlinkClick r:id="rId2"/>
              </a:rPr>
              <a:t>-mezd-platu-op-</a:t>
            </a:r>
            <a:r>
              <a:rPr lang="cs-CZ" dirty="0" err="1">
                <a:solidFill>
                  <a:prstClr val="black"/>
                </a:solidFill>
                <a:hlinkClick r:id="rId2"/>
              </a:rPr>
              <a:t>vvv</a:t>
            </a:r>
            <a:r>
              <a:rPr lang="cs-CZ" dirty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Konkrétní postup pro danou výzvu upravují Pravidla pro žadatele a příjemce – specifická část, kap. </a:t>
            </a:r>
            <a:r>
              <a:rPr lang="pl-PL" dirty="0">
                <a:solidFill>
                  <a:prstClr val="black"/>
                </a:solidFill>
              </a:rPr>
              <a:t>8.7.2 Způsobilé výdaje dle druhu</a:t>
            </a:r>
            <a:r>
              <a:rPr lang="cs-CZ" dirty="0">
                <a:solidFill>
                  <a:prstClr val="black"/>
                </a:solidFill>
              </a:rPr>
              <a:t>: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dle bodu 1 – </a:t>
            </a:r>
            <a:r>
              <a:rPr lang="cs-CZ" sz="2000" b="1" u="sng" dirty="0">
                <a:solidFill>
                  <a:prstClr val="black"/>
                </a:solidFill>
                <a:latin typeface="Calibri Light" panose="020F0302020204030204"/>
              </a:rPr>
              <a:t>Stanovení sazby pomocí ISPV;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dle bodu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2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– </a:t>
            </a:r>
            <a:r>
              <a:rPr lang="cs-CZ" sz="2000" b="1" u="sng" dirty="0" smtClean="0">
                <a:solidFill>
                  <a:prstClr val="black"/>
                </a:solidFill>
                <a:latin typeface="Calibri Light" panose="020F0302020204030204"/>
              </a:rPr>
              <a:t>Alternativní způsob výpočtu sazeb – lze využít pouze pro zahraniční pracovníky. </a:t>
            </a:r>
            <a:endParaRPr lang="cs-CZ" sz="2000" b="1" u="sng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80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cs-CZ" b="1" u="sng" dirty="0">
                <a:solidFill>
                  <a:prstClr val="black"/>
                </a:solidFill>
                <a:latin typeface="Calibri" panose="020F0502020204030204"/>
              </a:rPr>
              <a:t>Dle bodu 1 – Stanovení sazby pomocí ISPV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prstClr val="black"/>
                </a:solidFill>
              </a:rPr>
              <a:t>ISPV</a:t>
            </a:r>
            <a:r>
              <a:rPr lang="cs-CZ" b="1" dirty="0">
                <a:solidFill>
                  <a:prstClr val="black"/>
                </a:solidFill>
              </a:rPr>
              <a:t> = </a:t>
            </a:r>
            <a:r>
              <a:rPr lang="cs-CZ" dirty="0">
                <a:solidFill>
                  <a:prstClr val="black"/>
                </a:solidFill>
              </a:rPr>
              <a:t>informační systém o průměrném výdělku:</a:t>
            </a:r>
          </a:p>
          <a:p>
            <a:pPr marL="8001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dostupný na odkaze 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  <a:hlinkClick r:id="rId2"/>
              </a:rPr>
              <a:t>http://www.ispv.cz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 ;</a:t>
            </a:r>
          </a:p>
          <a:p>
            <a:pPr marL="8001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hlavní sledované ukazatele z hlediska výdělkové úrovně jsou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hrubá měsíční mzda 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(plat) a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hodinový výdělek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;</a:t>
            </a:r>
          </a:p>
          <a:p>
            <a:pPr marL="8001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třídění odpovídá socioekonomickým znakům zaměstnanců: 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pro potřeby projektů OP VVV – třídění dle </a:t>
            </a:r>
            <a:r>
              <a:rPr lang="cs-CZ" sz="2000" b="1" dirty="0">
                <a:solidFill>
                  <a:prstClr val="black"/>
                </a:solidFill>
                <a:latin typeface="Calibri Light" panose="020F0302020204030204"/>
              </a:rPr>
              <a:t>CZ-ISCO</a:t>
            </a: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 = národní statistická klasifikace zaměstnání;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čtyřmístné a pětimístné kódy.</a:t>
            </a:r>
          </a:p>
        </p:txBody>
      </p:sp>
    </p:spTree>
    <p:extLst>
      <p:ext uri="{BB962C8B-B14F-4D97-AF65-F5344CB8AC3E}">
        <p14:creationId xmlns:p14="http://schemas.microsoft.com/office/powerpoint/2010/main" val="25475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cs-CZ" b="1" u="sng" dirty="0">
                <a:solidFill>
                  <a:prstClr val="black"/>
                </a:solidFill>
                <a:latin typeface="Calibri" panose="020F0502020204030204"/>
              </a:rPr>
              <a:t>Dle bodu 1 – Stanovení sazby pomocí ISPV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prstClr val="black"/>
                </a:solidFill>
              </a:rPr>
              <a:t>Postup:</a:t>
            </a:r>
            <a:r>
              <a:rPr lang="cs-CZ" b="1" dirty="0">
                <a:solidFill>
                  <a:prstClr val="black"/>
                </a:solidFill>
              </a:rPr>
              <a:t>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Seznam pozic – příloha Realizační tým;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stanovení způsobu odměňování (mzdová x platová sféra);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vydefinování náplně práce;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vyhledání nejvíce odpovídajícího kódu CZ-ISCO v ISPV;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Pracovní náplně a jim odpovídající kódy dostupné v Národní soustavě povolání (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  <a:hlinkClick r:id="rId2"/>
              </a:rPr>
              <a:t>http://www.nsp.cz/</a:t>
            </a: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 ).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>
                <a:solidFill>
                  <a:prstClr val="black"/>
                </a:solidFill>
                <a:latin typeface="Calibri Light" panose="020F0302020204030204"/>
              </a:rPr>
              <a:t>Pozice, které nejsou v Národní soustavě povolání, lze přiřadit pouze na základě názvu pozic v ISPV.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stanovení sazby mzdy/platu s respektováním limitů dle ISPV.</a:t>
            </a:r>
          </a:p>
        </p:txBody>
      </p:sp>
    </p:spTree>
    <p:extLst>
      <p:ext uri="{BB962C8B-B14F-4D97-AF65-F5344CB8AC3E}">
        <p14:creationId xmlns:p14="http://schemas.microsoft.com/office/powerpoint/2010/main" val="35861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15OPMSMT0001-28-103282</_dlc_DocId>
    <_dlc_DocIdUrl xmlns="0104a4cd-1400-468e-be1b-c7aad71d7d5a">
      <Url>https://op.msmt.cz/_layouts/15/DocIdRedir.aspx?ID=15OPMSMT0001-28-103282</Url>
      <Description>15OPMSMT0001-28-103282</Description>
    </_dlc_DocIdUrl>
  </documentManagement>
</p:properties>
</file>

<file path=customXml/itemProps1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CE988-8286-4AB1-9CAB-B3572A5ED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0104a4cd-1400-468e-be1b-c7aad71d7d5a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1365</Words>
  <Application>Microsoft Office PowerPoint</Application>
  <PresentationFormat>Předvádění na obrazovce (4:3)</PresentationFormat>
  <Paragraphs>157</Paragraphs>
  <Slides>22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Vlastní návrh</vt:lpstr>
      <vt:lpstr>List</vt:lpstr>
      <vt:lpstr>Prezentace aplikace PowerPoint</vt:lpstr>
      <vt:lpstr>Základní informace</vt:lpstr>
      <vt:lpstr>Limity rozpočtu</vt:lpstr>
      <vt:lpstr>Struktura rozpočtu</vt:lpstr>
      <vt:lpstr>Způsobilé výdaje projektu dle druhu</vt:lpstr>
      <vt:lpstr>Způsobilé výdaje projektu dle druhu</vt:lpstr>
      <vt:lpstr>Osobní výdaje</vt:lpstr>
      <vt:lpstr>Osobní výdaje</vt:lpstr>
      <vt:lpstr>Osobní výdaje</vt:lpstr>
      <vt:lpstr>Stanovení sazby pomocí ISPV – https://www.ispv.cz/ </vt:lpstr>
      <vt:lpstr>Stanovení sazby pomocí ISPV – https://www.ispv.cz/ </vt:lpstr>
      <vt:lpstr>Osobní výdaje – Stanovení sazby pomocí ISPV</vt:lpstr>
      <vt:lpstr>Osobní výdaje</vt:lpstr>
      <vt:lpstr>Osobní výdaje</vt:lpstr>
      <vt:lpstr>Ostatní výdaje </vt:lpstr>
      <vt:lpstr>Příloha Realizační tým</vt:lpstr>
      <vt:lpstr>Příloha Realizační tým</vt:lpstr>
      <vt:lpstr>Příloha Realizační tým</vt:lpstr>
      <vt:lpstr>Příloha Realizační tým</vt:lpstr>
      <vt:lpstr>Hodnoticí kritéria s vazbou na finanční část</vt:lpstr>
      <vt:lpstr>Hodnoticí kritéria s vazbou na finanční část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Hořáková Helena</cp:lastModifiedBy>
  <cp:revision>117</cp:revision>
  <dcterms:created xsi:type="dcterms:W3CDTF">2015-09-11T08:58:50Z</dcterms:created>
  <dcterms:modified xsi:type="dcterms:W3CDTF">2019-03-22T10:02:07Z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1ce3666c-2322-4335-9815-c6c192604007</vt:lpwstr>
  </property>
  <property fmtid="{D5CDD505-2E9C-101B-9397-08002B2CF9AE}" pid="4" name="Komentář">
    <vt:lpwstr>předepsané písmo Arial</vt:lpwstr>
  </property>
</Properties>
</file>