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3" r:id="rId2"/>
    <p:sldId id="266" r:id="rId3"/>
    <p:sldId id="449" r:id="rId4"/>
    <p:sldId id="455" r:id="rId5"/>
    <p:sldId id="454" r:id="rId6"/>
    <p:sldId id="451" r:id="rId7"/>
    <p:sldId id="444" r:id="rId8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éta Šulcová" initials="" lastIdx="1" clrIdx="0"/>
  <p:cmAuthor id="1" name="jana dvorackova" initials="j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741"/>
    <a:srgbClr val="BFBFBF"/>
    <a:srgbClr val="FFFF99"/>
    <a:srgbClr val="FFD85D"/>
    <a:srgbClr val="FFE593"/>
    <a:srgbClr val="FABE00"/>
    <a:srgbClr val="FEFA4C"/>
    <a:srgbClr val="FBFB97"/>
    <a:srgbClr val="FFCB25"/>
    <a:srgbClr val="CBA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5332" autoAdjust="0"/>
  </p:normalViewPr>
  <p:slideViewPr>
    <p:cSldViewPr>
      <p:cViewPr varScale="1">
        <p:scale>
          <a:sx n="157" d="100"/>
          <a:sy n="157" d="100"/>
        </p:scale>
        <p:origin x="162" y="30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495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6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CE86A-B754-40D2-AD54-347824F896AE}" type="datetimeFigureOut">
              <a:rPr lang="cs-CZ" smtClean="0"/>
              <a:t>28.3.2019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1E3A5-D349-455B-8A18-D9DF8186D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267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12FE3-DC78-4ED0-8E60-15BDEC73F7D1}" type="datetimeFigureOut">
              <a:rPr lang="cs-CZ" smtClean="0"/>
              <a:t>28.3.2019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4F018-F138-4E8B-87F4-8274E124F7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582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4F018-F138-4E8B-87F4-8274E124F78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904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Shape 480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cs-CZ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2857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383618"/>
            <a:ext cx="7772400" cy="1102519"/>
          </a:xfrm>
        </p:spPr>
        <p:txBody>
          <a:bodyPr>
            <a:normAutofit/>
          </a:bodyPr>
          <a:lstStyle>
            <a:lvl1pPr algn="ctr">
              <a:defRPr sz="3200" b="1" i="0" baseline="0">
                <a:solidFill>
                  <a:srgbClr val="F03741"/>
                </a:solidFill>
                <a:latin typeface="Cambria" panose="02040503050406030204" pitchFamily="18" charset="0"/>
              </a:defRPr>
            </a:lvl1pPr>
          </a:lstStyle>
          <a:p>
            <a:r>
              <a:rPr lang="cs-CZ" dirty="0"/>
              <a:t>Klepnutím vložte nadpis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359178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vložte jméno přednášejícího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1358900" y="3274219"/>
            <a:ext cx="6400800" cy="288131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cs-CZ" dirty="0"/>
              <a:t>Klepnutím vložte pozici přednášejícího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3921900"/>
            <a:ext cx="7776864" cy="324036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cs-CZ" dirty="0"/>
              <a:t>Klepnutím vložte místo/akci 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2" hasCustomPrompt="1"/>
          </p:nvPr>
        </p:nvSpPr>
        <p:spPr>
          <a:xfrm>
            <a:off x="683568" y="4245936"/>
            <a:ext cx="7776864" cy="29280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cs-CZ" dirty="0"/>
              <a:t>Klepnutím vložte datum</a:t>
            </a:r>
          </a:p>
        </p:txBody>
      </p:sp>
    </p:spTree>
    <p:extLst>
      <p:ext uri="{BB962C8B-B14F-4D97-AF65-F5344CB8AC3E}">
        <p14:creationId xmlns:p14="http://schemas.microsoft.com/office/powerpoint/2010/main" val="1233773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rgbClr val="F0374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200151"/>
            <a:ext cx="7931224" cy="33944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145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99592" y="1200151"/>
            <a:ext cx="3596208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0592" y="1200151"/>
            <a:ext cx="3596208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66990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7310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8790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5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331640" y="249492"/>
            <a:ext cx="7344816" cy="486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576" y="1200151"/>
            <a:ext cx="7931224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AB9063E-6802-4696-9C74-7CFB5774F15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002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9" r:id="rId6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2800" b="1" i="0" kern="1200" baseline="0">
          <a:solidFill>
            <a:srgbClr val="F0374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714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AAB9063E-6802-4696-9C74-7CFB5774F15F}" type="slidenum">
              <a:rPr lang="cs-CZ" smtClean="0"/>
              <a:t>1</a:t>
            </a:fld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27"/>
            <a:ext cx="9152000" cy="514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66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>
            <a:spLocks noGrp="1"/>
          </p:cNvSpPr>
          <p:nvPr>
            <p:ph type="title"/>
          </p:nvPr>
        </p:nvSpPr>
        <p:spPr>
          <a:xfrm>
            <a:off x="0" y="1716655"/>
            <a:ext cx="9144000" cy="16651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cs-CZ" sz="4000" dirty="0">
                <a:solidFill>
                  <a:schemeClr val="accent6"/>
                </a:solidFill>
                <a:ea typeface="Cambria"/>
                <a:cs typeface="Cambria"/>
                <a:sym typeface="Cambria"/>
              </a:rPr>
              <a:t>Zohlednění HR </a:t>
            </a:r>
            <a:r>
              <a:rPr lang="cs-CZ" sz="4000" dirty="0" err="1">
                <a:solidFill>
                  <a:schemeClr val="accent6"/>
                </a:solidFill>
                <a:ea typeface="Cambria"/>
                <a:cs typeface="Cambria"/>
                <a:sym typeface="Cambria"/>
              </a:rPr>
              <a:t>Award</a:t>
            </a:r>
            <a:r>
              <a:rPr lang="cs-CZ" sz="4000" dirty="0">
                <a:solidFill>
                  <a:schemeClr val="accent6"/>
                </a:solidFill>
                <a:ea typeface="Cambria"/>
                <a:cs typeface="Cambria"/>
                <a:sym typeface="Cambria"/>
              </a:rPr>
              <a:t> </a:t>
            </a:r>
            <a:br>
              <a:rPr lang="cs-CZ" sz="4000" dirty="0">
                <a:solidFill>
                  <a:schemeClr val="accent6"/>
                </a:solidFill>
                <a:ea typeface="Cambria"/>
                <a:cs typeface="Cambria"/>
                <a:sym typeface="Cambria"/>
              </a:rPr>
            </a:br>
            <a:r>
              <a:rPr lang="cs-CZ" dirty="0">
                <a:solidFill>
                  <a:schemeClr val="accent6"/>
                </a:solidFill>
                <a:ea typeface="Cambria"/>
                <a:cs typeface="Cambria"/>
                <a:sym typeface="Cambria"/>
              </a:rPr>
              <a:t>u projektů podpořených z programů TA ČR</a:t>
            </a:r>
            <a:r>
              <a:rPr lang="cs-CZ" sz="4000" dirty="0">
                <a:solidFill>
                  <a:schemeClr val="accent6"/>
                </a:solidFill>
                <a:ea typeface="Cambria"/>
                <a:cs typeface="Cambria"/>
                <a:sym typeface="Cambria"/>
              </a:rPr>
              <a:t/>
            </a:r>
            <a:br>
              <a:rPr lang="cs-CZ" sz="4000" dirty="0">
                <a:solidFill>
                  <a:schemeClr val="accent6"/>
                </a:solidFill>
                <a:ea typeface="Cambria"/>
                <a:cs typeface="Cambria"/>
                <a:sym typeface="Cambria"/>
              </a:rPr>
            </a:br>
            <a:endParaRPr lang="cs-CZ" sz="4000" dirty="0">
              <a:solidFill>
                <a:schemeClr val="accent6"/>
              </a:solidFill>
              <a:ea typeface="Cambria"/>
              <a:cs typeface="Cambria"/>
              <a:sym typeface="Cambria"/>
            </a:endParaRPr>
          </a:p>
        </p:txBody>
      </p:sp>
      <p:sp>
        <p:nvSpPr>
          <p:cNvPr id="483" name="Shape 483"/>
          <p:cNvSpPr txBox="1"/>
          <p:nvPr/>
        </p:nvSpPr>
        <p:spPr>
          <a:xfrm>
            <a:off x="0" y="2571751"/>
            <a:ext cx="9144000" cy="14041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mbria"/>
              <a:buNone/>
            </a:pPr>
            <a:endParaRPr sz="24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4" name="Shape 484"/>
          <p:cNvSpPr txBox="1"/>
          <p:nvPr/>
        </p:nvSpPr>
        <p:spPr>
          <a:xfrm>
            <a:off x="116505" y="3291830"/>
            <a:ext cx="9144000" cy="13051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mbria"/>
              <a:buNone/>
            </a:pP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Marcel Kraus</a:t>
            </a:r>
            <a:endParaRPr lang="cs-CZ" sz="20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mbria"/>
              <a:buNone/>
            </a:pPr>
            <a:r>
              <a:rPr lang="cs-CZ" sz="1200" b="1" i="1" dirty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Technologická agentura ČR</a:t>
            </a:r>
          </a:p>
          <a:p>
            <a:pPr lvl="0" algn="ctr">
              <a:spcBef>
                <a:spcPts val="600"/>
              </a:spcBef>
              <a:buClr>
                <a:schemeClr val="accent1"/>
              </a:buClr>
              <a:buSzPct val="25000"/>
            </a:pPr>
            <a:r>
              <a:rPr lang="cs-CZ" sz="1200" i="1" dirty="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27. března 2019, </a:t>
            </a:r>
            <a:r>
              <a:rPr lang="cs-CZ" sz="1200" i="1" dirty="0">
                <a:solidFill>
                  <a:schemeClr val="accent1"/>
                </a:solidFill>
                <a:ea typeface="Cambria"/>
                <a:cs typeface="Cambria"/>
                <a:sym typeface="Cambria"/>
              </a:rPr>
              <a:t>Kulatý stůl k HR </a:t>
            </a:r>
            <a:r>
              <a:rPr lang="cs-CZ" sz="1200" i="1" dirty="0" err="1">
                <a:solidFill>
                  <a:schemeClr val="accent1"/>
                </a:solidFill>
                <a:ea typeface="Cambria"/>
                <a:cs typeface="Cambria"/>
                <a:sym typeface="Cambria"/>
              </a:rPr>
              <a:t>Award</a:t>
            </a:r>
            <a:r>
              <a:rPr lang="cs-CZ" sz="1200" i="1" dirty="0">
                <a:solidFill>
                  <a:schemeClr val="accent1"/>
                </a:solidFill>
                <a:ea typeface="Cambria"/>
                <a:cs typeface="Cambria"/>
                <a:sym typeface="Cambria"/>
              </a:rPr>
              <a:t>, MŠMT</a:t>
            </a:r>
            <a:endParaRPr lang="cs-CZ" sz="1200" i="1" dirty="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624B703D-D0FE-4E65-BA2E-D636B14A57FE}"/>
              </a:ext>
            </a:extLst>
          </p:cNvPr>
          <p:cNvSpPr/>
          <p:nvPr/>
        </p:nvSpPr>
        <p:spPr>
          <a:xfrm>
            <a:off x="206515" y="249492"/>
            <a:ext cx="981109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82207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CAAC38CB-8F09-44A0-9B52-BB7E08BEC2EF}"/>
              </a:ext>
            </a:extLst>
          </p:cNvPr>
          <p:cNvSpPr/>
          <p:nvPr/>
        </p:nvSpPr>
        <p:spPr>
          <a:xfrm>
            <a:off x="206515" y="249492"/>
            <a:ext cx="981109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F98806A-6AD5-4404-8D81-579FE4243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Proč se TA ČR zajímá o HR </a:t>
            </a:r>
            <a:r>
              <a:rPr lang="cs-CZ" dirty="0" err="1"/>
              <a:t>Award</a:t>
            </a:r>
            <a:r>
              <a:rPr lang="cs-CZ" dirty="0"/>
              <a:t>?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xmlns="" id="{41213264-1C10-46B3-8481-F7E924589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534" y="951570"/>
            <a:ext cx="8289921" cy="4191930"/>
          </a:xfrm>
        </p:spPr>
        <p:txBody>
          <a:bodyPr>
            <a:normAutofit fontScale="92500" lnSpcReduction="20000"/>
          </a:bodyPr>
          <a:lstStyle/>
          <a:p>
            <a:r>
              <a:rPr lang="cs-CZ" sz="1800" b="1" dirty="0">
                <a:solidFill>
                  <a:srgbClr val="FF0000"/>
                </a:solidFill>
              </a:rPr>
              <a:t>Přilákání a udržení výzkumných kapacit </a:t>
            </a:r>
          </a:p>
          <a:p>
            <a:pPr marL="400050" lvl="1" indent="0">
              <a:buNone/>
            </a:pPr>
            <a:r>
              <a:rPr lang="en-US" sz="1400" dirty="0"/>
              <a:t>= HR Award </a:t>
            </a:r>
            <a:r>
              <a:rPr lang="cs-CZ" sz="1400" dirty="0"/>
              <a:t>představuje mechanismus, který pomáhá zajistit, aby instituce zavedly konkrétní opatření ke zlepšení pracovních podmínek pro výzkumné pracovnice a pracovníky z ČR i ze zahraničí</a:t>
            </a:r>
          </a:p>
          <a:p>
            <a:pPr marL="400050" lvl="1" indent="0">
              <a:buNone/>
            </a:pPr>
            <a:endParaRPr lang="cs-CZ" sz="1400" dirty="0"/>
          </a:p>
          <a:p>
            <a:r>
              <a:rPr lang="cs-CZ" sz="1800" b="1" dirty="0">
                <a:solidFill>
                  <a:srgbClr val="FF0000"/>
                </a:solidFill>
              </a:rPr>
              <a:t>Objevení a využití všech talentů – mužů a i žen </a:t>
            </a:r>
          </a:p>
          <a:p>
            <a:pPr marL="400050" lvl="1" indent="0">
              <a:buNone/>
            </a:pPr>
            <a:r>
              <a:rPr lang="cs-CZ" sz="1400" dirty="0"/>
              <a:t>= HR </a:t>
            </a:r>
            <a:r>
              <a:rPr lang="cs-CZ" sz="1400" dirty="0" err="1"/>
              <a:t>Award</a:t>
            </a:r>
            <a:r>
              <a:rPr lang="cs-CZ" sz="1400" dirty="0"/>
              <a:t> může odstraňovat bariéry pro rovné příležitosti v rozvoji výzkumných kariér mužů a žen (opatření usnadňující péči o děti, </a:t>
            </a:r>
            <a:r>
              <a:rPr lang="cs-CZ" sz="1400" dirty="0" err="1"/>
              <a:t>work-life</a:t>
            </a:r>
            <a:r>
              <a:rPr lang="cs-CZ" sz="1400" dirty="0"/>
              <a:t> balance, participaci na rozhodování a strategickém směřování, zohlednění různých životních cest mužů a žen ve způsobu hodnocení, interní grantové činnosti atp.)</a:t>
            </a:r>
          </a:p>
          <a:p>
            <a:pPr marL="400050" lvl="1" indent="0">
              <a:buNone/>
            </a:pPr>
            <a:endParaRPr lang="cs-CZ" sz="1400" dirty="0"/>
          </a:p>
          <a:p>
            <a:r>
              <a:rPr lang="cs-CZ" sz="1800" b="1" dirty="0">
                <a:solidFill>
                  <a:srgbClr val="FF0000"/>
                </a:solidFill>
              </a:rPr>
              <a:t>Lepší výzkumné výsledky </a:t>
            </a:r>
          </a:p>
          <a:p>
            <a:pPr marL="400050" lvl="1" indent="0">
              <a:buNone/>
            </a:pPr>
            <a:r>
              <a:rPr lang="cs-CZ" sz="1400" dirty="0"/>
              <a:t>= HR </a:t>
            </a:r>
            <a:r>
              <a:rPr lang="cs-CZ" sz="1400" dirty="0" err="1"/>
              <a:t>Award</a:t>
            </a:r>
            <a:r>
              <a:rPr lang="cs-CZ" sz="1400" dirty="0"/>
              <a:t> může podpořit excelentní výsledky výzkumu a inovací, neboť jsou neoddělitelně spojeny s dobrými pracovními podmínkami lidí, kteří se výzkumnými aktivitami zabývají </a:t>
            </a:r>
          </a:p>
          <a:p>
            <a:pPr marL="400050" lvl="1" indent="0">
              <a:buNone/>
            </a:pPr>
            <a:endParaRPr lang="cs-CZ" sz="1400" dirty="0"/>
          </a:p>
          <a:p>
            <a:r>
              <a:rPr lang="cs-CZ" sz="1800" b="1" dirty="0">
                <a:solidFill>
                  <a:srgbClr val="FF0000"/>
                </a:solidFill>
              </a:rPr>
              <a:t>Standardy ERA v ČR </a:t>
            </a:r>
          </a:p>
          <a:p>
            <a:pPr marL="400050" lvl="1" indent="0">
              <a:buNone/>
            </a:pPr>
            <a:r>
              <a:rPr lang="en-US" sz="1400" dirty="0"/>
              <a:t>= </a:t>
            </a:r>
            <a:r>
              <a:rPr lang="cs-CZ" sz="1400" dirty="0"/>
              <a:t>HR </a:t>
            </a:r>
            <a:r>
              <a:rPr lang="cs-CZ" sz="1400" dirty="0" err="1"/>
              <a:t>Award</a:t>
            </a:r>
            <a:r>
              <a:rPr lang="cs-CZ" sz="1400" dirty="0"/>
              <a:t> může pomoci </a:t>
            </a:r>
            <a:r>
              <a:rPr lang="en-US" sz="1400" dirty="0" err="1"/>
              <a:t>harmoniz</a:t>
            </a:r>
            <a:r>
              <a:rPr lang="cs-CZ" sz="1400" dirty="0" err="1"/>
              <a:t>ovat</a:t>
            </a:r>
            <a:r>
              <a:rPr lang="cs-CZ" sz="1400" dirty="0"/>
              <a:t> standardy v oblasti lidských zdrojů napříč Evropou</a:t>
            </a:r>
          </a:p>
          <a:p>
            <a:pPr marL="400050" lvl="1" indent="0">
              <a:buNone/>
            </a:pPr>
            <a:endParaRPr lang="cs-CZ" sz="1400" dirty="0"/>
          </a:p>
          <a:p>
            <a:r>
              <a:rPr lang="cs-CZ" sz="1800" b="1" dirty="0">
                <a:solidFill>
                  <a:srgbClr val="FF0000"/>
                </a:solidFill>
              </a:rPr>
              <a:t>Kulturní změna výzkumné organizace </a:t>
            </a:r>
          </a:p>
          <a:p>
            <a:pPr marL="400050" lvl="1" indent="0">
              <a:buNone/>
            </a:pPr>
            <a:r>
              <a:rPr lang="cs-CZ" sz="1400" dirty="0"/>
              <a:t>= jako poskytovatel podpory může TA ČR stimulovat důležité změny mezi výzkumnými organizacemi (např. stanovením podmínek pro své klienty, bonifikací apod.) </a:t>
            </a:r>
          </a:p>
        </p:txBody>
      </p:sp>
    </p:spTree>
    <p:extLst>
      <p:ext uri="{BB962C8B-B14F-4D97-AF65-F5344CB8AC3E}">
        <p14:creationId xmlns:p14="http://schemas.microsoft.com/office/powerpoint/2010/main" val="43347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F462D206-085C-4D4D-B485-F0214422C68E}"/>
              </a:ext>
            </a:extLst>
          </p:cNvPr>
          <p:cNvSpPr/>
          <p:nvPr/>
        </p:nvSpPr>
        <p:spPr>
          <a:xfrm>
            <a:off x="206515" y="249492"/>
            <a:ext cx="981109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F98806A-6AD5-4404-8D81-579FE4243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TA ČR zohledňuje držitelství HR </a:t>
            </a:r>
            <a:r>
              <a:rPr lang="cs-CZ" dirty="0" err="1"/>
              <a:t>Award</a:t>
            </a:r>
            <a:r>
              <a:rPr lang="cs-CZ" dirty="0"/>
              <a:t>?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xmlns="" id="{E5E33A7E-FD78-441E-A5F6-1AA7420D32F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1550" y="1311610"/>
          <a:ext cx="8100900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0290">
                  <a:extLst>
                    <a:ext uri="{9D8B030D-6E8A-4147-A177-3AD203B41FA5}">
                      <a16:colId xmlns:a16="http://schemas.microsoft.com/office/drawing/2014/main" xmlns="" val="4088408236"/>
                    </a:ext>
                  </a:extLst>
                </a:gridCol>
                <a:gridCol w="2790310">
                  <a:extLst>
                    <a:ext uri="{9D8B030D-6E8A-4147-A177-3AD203B41FA5}">
                      <a16:colId xmlns:a16="http://schemas.microsoft.com/office/drawing/2014/main" xmlns="" val="745915741"/>
                    </a:ext>
                  </a:extLst>
                </a:gridCol>
                <a:gridCol w="2700300">
                  <a:extLst>
                    <a:ext uri="{9D8B030D-6E8A-4147-A177-3AD203B41FA5}">
                      <a16:colId xmlns:a16="http://schemas.microsoft.com/office/drawing/2014/main" xmlns="" val="713946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do 2019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od 2019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3288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/>
                        <a:t>Program ZÉTA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Přednostní podpora projektu vybraného k podpoře (1. VS)</a:t>
                      </a:r>
                    </a:p>
                    <a:p>
                      <a:endParaRPr lang="cs-CZ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+10b/projekt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Hodnotící kritérium bonifikačního charakteru (2 VS)</a:t>
                      </a:r>
                    </a:p>
                    <a:p>
                      <a:endParaRPr lang="cs-CZ" sz="1200" dirty="0"/>
                    </a:p>
                    <a:p>
                      <a:r>
                        <a:rPr lang="cs-CZ" sz="1200" dirty="0"/>
                        <a:t>+10b/projekt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1959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/>
                        <a:t>Ostatní programy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Navýšení nepřímých nákladů z 20% až na 30% </a:t>
                      </a:r>
                      <a:r>
                        <a:rPr lang="cs-CZ" sz="1200" dirty="0" err="1"/>
                        <a:t>flat</a:t>
                      </a:r>
                      <a:r>
                        <a:rPr lang="cs-CZ" sz="1200" dirty="0"/>
                        <a:t> </a:t>
                      </a:r>
                      <a:r>
                        <a:rPr lang="cs-CZ" sz="1200" dirty="0" err="1"/>
                        <a:t>rate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err="1"/>
                        <a:t>Flat-rate</a:t>
                      </a:r>
                      <a:r>
                        <a:rPr lang="cs-CZ" sz="1200" dirty="0"/>
                        <a:t> se plošně zvyšuje z 20% na 25% všem uchazečům. Důvodem jsou další náklady na oblast WLB, kariérního rozvoje, rovných příležitostí m/ž aj.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dirty="0"/>
                    </a:p>
                    <a:p>
                      <a:r>
                        <a:rPr lang="cs-CZ" sz="1200" dirty="0"/>
                        <a:t>Bodová bonifikace návrhu projektu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2036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907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xmlns="" id="{4653E7D6-921C-4606-BACB-476876FDCE66}"/>
              </a:ext>
            </a:extLst>
          </p:cNvPr>
          <p:cNvSpPr/>
          <p:nvPr/>
        </p:nvSpPr>
        <p:spPr>
          <a:xfrm>
            <a:off x="206515" y="249492"/>
            <a:ext cx="981109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F98806A-6AD5-4404-8D81-579FE4243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420511"/>
            <a:ext cx="7344816" cy="486054"/>
          </a:xfrm>
        </p:spPr>
        <p:txBody>
          <a:bodyPr>
            <a:normAutofit fontScale="90000"/>
          </a:bodyPr>
          <a:lstStyle/>
          <a:p>
            <a:r>
              <a:rPr lang="cs-CZ" dirty="0"/>
              <a:t>HR </a:t>
            </a:r>
            <a:r>
              <a:rPr lang="cs-CZ" dirty="0" err="1"/>
              <a:t>Award</a:t>
            </a:r>
            <a:r>
              <a:rPr lang="cs-CZ" dirty="0"/>
              <a:t> v programech TA ČR*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xmlns="" id="{C23262D8-2644-41A6-8698-DD7AC3EB2B3A}"/>
              </a:ext>
            </a:extLst>
          </p:cNvPr>
          <p:cNvSpPr/>
          <p:nvPr/>
        </p:nvSpPr>
        <p:spPr>
          <a:xfrm>
            <a:off x="186299" y="1299161"/>
            <a:ext cx="2895348" cy="642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Jak doložit?</a:t>
            </a:r>
            <a:endParaRPr lang="en-GB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75DF951-FADC-4593-BD52-816422F78EA5}"/>
              </a:ext>
            </a:extLst>
          </p:cNvPr>
          <p:cNvSpPr/>
          <p:nvPr/>
        </p:nvSpPr>
        <p:spPr>
          <a:xfrm>
            <a:off x="3174411" y="1306310"/>
            <a:ext cx="2880000" cy="635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Kdy doložit?</a:t>
            </a:r>
            <a:endParaRPr lang="en-GB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4FCA5210-E7A8-49FA-A446-9168C9E906A0}"/>
              </a:ext>
            </a:extLst>
          </p:cNvPr>
          <p:cNvSpPr/>
          <p:nvPr/>
        </p:nvSpPr>
        <p:spPr>
          <a:xfrm>
            <a:off x="186299" y="1941680"/>
            <a:ext cx="2880000" cy="26959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cs-CZ" sz="1100" dirty="0">
                <a:solidFill>
                  <a:sysClr val="windowText" lastClr="000000"/>
                </a:solidFill>
              </a:rPr>
              <a:t>Přílohou návrhu projektu: kopie potvrzující e-mailové zprávy z Evropské Komise (EK), kde je uvedeno oznámení, že se uchazeč zařadí do seznamu vedeného EURAXESS: (https://euraxess.ec.europa.eu/</a:t>
            </a:r>
            <a:r>
              <a:rPr lang="cs-CZ" sz="1100" dirty="0" err="1">
                <a:solidFill>
                  <a:sysClr val="windowText" lastClr="000000"/>
                </a:solidFill>
              </a:rPr>
              <a:t>jobs</a:t>
            </a:r>
            <a:r>
              <a:rPr lang="cs-CZ" sz="1100" dirty="0">
                <a:solidFill>
                  <a:sysClr val="windowText" lastClr="000000"/>
                </a:solidFill>
              </a:rPr>
              <a:t>/hrs4r)</a:t>
            </a:r>
          </a:p>
          <a:p>
            <a:pPr marL="342900" indent="-342900">
              <a:buFont typeface="+mj-lt"/>
              <a:buAutoNum type="arabicPeriod"/>
            </a:pPr>
            <a:endParaRPr lang="cs-CZ" sz="1100" dirty="0">
              <a:solidFill>
                <a:sysClr val="windowText" lastClr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100" dirty="0">
                <a:solidFill>
                  <a:sysClr val="windowText" lastClr="000000"/>
                </a:solidFill>
              </a:rPr>
              <a:t>odkazem na uvedený seznam. </a:t>
            </a:r>
          </a:p>
          <a:p>
            <a:pPr algn="ctr"/>
            <a:endParaRPr lang="cs-CZ" sz="1100" dirty="0">
              <a:solidFill>
                <a:sysClr val="windowText" lastClr="000000"/>
              </a:solidFill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xmlns="" id="{908CE5E4-2759-4801-BC69-68924CCFF1B4}"/>
              </a:ext>
            </a:extLst>
          </p:cNvPr>
          <p:cNvSpPr/>
          <p:nvPr/>
        </p:nvSpPr>
        <p:spPr>
          <a:xfrm>
            <a:off x="3174411" y="1946049"/>
            <a:ext cx="2880000" cy="26959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ysClr val="windowText" lastClr="000000"/>
                </a:solidFill>
              </a:rPr>
              <a:t>V okamžiku podání návrhu projektu do veřejné soutěže</a:t>
            </a:r>
          </a:p>
          <a:p>
            <a:pPr marL="342900" indent="-342900">
              <a:buFont typeface="+mj-lt"/>
              <a:buAutoNum type="arabicPeriod"/>
            </a:pPr>
            <a:endParaRPr lang="cs-CZ" sz="1100" dirty="0">
              <a:solidFill>
                <a:sysClr val="windowText" lastClr="000000"/>
              </a:solidFill>
            </a:endParaRPr>
          </a:p>
          <a:p>
            <a:pPr algn="ctr"/>
            <a:endParaRPr lang="cs-CZ" sz="1100" dirty="0">
              <a:solidFill>
                <a:sysClr val="windowText" lastClr="000000"/>
              </a:solidFill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xmlns="" id="{B29E81AE-CE3E-4F81-9221-BA8359E6C5B4}"/>
              </a:ext>
            </a:extLst>
          </p:cNvPr>
          <p:cNvSpPr/>
          <p:nvPr/>
        </p:nvSpPr>
        <p:spPr>
          <a:xfrm>
            <a:off x="6147175" y="1941680"/>
            <a:ext cx="2880000" cy="26959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ysClr val="windowText" lastClr="000000"/>
                </a:solidFill>
              </a:rPr>
              <a:t>Bonifikace za HR </a:t>
            </a:r>
            <a:r>
              <a:rPr lang="cs-CZ" sz="1100" dirty="0" err="1">
                <a:solidFill>
                  <a:sysClr val="windowText" lastClr="000000"/>
                </a:solidFill>
              </a:rPr>
              <a:t>Award</a:t>
            </a:r>
            <a:r>
              <a:rPr lang="cs-CZ" sz="1100" dirty="0">
                <a:solidFill>
                  <a:sysClr val="windowText" lastClr="000000"/>
                </a:solidFill>
              </a:rPr>
              <a:t> platí pouze pro organizační jednotky, na něž se vztahuje (např. fakulta) = v případě, že se HR </a:t>
            </a:r>
            <a:r>
              <a:rPr lang="cs-CZ" sz="1100" dirty="0" err="1">
                <a:solidFill>
                  <a:sysClr val="windowText" lastClr="000000"/>
                </a:solidFill>
              </a:rPr>
              <a:t>Award</a:t>
            </a:r>
            <a:r>
              <a:rPr lang="cs-CZ" sz="1100" dirty="0">
                <a:solidFill>
                  <a:sysClr val="windowText" lastClr="000000"/>
                </a:solidFill>
              </a:rPr>
              <a:t> vztahuje pouze na část statuárního zástupce, musí být tato organizační jednotka uvedena v návrhu projektu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xmlns="" id="{DABDB38A-B17C-4606-81FF-00FC7F467F21}"/>
              </a:ext>
            </a:extLst>
          </p:cNvPr>
          <p:cNvSpPr/>
          <p:nvPr/>
        </p:nvSpPr>
        <p:spPr>
          <a:xfrm>
            <a:off x="6054411" y="1299161"/>
            <a:ext cx="2880000" cy="635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Pro koho platí?</a:t>
            </a:r>
            <a:endParaRPr lang="en-GB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B5207B4D-84D2-42CE-98FB-0F1E2DF0CEAD}"/>
              </a:ext>
            </a:extLst>
          </p:cNvPr>
          <p:cNvSpPr/>
          <p:nvPr/>
        </p:nvSpPr>
        <p:spPr>
          <a:xfrm>
            <a:off x="6076184" y="4776995"/>
            <a:ext cx="30219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/>
              <a:t>*Nutno sledovat platné znění veřejných soutěží</a:t>
            </a:r>
          </a:p>
        </p:txBody>
      </p:sp>
    </p:spTree>
    <p:extLst>
      <p:ext uri="{BB962C8B-B14F-4D97-AF65-F5344CB8AC3E}">
        <p14:creationId xmlns:p14="http://schemas.microsoft.com/office/powerpoint/2010/main" val="330188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5" grpId="0" animBg="1"/>
      <p:bldP spid="12" grpId="0" animBg="1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xmlns="" id="{4653E7D6-921C-4606-BACB-476876FDCE66}"/>
              </a:ext>
            </a:extLst>
          </p:cNvPr>
          <p:cNvSpPr/>
          <p:nvPr/>
        </p:nvSpPr>
        <p:spPr>
          <a:xfrm>
            <a:off x="206515" y="249492"/>
            <a:ext cx="981109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F98806A-6AD5-4404-8D81-579FE4243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420511"/>
            <a:ext cx="7344816" cy="486054"/>
          </a:xfrm>
        </p:spPr>
        <p:txBody>
          <a:bodyPr>
            <a:normAutofit fontScale="90000"/>
          </a:bodyPr>
          <a:lstStyle/>
          <a:p>
            <a:r>
              <a:rPr lang="cs-CZ" dirty="0"/>
              <a:t>HR </a:t>
            </a:r>
            <a:r>
              <a:rPr lang="cs-CZ" dirty="0" err="1"/>
              <a:t>Award</a:t>
            </a:r>
            <a:r>
              <a:rPr lang="cs-CZ" dirty="0"/>
              <a:t> v programech TA ČR</a:t>
            </a:r>
            <a:br>
              <a:rPr lang="cs-CZ" dirty="0"/>
            </a:br>
            <a:r>
              <a:rPr lang="cs-CZ" dirty="0"/>
              <a:t>shrnutí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28E5D96D-ECCA-47D3-8DE0-02D0DB5D2A7E}"/>
              </a:ext>
            </a:extLst>
          </p:cNvPr>
          <p:cNvSpPr/>
          <p:nvPr/>
        </p:nvSpPr>
        <p:spPr>
          <a:xfrm>
            <a:off x="1016605" y="1446625"/>
            <a:ext cx="1368152" cy="770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HR Award =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xmlns="" id="{8EC84BF6-3842-47E5-805B-AEBD868458FD}"/>
              </a:ext>
            </a:extLst>
          </p:cNvPr>
          <p:cNvSpPr/>
          <p:nvPr/>
        </p:nvSpPr>
        <p:spPr>
          <a:xfrm>
            <a:off x="1736685" y="2573102"/>
            <a:ext cx="67057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ysClr val="windowText" lastClr="000000"/>
                </a:solidFill>
              </a:rPr>
              <a:t>Vyšší bodové ohodnocení návrhu projektu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ysClr val="windowText" lastClr="000000"/>
                </a:solidFill>
              </a:rPr>
              <a:t>Nejzazší způsob doložení = v okamžiku podání návrhu projektu do veřejné soutěže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ysClr val="windowText" lastClr="000000"/>
                </a:solidFill>
              </a:rPr>
              <a:t>Pouze pro organizační jednotky, na něž se vztahuje</a:t>
            </a:r>
            <a:endParaRPr lang="en-GB" dirty="0">
              <a:solidFill>
                <a:sysClr val="windowText" lastClr="000000"/>
              </a:solidFill>
            </a:endParaRP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endParaRPr lang="en-GB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9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805748" y="0"/>
            <a:ext cx="1485900" cy="4180114"/>
          </a:xfrm>
          <a:prstGeom prst="rect">
            <a:avLst/>
          </a:prstGeom>
          <a:solidFill>
            <a:srgbClr val="F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675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6" r="-2936" b="5509"/>
          <a:stretch/>
        </p:blipFill>
        <p:spPr>
          <a:xfrm>
            <a:off x="3888158" y="0"/>
            <a:ext cx="1403490" cy="204107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951086" y="3914081"/>
            <a:ext cx="1195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www.tacr.cz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580DB84E-A430-254F-A2E0-B2FC1FCF7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348" y="4479045"/>
            <a:ext cx="2114699" cy="24878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716104" y="2547971"/>
            <a:ext cx="1665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kraus@tacr.cz</a:t>
            </a:r>
          </a:p>
        </p:txBody>
      </p:sp>
    </p:spTree>
    <p:extLst>
      <p:ext uri="{BB962C8B-B14F-4D97-AF65-F5344CB8AC3E}">
        <p14:creationId xmlns:p14="http://schemas.microsoft.com/office/powerpoint/2010/main" val="154053813"/>
      </p:ext>
    </p:extLst>
  </p:cSld>
  <p:clrMapOvr>
    <a:masterClrMapping/>
  </p:clrMapOvr>
</p:sld>
</file>

<file path=ppt/theme/theme1.xml><?xml version="1.0" encoding="utf-8"?>
<a:theme xmlns:a="http://schemas.openxmlformats.org/drawingml/2006/main" name="Šablona prezentace_16-9 (1)">
  <a:themeElements>
    <a:clrScheme name="Tačr šedé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000000"/>
      </a:accent1>
      <a:accent2>
        <a:srgbClr val="3F3F3F"/>
      </a:accent2>
      <a:accent3>
        <a:srgbClr val="7F7F7F"/>
      </a:accent3>
      <a:accent4>
        <a:srgbClr val="BFBFBF"/>
      </a:accent4>
      <a:accent5>
        <a:srgbClr val="FFFFFF"/>
      </a:accent5>
      <a:accent6>
        <a:srgbClr val="F03741"/>
      </a:accent6>
      <a:hlink>
        <a:srgbClr val="7F7F7F"/>
      </a:hlink>
      <a:folHlink>
        <a:srgbClr val="7F7F7F"/>
      </a:folHlink>
    </a:clrScheme>
    <a:fontScheme name="TAČR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15OPMSMT0001-28-104340</_dlc_DocId>
    <_dlc_DocIdUrl xmlns="0104a4cd-1400-468e-be1b-c7aad71d7d5a">
      <Url>http://op.msmt.cz/_layouts/15/DocIdRedir.aspx?ID=15OPMSMT0001-28-104340</Url>
      <Description>15OPMSMT0001-28-104340</Description>
    </_dlc_DocIdUrl>
  </documentManagement>
</p:properties>
</file>

<file path=customXml/itemProps1.xml><?xml version="1.0" encoding="utf-8"?>
<ds:datastoreItem xmlns:ds="http://schemas.openxmlformats.org/officeDocument/2006/customXml" ds:itemID="{C295DDD3-64F2-40BA-B50F-860D674EAD1C}"/>
</file>

<file path=customXml/itemProps2.xml><?xml version="1.0" encoding="utf-8"?>
<ds:datastoreItem xmlns:ds="http://schemas.openxmlformats.org/officeDocument/2006/customXml" ds:itemID="{C18452FD-7A62-407A-9B43-39CD38FAA341}"/>
</file>

<file path=customXml/itemProps3.xml><?xml version="1.0" encoding="utf-8"?>
<ds:datastoreItem xmlns:ds="http://schemas.openxmlformats.org/officeDocument/2006/customXml" ds:itemID="{F0E1BBCB-0C07-4C2D-BB7B-C4D88B9FF2B3}"/>
</file>

<file path=customXml/itemProps4.xml><?xml version="1.0" encoding="utf-8"?>
<ds:datastoreItem xmlns:ds="http://schemas.openxmlformats.org/officeDocument/2006/customXml" ds:itemID="{6AFE8E4A-E0B9-4C3B-8C54-5A6302503CFA}"/>
</file>

<file path=docProps/app.xml><?xml version="1.0" encoding="utf-8"?>
<Properties xmlns="http://schemas.openxmlformats.org/officeDocument/2006/extended-properties" xmlns:vt="http://schemas.openxmlformats.org/officeDocument/2006/docPropsVTypes">
  <Template>Šablona prezentace_16-9 (1)</Template>
  <TotalTime>20711</TotalTime>
  <Words>435</Words>
  <Application>Microsoft Office PowerPoint</Application>
  <PresentationFormat>Předvádění na obrazovce (16:9)</PresentationFormat>
  <Paragraphs>55</Paragraphs>
  <Slides>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</vt:lpstr>
      <vt:lpstr>Century Gothic</vt:lpstr>
      <vt:lpstr>Šablona prezentace_16-9 (1)</vt:lpstr>
      <vt:lpstr>Prezentace aplikace PowerPoint</vt:lpstr>
      <vt:lpstr>Zohlednění HR Award  u projektů podpořených z programů TA ČR </vt:lpstr>
      <vt:lpstr>Proč se TA ČR zajímá o HR Award?</vt:lpstr>
      <vt:lpstr>Jak TA ČR zohledňuje držitelství HR Award?</vt:lpstr>
      <vt:lpstr>HR Award v programech TA ČR*</vt:lpstr>
      <vt:lpstr>HR Award v programech TA ČR shrnutí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Marcel Kraus</dc:creator>
  <dc:description/>
  <cp:lastModifiedBy>Pešková Jitka</cp:lastModifiedBy>
  <cp:revision>491</cp:revision>
  <cp:lastPrinted>2015-02-05T09:21:47Z</cp:lastPrinted>
  <dcterms:created xsi:type="dcterms:W3CDTF">2018-02-20T11:30:14Z</dcterms:created>
  <dcterms:modified xsi:type="dcterms:W3CDTF">2019-03-28T08:35:21Z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4abb9ebb-5350-46a4-8660-71a555e6a4a0</vt:lpwstr>
  </property>
</Properties>
</file>