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61" r:id="rId6"/>
    <p:sldId id="262" r:id="rId7"/>
    <p:sldId id="263" r:id="rId8"/>
    <p:sldId id="296" r:id="rId9"/>
    <p:sldId id="299" r:id="rId10"/>
    <p:sldId id="264" r:id="rId11"/>
    <p:sldId id="290" r:id="rId12"/>
    <p:sldId id="301" r:id="rId13"/>
    <p:sldId id="298" r:id="rId14"/>
    <p:sldId id="294" r:id="rId15"/>
    <p:sldId id="295" r:id="rId16"/>
    <p:sldId id="292" r:id="rId17"/>
    <p:sldId id="266" r:id="rId18"/>
    <p:sldId id="267" r:id="rId19"/>
    <p:sldId id="291" r:id="rId20"/>
    <p:sldId id="268" r:id="rId21"/>
    <p:sldId id="293" r:id="rId22"/>
    <p:sldId id="300" r:id="rId23"/>
    <p:sldId id="289" r:id="rId2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42A2D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13" autoAdjust="0"/>
  </p:normalViewPr>
  <p:slideViewPr>
    <p:cSldViewPr snapToGrid="0">
      <p:cViewPr varScale="1">
        <p:scale>
          <a:sx n="74" d="100"/>
          <a:sy n="74" d="100"/>
        </p:scale>
        <p:origin x="18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36969-E78D-4CDA-B450-D007B8993311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2160-7BA6-4589-BAB4-3975BD1E5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9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883E4-60DB-464B-8616-4408C98737DC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8701-F7BC-44B7-BAD7-4CB7D587F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0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Stručně a výstižně popište, jak je chápán uživatel výzkumné infrastruktury.</a:t>
            </a:r>
          </a:p>
          <a:p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Výchozí hodnota je 0.</a:t>
            </a:r>
          </a:p>
          <a:p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Vykazují</a:t>
            </a:r>
            <a:r>
              <a:rPr lang="cs-CZ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pouze uživatelé zmodernizované části infrastruktury a to pouze po jejím zprovoznění.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39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Netýká</a:t>
            </a:r>
            <a:r>
              <a:rPr lang="cs-CZ" baseline="0" dirty="0" smtClean="0"/>
              <a:t> se e-infrastruktur</a:t>
            </a:r>
            <a:r>
              <a:rPr lang="cs-CZ" baseline="0" dirty="0" smtClean="0"/>
              <a:t>.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55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Jedná se především </a:t>
            </a:r>
            <a:r>
              <a:rPr lang="cs-CZ" baseline="0" dirty="0" smtClean="0"/>
              <a:t>o uživatele (realizační tým není cílovou skupinou výzvy).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Vyplňuje se v příloze žádosti.</a:t>
            </a:r>
          </a:p>
          <a:p>
            <a:endParaRPr lang="cs-CZ" dirty="0" smtClean="0"/>
          </a:p>
          <a:p>
            <a:r>
              <a:rPr lang="cs-CZ" dirty="0" smtClean="0"/>
              <a:t>Další podmínky jsou uvedeny v kapitole 5.2.4 Pravidel pro žadatele a příjemce – specifická část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643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Další podmínky jsou uvedeny v kapitole 7.3.6 Pravidel pro žadatele a příjemce – specifická část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07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Nelze financovat udržitelnost VI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87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95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12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Výzkumná organizace + schválená vládou + nenulové investice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Žadatelé mohou podat žádost o podporu samostatně nebo ve spolupráci s partnerem/partnery. Partner/partneři žadatele se podílí na přípravě a realizaci projektu a je mu/jim umožněno, aby realizoval/i větší část projektu.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jste hostitelská instituce, žádáte vy, v případě konsorcia žádá kdo chce a ostatní můžou být partneři</a:t>
            </a: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e-infrastrukturu: pokud se jeden či více oprávněných partnerů nebude podílet na realizaci projektu obsaženého v žádosti o podporu, je oprávněný žadatel povinen podat vyjádření statutárního orgánu oprávněných partnerů o vědomém rozhodnutí se na projektu nepodílet </a:t>
            </a: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Subjekt, který splňuje definici oprávněného žadatele této výzvy a zároveň se jedná o e-infrastrukturu, není oprávněným žadatelem této výzvy.</a:t>
            </a: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49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Příloha 3 – založena na mapování absorpční kapacity</a:t>
            </a:r>
            <a:r>
              <a:rPr lang="cs-CZ" baseline="0" dirty="0" smtClean="0"/>
              <a:t> a byla schválená vládou. Zahrnuje i e-infrastruktury.</a:t>
            </a:r>
          </a:p>
          <a:p>
            <a:endParaRPr lang="cs-CZ" baseline="0" dirty="0" smtClean="0"/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Projekty s finančními požadavky na investiční výdaje pro velkou výzkumnou infrastrukturu</a:t>
            </a:r>
            <a:r>
              <a:rPr lang="cs-CZ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15 mil. Kč – maximální výše celkových způsobilých výdajů se rovná součtu max. 100 % finančních požadavků na investiční výdaje pro velkou výzkumnou infrastrukturu a nepřímých nákladů.  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Projekty s finančními požadavky na investiční výdaje pro velkou výzkumnou infrastrukturu od 15 mil. Kč včetně do 200 mil. Kč – maximální výše celkových způsobilých výdajů se rovná součtu max. 90 % finančních požadavků na investiční výdaje pro velkou výzkumnou infrastrukturu a nepřímých nákladů.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Projekty s finančními požadavky na investiční výdaje pro velkou výzkumnou infrastrukturu 200 mil. Kč a více – maximální výše celkových způsobilých výdajů se rovná součtu max. 80 % finančních požadavků na investiční výdaje pro velkou výzkumnou infrastrukturu a nepřímých nákladů.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Partnerem mohou být pouze instituce, které jsou uvedeny u velké výzkumné infrastruktury ve vládou ČR schváleném materiálu k poskytování účelové podpory velkým výzkumným infrastrukturám v období do roku 2022 (usnesení vlády ČR ze dne 12. prosince 2018 č. 836). Může se jednat o hostitelskou instituci a/nebo její partnerské instituce podílející se na provozu velké výzkumné infrastruktury.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43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řízení projektu je nutné popsat, jak bude zajištěno</a:t>
            </a:r>
            <a:r>
              <a:rPr lang="cs-CZ" baseline="0" dirty="0" smtClean="0"/>
              <a:t> řízení projektu: </a:t>
            </a:r>
            <a:r>
              <a:rPr lang="cs-CZ" dirty="0" smtClean="0"/>
              <a:t>celý</a:t>
            </a:r>
            <a:r>
              <a:rPr lang="cs-CZ" baseline="0" dirty="0" smtClean="0"/>
              <a:t> realizační tým,</a:t>
            </a:r>
            <a:r>
              <a:rPr lang="cs-CZ" dirty="0" smtClean="0"/>
              <a:t> tj. odborný i administrativní tým</a:t>
            </a:r>
          </a:p>
          <a:p>
            <a:r>
              <a:rPr lang="cs-CZ" dirty="0" smtClean="0"/>
              <a:t>V žádosti je nutné</a:t>
            </a:r>
            <a:r>
              <a:rPr lang="cs-CZ" baseline="0" dirty="0" smtClean="0"/>
              <a:t> p</a:t>
            </a:r>
            <a:r>
              <a:rPr lang="cs-CZ" dirty="0" smtClean="0"/>
              <a:t>opsat jednotlivé pracovní pozice, jejich úvazky, počet lidí. CV nejsou povinná.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K žádosti se nedokládá příloha realizační tým, informace je nutné vyplnit do povinné přílohy Studie proveditelnosti, jedná se o součást věcného hodnocení.</a:t>
            </a:r>
          </a:p>
          <a:p>
            <a:endParaRPr lang="cs-CZ" dirty="0" smtClean="0"/>
          </a:p>
          <a:p>
            <a:r>
              <a:rPr lang="cs-CZ" dirty="0" smtClean="0"/>
              <a:t>Výdaje</a:t>
            </a:r>
            <a:r>
              <a:rPr lang="cs-CZ" baseline="0" dirty="0" smtClean="0"/>
              <a:t> na výzkumné aktivity jsou nezpůsobilými výdaji, proto o</a:t>
            </a:r>
            <a:r>
              <a:rPr lang="cs-CZ" dirty="0" smtClean="0"/>
              <a:t>dborný</a:t>
            </a:r>
            <a:r>
              <a:rPr lang="cs-CZ" baseline="0" dirty="0" smtClean="0"/>
              <a:t> realizační tým může zajišťovat pouze odbornou stránku modernizace.</a:t>
            </a:r>
          </a:p>
          <a:p>
            <a:endParaRPr lang="cs-CZ" baseline="0" dirty="0" smtClean="0"/>
          </a:p>
          <a:p>
            <a:r>
              <a:rPr lang="cs-CZ" baseline="0" dirty="0" smtClean="0"/>
              <a:t>Aktivita č. 2 – pokud infrastruktura řeší zároveň VI, je nutné, aby výstupy z obou výzev byly jedinečné.</a:t>
            </a:r>
          </a:p>
          <a:p>
            <a:endParaRPr lang="cs-CZ" baseline="0" dirty="0" smtClean="0"/>
          </a:p>
          <a:p>
            <a:r>
              <a:rPr lang="cs-CZ" baseline="0" dirty="0" smtClean="0"/>
              <a:t>In-</a:t>
            </a:r>
            <a:r>
              <a:rPr lang="cs-CZ" baseline="0" dirty="0" err="1" smtClean="0"/>
              <a:t>kind</a:t>
            </a:r>
            <a:r>
              <a:rPr lang="cs-CZ" baseline="0" dirty="0" smtClean="0"/>
              <a:t> – shodné s první výzvou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26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vyloučeným, tj. nepodporovaným, aktivitám patří rovněž ty aktivity, které jsou podporované z aktivity MŠMT na podporu velkých výzkumných infrastruktur (LM), tedy z účelové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podpory MŠMT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Výdaje související s těmito aktivitami jsou z výzvy OP VVV nezpůsobilé. Bližší informace jsou uvedeny v Pravidlech pro žadatele a příjemce – specifická část, viz kapitola 5.2.4.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94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Povinná příloha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 vypracujte stručně, přehledně a věcně. Srozumitelnost je důležitým faktorem při hodnocení kvality projektového záměru.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je popsat stručně a výstižně hlavní aspekty projektu, jeho přínos, výsledky a dopad.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 současný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 a aktivity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	2 současný stav žadatele, odkaz na informační zdroje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	3 představit partnery a jejich finanční podíl </a:t>
            </a:r>
            <a:endParaRPr lang="cs-CZ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Návaznost na záložku žádosti o podporu v IS KP14+: Popis projektu – Jaká existují rizika projektu.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Popište realizační rizika projektu (včetně rizik spojených s výběrovými řízeními), uveďte jejich závažnost a pravděpodobnost výskytu pro naplnění cílů projektu.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Popište opatření k předcházení rizikům a opatření k eliminaci jejich potenciálního dopadu na schopnost dosáhnout cílů projektu.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Popište harmonogram projektu a jednotlivých aktivit projektu (začátek, přerušení, konec aktivit). Popište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provazbu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/závislost mezi jednotlivými aktivitami projektu.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musí disponovat kvalifikovaným týmem odborných pracovníků, který je zároveň schopen zajistit relevantní a efektivní využití pořizovaného vybavení.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Pořizované vybavení musí být kapacitně i charakterově optimální pro uvedený směr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velké výzkumné infrastruktury a odpovídat předpokládanému využití uživateli velké výzkumné infrastruktury. Plánované náklady musí být zdůvodněny a musí být účelné, ekonomicky efektivní a hospodárné. Infrastrukturní základna musí být vhodná pro instalaci pořizovaného vybavení.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musí být realizovatelný v naplánovaném časovém rámci, a to včetně návaznosti na výběrová řízení.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popisu musí být zřejmé, že projektový záměr představuje v místě a čase logicky provázaný celek.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6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Příloha studie proveditelnosti</a:t>
            </a:r>
          </a:p>
          <a:p>
            <a:r>
              <a:rPr lang="cs-CZ" dirty="0" smtClean="0"/>
              <a:t>Je třeba mít konzistentní:</a:t>
            </a:r>
          </a:p>
          <a:p>
            <a:r>
              <a:rPr lang="cs-CZ" dirty="0" err="1" smtClean="0"/>
              <a:t>Ganttův</a:t>
            </a:r>
            <a:r>
              <a:rPr lang="cs-CZ" dirty="0" smtClean="0"/>
              <a:t> diagram,</a:t>
            </a:r>
            <a:r>
              <a:rPr lang="cs-CZ" baseline="0" dirty="0" smtClean="0"/>
              <a:t> veřejné zakázky (v IS KP14+), </a:t>
            </a:r>
            <a:r>
              <a:rPr lang="cs-CZ" dirty="0" smtClean="0"/>
              <a:t>Příloha Přehled</a:t>
            </a:r>
            <a:r>
              <a:rPr lang="cs-CZ" baseline="0" dirty="0" smtClean="0"/>
              <a:t> klíčového vybavení, Studii proveditelnosti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3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Stejně</a:t>
            </a:r>
            <a:r>
              <a:rPr lang="cs-CZ" baseline="0" dirty="0" smtClean="0"/>
              <a:t> jako v první výzvě povinná příloha s indikátory </a:t>
            </a:r>
          </a:p>
          <a:p>
            <a:endParaRPr lang="cs-CZ" baseline="0" dirty="0" smtClean="0"/>
          </a:p>
          <a:p>
            <a:r>
              <a:rPr lang="cs-CZ" baseline="0" dirty="0" smtClean="0"/>
              <a:t>Indikátor 2 40 00</a:t>
            </a:r>
          </a:p>
          <a:p>
            <a:r>
              <a:rPr lang="cs-CZ" baseline="0" dirty="0" smtClean="0"/>
              <a:t>Je třeba rozepsat v příloze Přehled klíčových výstupů k naplnění indikátorů projektu EFRR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Moduly jsou 500k a výše, ale pro menší projekty (měly by být aspoň dva celky). U úplně malých projektu je dobré řešit individuálně</a:t>
            </a:r>
          </a:p>
          <a:p>
            <a:endParaRPr lang="cs-CZ" baseline="0" dirty="0" smtClean="0"/>
          </a:p>
          <a:p>
            <a:r>
              <a:rPr lang="cs-CZ" baseline="0" dirty="0" smtClean="0"/>
              <a:t>Indikátor se dokládá kopii kolaudačního rozhodnutí, protokol o předání, doklad o nákupu, inventární karta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Indikátor 4 66 01</a:t>
            </a:r>
          </a:p>
          <a:p>
            <a:r>
              <a:rPr lang="cs-CZ" baseline="0" dirty="0" smtClean="0"/>
              <a:t>Indikátor je povinný pro aktivity typu rekonstrukce a je v m čtverečních.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 b="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3.4.2019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37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28D9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53778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Výzvy Výzkumné infrastruktury II a Výzkumné e-infrastruktury</a:t>
            </a:r>
          </a:p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cs typeface="Arial" panose="020B0604020202020204" pitchFamily="34" charset="0"/>
              </a:rPr>
              <a:t>Mgr. Irena Kotíková, Mgr. Inka Vaverková</a:t>
            </a:r>
          </a:p>
          <a:p>
            <a:pPr algn="ctr"/>
            <a:endParaRPr 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8162"/>
            <a:ext cx="10705519" cy="2321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u="sng" dirty="0" smtClean="0"/>
              <a:t>Indikátory výstupu:</a:t>
            </a:r>
            <a:endParaRPr lang="cs-CZ" sz="1800" dirty="0" smtClean="0"/>
          </a:p>
          <a:p>
            <a:r>
              <a:rPr lang="cs-CZ" sz="1800" dirty="0" smtClean="0"/>
              <a:t>2 40 00 – </a:t>
            </a:r>
            <a:r>
              <a:rPr lang="cs-CZ" sz="1800" b="1" dirty="0" smtClean="0"/>
              <a:t>Počet nově vybudovaných, rozšířených či modernizovaných výzkumných infrastruktur a center excelence</a:t>
            </a:r>
          </a:p>
          <a:p>
            <a:pPr lvl="1"/>
            <a:r>
              <a:rPr lang="cs-CZ" sz="1800" dirty="0" smtClean="0">
                <a:latin typeface="+mj-lt"/>
              </a:rPr>
              <a:t>povinný k výběru, povinný k naplnění</a:t>
            </a:r>
          </a:p>
          <a:p>
            <a:r>
              <a:rPr lang="cs-CZ" sz="1800" dirty="0" smtClean="0"/>
              <a:t>4 66 01 – </a:t>
            </a:r>
            <a:r>
              <a:rPr lang="cs-CZ" sz="1800" b="1" dirty="0" smtClean="0"/>
              <a:t>Rozšířené, zrekonstruované nebo nově vybudované kapacity bez záboru zemědělského půdního fondu </a:t>
            </a:r>
          </a:p>
          <a:p>
            <a:pPr lvl="1"/>
            <a:r>
              <a:rPr lang="cs-CZ" sz="1800" dirty="0" smtClean="0">
                <a:latin typeface="+mj-lt"/>
              </a:rPr>
              <a:t>nepovinný k výběru, povinný k naplnění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9924243" y="4246324"/>
            <a:ext cx="1619479" cy="1575412"/>
          </a:xfrm>
          <a:prstGeom prst="roundRect">
            <a:avLst/>
          </a:prstGeom>
          <a:solidFill>
            <a:srgbClr val="428D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Pouze pro Výzkumné infrastruktury II</a:t>
            </a:r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9406452" y="4246324"/>
            <a:ext cx="242371" cy="1575412"/>
          </a:xfrm>
          <a:prstGeom prst="rightBrace">
            <a:avLst>
              <a:gd name="adj1" fmla="val 5476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38203" y="3232773"/>
            <a:ext cx="8702410" cy="274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u="sng" dirty="0" smtClean="0"/>
              <a:t>Indikátory výsledku:</a:t>
            </a:r>
            <a:endParaRPr lang="cs-CZ" sz="1800" dirty="0" smtClean="0"/>
          </a:p>
          <a:p>
            <a:r>
              <a:rPr lang="cs-CZ" sz="1800" dirty="0" smtClean="0"/>
              <a:t>2 06 11 – </a:t>
            </a:r>
            <a:r>
              <a:rPr lang="cs-CZ" sz="1800" b="1" dirty="0" smtClean="0"/>
              <a:t>Počet uživatelů využívajících modernizovanou výzkumnou infrastrukturu</a:t>
            </a:r>
          </a:p>
          <a:p>
            <a:pPr lvl="1"/>
            <a:r>
              <a:rPr lang="cs-CZ" sz="1800" dirty="0" smtClean="0">
                <a:latin typeface="+mj-lt"/>
              </a:rPr>
              <a:t>nepovinný k výběru, povinný k naplnění</a:t>
            </a:r>
          </a:p>
          <a:p>
            <a:r>
              <a:rPr lang="cs-CZ" sz="1800" dirty="0" smtClean="0"/>
              <a:t>2 02 11 – </a:t>
            </a:r>
            <a:r>
              <a:rPr lang="cs-CZ" sz="1800" b="1" dirty="0" smtClean="0"/>
              <a:t>Odborné publikace (vybrané typy dokumentů) vytvořené podpořenými subjekty</a:t>
            </a:r>
            <a:endParaRPr lang="cs-CZ" sz="1800" dirty="0" smtClean="0"/>
          </a:p>
          <a:p>
            <a:pPr lvl="1"/>
            <a:r>
              <a:rPr lang="cs-CZ" sz="1800" dirty="0" smtClean="0">
                <a:latin typeface="+mj-lt"/>
              </a:rPr>
              <a:t>nepovinný k výběru, povinný k naplnění</a:t>
            </a:r>
          </a:p>
          <a:p>
            <a:r>
              <a:rPr lang="cs-CZ" sz="1800" dirty="0" smtClean="0"/>
              <a:t>2 02 16 – </a:t>
            </a:r>
            <a:r>
              <a:rPr lang="cs-CZ" sz="1800" b="1" dirty="0" smtClean="0"/>
              <a:t>Odborné publikace (vybrané typy dokumentů) se zahraničním spoluautorstvím vytvořené podpořenými subjekty</a:t>
            </a:r>
            <a:endParaRPr lang="cs-CZ" sz="1800" dirty="0" smtClean="0"/>
          </a:p>
          <a:p>
            <a:pPr lvl="1"/>
            <a:r>
              <a:rPr lang="cs-CZ" sz="1800" dirty="0" smtClean="0">
                <a:latin typeface="+mj-lt"/>
              </a:rPr>
              <a:t>nepovinný k výběru, nepovinný k naplnění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smtClean="0"/>
              <a:t>Metodika počítání uživatelů výzkumné infrastruktury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471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Indikátor 2 06 11 si volí pouze infrastruktury, které </a:t>
            </a:r>
            <a:r>
              <a:rPr lang="cs-CZ" b="1" dirty="0" smtClean="0"/>
              <a:t>budou mít během realizace projektu uživatele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Příloha Metodika počítání uživatelů výzkumné infrastruktury je přílohou žádosti o podporu a je hodnocena.</a:t>
            </a:r>
          </a:p>
          <a:p>
            <a:pPr marL="0" indent="0">
              <a:buNone/>
            </a:pPr>
            <a:r>
              <a:rPr lang="cs-CZ" dirty="0" smtClean="0"/>
              <a:t>Popsaná metodika bude závazná po celou dobu realizace projektu.</a:t>
            </a:r>
          </a:p>
          <a:p>
            <a:pPr marL="0" indent="0">
              <a:buNone/>
            </a:pPr>
            <a:r>
              <a:rPr lang="cs-CZ" dirty="0" smtClean="0"/>
              <a:t>Příloha musí obsahovat:</a:t>
            </a:r>
          </a:p>
          <a:p>
            <a:pPr lvl="1" algn="just"/>
            <a:r>
              <a:rPr lang="cs-CZ" sz="2000" dirty="0" smtClean="0">
                <a:latin typeface="+mj-lt"/>
              </a:rPr>
              <a:t> typ </a:t>
            </a:r>
            <a:r>
              <a:rPr lang="cs-CZ" sz="2000" dirty="0">
                <a:latin typeface="+mj-lt"/>
              </a:rPr>
              <a:t>uživatele (lze zvolit </a:t>
            </a:r>
            <a:r>
              <a:rPr lang="cs-CZ" sz="2000" b="1" dirty="0">
                <a:latin typeface="+mj-lt"/>
              </a:rPr>
              <a:t>pouze jeden typ uživatele</a:t>
            </a:r>
            <a:r>
              <a:rPr lang="cs-CZ" sz="2000" dirty="0">
                <a:latin typeface="+mj-lt"/>
              </a:rPr>
              <a:t>), </a:t>
            </a:r>
            <a:r>
              <a:rPr lang="cs-CZ" sz="2000" dirty="0" smtClean="0">
                <a:latin typeface="+mj-lt"/>
              </a:rPr>
              <a:t>např.:</a:t>
            </a:r>
          </a:p>
          <a:p>
            <a:pPr lvl="2" algn="just"/>
            <a:r>
              <a:rPr lang="cs-CZ" sz="1800" dirty="0" smtClean="0">
                <a:latin typeface="+mj-lt"/>
              </a:rPr>
              <a:t>fyzická osoba</a:t>
            </a:r>
          </a:p>
          <a:p>
            <a:pPr lvl="2" algn="just"/>
            <a:r>
              <a:rPr lang="cs-CZ" sz="1800" dirty="0" smtClean="0">
                <a:latin typeface="+mj-lt"/>
              </a:rPr>
              <a:t>instituce</a:t>
            </a:r>
          </a:p>
          <a:p>
            <a:pPr lvl="2" algn="just"/>
            <a:r>
              <a:rPr lang="cs-CZ" sz="1800" dirty="0" smtClean="0">
                <a:latin typeface="+mj-lt"/>
              </a:rPr>
              <a:t>vzdálený přístup</a:t>
            </a:r>
          </a:p>
          <a:p>
            <a:pPr lvl="1" algn="just"/>
            <a:r>
              <a:rPr lang="cs-CZ" sz="2000" dirty="0" smtClean="0">
                <a:latin typeface="+mj-lt"/>
              </a:rPr>
              <a:t>způsob evidence uživatelů (musí být v režimu Open Access), např.:</a:t>
            </a:r>
          </a:p>
          <a:p>
            <a:pPr lvl="2" algn="just"/>
            <a:r>
              <a:rPr lang="cs-CZ" sz="1800" dirty="0">
                <a:latin typeface="+mj-lt"/>
              </a:rPr>
              <a:t>p</a:t>
            </a:r>
            <a:r>
              <a:rPr lang="cs-CZ" sz="1800" dirty="0" smtClean="0">
                <a:latin typeface="+mj-lt"/>
              </a:rPr>
              <a:t>řístrojový deník</a:t>
            </a:r>
          </a:p>
          <a:p>
            <a:pPr lvl="2" algn="just"/>
            <a:r>
              <a:rPr lang="cs-CZ" sz="1800" dirty="0">
                <a:latin typeface="+mj-lt"/>
              </a:rPr>
              <a:t>v</a:t>
            </a:r>
            <a:r>
              <a:rPr lang="cs-CZ" sz="1800" dirty="0" smtClean="0">
                <a:latin typeface="+mj-lt"/>
              </a:rPr>
              <a:t>yužití výpočetního času</a:t>
            </a:r>
          </a:p>
          <a:p>
            <a:pPr lvl="2" algn="just"/>
            <a:r>
              <a:rPr lang="cs-CZ" sz="1800" dirty="0">
                <a:latin typeface="+mj-lt"/>
              </a:rPr>
              <a:t>v</a:t>
            </a:r>
            <a:r>
              <a:rPr lang="cs-CZ" sz="1800" dirty="0" smtClean="0">
                <a:latin typeface="+mj-lt"/>
              </a:rPr>
              <a:t>yužití naměřených dat</a:t>
            </a:r>
          </a:p>
          <a:p>
            <a:pPr lvl="2" algn="just"/>
            <a:endParaRPr lang="cs-CZ" dirty="0">
              <a:latin typeface="+mj-lt"/>
            </a:endParaRP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7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0885"/>
            <a:ext cx="10515600" cy="1002066"/>
          </a:xfrm>
        </p:spPr>
        <p:txBody>
          <a:bodyPr/>
          <a:lstStyle/>
          <a:p>
            <a:r>
              <a:rPr lang="cs-CZ" dirty="0" smtClean="0"/>
              <a:t>Infrastruktury, které jsou v konstrukční fázi po celou dobu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CTA-CZ, ESS </a:t>
            </a:r>
            <a:r>
              <a:rPr lang="cs-CZ" dirty="0" err="1" smtClean="0"/>
              <a:t>Scandinavia</a:t>
            </a:r>
            <a:r>
              <a:rPr lang="cs-CZ" dirty="0" smtClean="0"/>
              <a:t>-CZ, FAIR-CZ, METROFOOD-CZ</a:t>
            </a:r>
          </a:p>
          <a:p>
            <a:pPr marL="0" indent="0">
              <a:buNone/>
            </a:pPr>
            <a:r>
              <a:rPr lang="cs-CZ" dirty="0" smtClean="0"/>
              <a:t>Nevykazují uživatele (2 06 11)</a:t>
            </a:r>
          </a:p>
          <a:p>
            <a:pPr marL="0" indent="0">
              <a:buNone/>
            </a:pPr>
            <a:r>
              <a:rPr lang="cs-CZ" dirty="0" smtClean="0"/>
              <a:t>Vykazují odborné publikace na základě odborné aktivity plynoucí z přípravy modernizace VVI (2 02 11 a 2 02 16)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6515"/>
            <a:ext cx="10515600" cy="1002066"/>
          </a:xfrm>
        </p:spPr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4585"/>
            <a:ext cx="10515600" cy="4414869"/>
          </a:xfrm>
        </p:spPr>
        <p:txBody>
          <a:bodyPr>
            <a:normAutofit/>
          </a:bodyPr>
          <a:lstStyle/>
          <a:p>
            <a:pPr lvl="0" algn="just"/>
            <a:r>
              <a:rPr lang="cs-CZ" dirty="0"/>
              <a:t>p</a:t>
            </a:r>
            <a:r>
              <a:rPr lang="cs-CZ" dirty="0" smtClean="0"/>
              <a:t>racovníci výzkumných organizací</a:t>
            </a:r>
          </a:p>
          <a:p>
            <a:pPr lvl="0" algn="just"/>
            <a:r>
              <a:rPr lang="cs-CZ" dirty="0" smtClean="0"/>
              <a:t>studenti vysokých škol</a:t>
            </a:r>
          </a:p>
          <a:p>
            <a:pPr lvl="0" algn="just"/>
            <a:r>
              <a:rPr lang="cs-CZ" dirty="0" smtClean="0"/>
              <a:t>výzkumní pracovníci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6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2146"/>
            <a:ext cx="10515600" cy="1002066"/>
          </a:xfrm>
        </p:spPr>
        <p:txBody>
          <a:bodyPr/>
          <a:lstStyle/>
          <a:p>
            <a:r>
              <a:rPr lang="cs-CZ" dirty="0" smtClean="0"/>
              <a:t>Návaznost na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Aktivity </a:t>
            </a:r>
            <a:r>
              <a:rPr lang="cs-CZ" dirty="0"/>
              <a:t>projektu musí být v souladu </a:t>
            </a:r>
            <a:r>
              <a:rPr lang="cs-CZ" dirty="0" smtClean="0"/>
              <a:t>s </a:t>
            </a:r>
            <a:r>
              <a:rPr lang="cs-CZ" b="1" dirty="0"/>
              <a:t>Národní výzkumnou a inovační strategií pro inteligentní specializaci České republiky (Národní RIS3 strategie) </a:t>
            </a:r>
            <a:r>
              <a:rPr lang="cs-CZ" dirty="0"/>
              <a:t>a/nebo jejími příslušnými krajskými </a:t>
            </a:r>
            <a:r>
              <a:rPr lang="cs-CZ" dirty="0" smtClean="0"/>
              <a:t>přílohami - projekt </a:t>
            </a:r>
            <a:r>
              <a:rPr lang="cs-CZ" dirty="0"/>
              <a:t>je realizován v souladu s alespoň jednou generickou znalostní </a:t>
            </a:r>
            <a:r>
              <a:rPr lang="cs-CZ" dirty="0" smtClean="0"/>
              <a:t>doménou </a:t>
            </a:r>
            <a:r>
              <a:rPr lang="cs-CZ" b="1" dirty="0"/>
              <a:t>nebo</a:t>
            </a:r>
            <a:r>
              <a:rPr lang="cs-CZ" dirty="0"/>
              <a:t> s alespoň jedním klíčovým odvětvím aplikací a aplikačním tématem uvedenými v Národní RIS3 strategii či regionální </a:t>
            </a:r>
            <a:r>
              <a:rPr lang="cs-CZ" dirty="0" smtClean="0"/>
              <a:t>příloze.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2146"/>
            <a:ext cx="10515600" cy="1002066"/>
          </a:xfrm>
        </p:spPr>
        <p:txBody>
          <a:bodyPr/>
          <a:lstStyle/>
          <a:p>
            <a:r>
              <a:rPr lang="cs-CZ" dirty="0" smtClean="0"/>
              <a:t>Udržitelnost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Udržitelnost projektu je stanovena </a:t>
            </a:r>
            <a:r>
              <a:rPr lang="cs-CZ" b="1" dirty="0"/>
              <a:t>po dobu 5 let </a:t>
            </a:r>
            <a:r>
              <a:rPr lang="cs-CZ" dirty="0"/>
              <a:t>od data následujícího po dni, kdy projekt nabyl v IS KP14+ centrální stav „Projekt finančně ukončen ze strany ŘO“. Projekt nabývá centrální stav „Projekt finančně ukončen ze strany ŘO“ po vypořádání závazků mezi příjemcem a poskytovatelem podpory. </a:t>
            </a:r>
          </a:p>
        </p:txBody>
      </p:sp>
    </p:spTree>
    <p:extLst>
      <p:ext uri="{BB962C8B-B14F-4D97-AF65-F5344CB8AC3E}">
        <p14:creationId xmlns:p14="http://schemas.microsoft.com/office/powerpoint/2010/main" val="5389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0885"/>
            <a:ext cx="10515600" cy="1002066"/>
          </a:xfrm>
        </p:spPr>
        <p:txBody>
          <a:bodyPr/>
          <a:lstStyle/>
          <a:p>
            <a:r>
              <a:rPr lang="cs-CZ" dirty="0" smtClean="0"/>
              <a:t>Místo dopadu a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r>
              <a:rPr lang="cs-CZ" dirty="0" smtClean="0"/>
              <a:t>Místo dopadu: území </a:t>
            </a:r>
            <a:r>
              <a:rPr lang="cs-CZ" dirty="0"/>
              <a:t>Č</a:t>
            </a:r>
            <a:r>
              <a:rPr lang="cs-CZ" dirty="0" smtClean="0"/>
              <a:t>eské republiky</a:t>
            </a:r>
          </a:p>
          <a:p>
            <a:r>
              <a:rPr lang="cs-CZ" dirty="0" smtClean="0"/>
              <a:t>Místo realizace: území </a:t>
            </a:r>
            <a:r>
              <a:rPr lang="cs-CZ" dirty="0"/>
              <a:t>České </a:t>
            </a:r>
            <a:r>
              <a:rPr lang="cs-CZ" dirty="0" smtClean="0"/>
              <a:t>republiky, volitelná aktivita může být realizována na území Evropské unie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3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0885"/>
            <a:ext cx="10515600" cy="1002066"/>
          </a:xfrm>
        </p:spPr>
        <p:txBody>
          <a:bodyPr/>
          <a:lstStyle/>
          <a:p>
            <a:r>
              <a:rPr lang="cs-CZ" dirty="0"/>
              <a:t>Rozdíly </a:t>
            </a:r>
            <a:r>
              <a:rPr lang="cs-CZ"/>
              <a:t>mezi </a:t>
            </a:r>
            <a:r>
              <a:rPr lang="cs-CZ" dirty="0"/>
              <a:t>výzvou</a:t>
            </a:r>
            <a:r>
              <a:rPr lang="cs-CZ"/>
              <a:t> Výzkumné infrastruktury (02_16_013) </a:t>
            </a:r>
            <a:r>
              <a:rPr lang="cs-CZ" smtClean="0"/>
              <a:t>a </a:t>
            </a:r>
            <a:r>
              <a:rPr lang="cs-CZ" dirty="0"/>
              <a:t>výzvami</a:t>
            </a:r>
            <a:r>
              <a:rPr lang="cs-CZ"/>
              <a:t> Výzkumné infrastruktury II a Výzkumné e-infrastruktury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r>
              <a:rPr lang="cs-CZ" dirty="0"/>
              <a:t>Rozdělení</a:t>
            </a:r>
            <a:r>
              <a:rPr lang="cs-CZ"/>
              <a:t> podpory e-infrastruktur a ostatních infrastruktur do dvou výzev </a:t>
            </a:r>
            <a:endParaRPr lang="cs-CZ" dirty="0"/>
          </a:p>
          <a:p>
            <a:r>
              <a:rPr lang="cs-CZ"/>
              <a:t>Způsobilost žadatelů </a:t>
            </a:r>
            <a:r>
              <a:rPr lang="cs-CZ" smtClean="0"/>
              <a:t>a </a:t>
            </a:r>
            <a:r>
              <a:rPr lang="cs-CZ" dirty="0"/>
              <a:t>partnerů</a:t>
            </a:r>
            <a:r>
              <a:rPr lang="cs-CZ"/>
              <a:t> reflektuje mezinárodní hodnocení 2017 </a:t>
            </a:r>
            <a:endParaRPr lang="cs-CZ" dirty="0"/>
          </a:p>
          <a:p>
            <a:r>
              <a:rPr lang="cs-CZ"/>
              <a:t>Popis aktivity Řízení projektu má zahrnovat popis celého realizačního týmu (tj. včetně případného odborného týmu) </a:t>
            </a:r>
            <a:endParaRPr lang="cs-CZ" dirty="0"/>
          </a:p>
          <a:p>
            <a:r>
              <a:rPr lang="cs-CZ"/>
              <a:t>Nejsou podporovány výzkumné aktivity </a:t>
            </a:r>
            <a:endParaRPr lang="cs-CZ" dirty="0"/>
          </a:p>
          <a:p>
            <a:r>
              <a:rPr lang="cs-CZ"/>
              <a:t>Větší omezení stavebních úprav (není možné dobudování) </a:t>
            </a:r>
            <a:endParaRPr lang="cs-CZ" dirty="0"/>
          </a:p>
          <a:p>
            <a:r>
              <a:rPr lang="cs-CZ"/>
              <a:t>Celý realizační tým je podporován z nepřímých nákladů </a:t>
            </a:r>
            <a:endParaRPr lang="cs-CZ" dirty="0"/>
          </a:p>
          <a:p>
            <a:r>
              <a:rPr lang="cs-CZ"/>
              <a:t>Jiné finanční nastavení výzvy (struktura rozpočtu, sazba nepřímých nákladů, max. výše 1. zálohové platby, limity rozpočtu, jiný poměr pro-rata atd.) </a:t>
            </a:r>
            <a:endParaRPr lang="cs-CZ" dirty="0"/>
          </a:p>
          <a:p>
            <a:r>
              <a:rPr lang="cs-CZ"/>
              <a:t>Nový výsledkový indikátor, méně výstupových indikátorů </a:t>
            </a:r>
            <a:endParaRPr lang="cs-CZ" dirty="0"/>
          </a:p>
          <a:p>
            <a:r>
              <a:rPr lang="cs-CZ"/>
              <a:t>Jiné vzory příloh (např. Studie proveditelnosti) , příloha Realizační tým se nedokládá (popisuje se v kap. 4.1 SP)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4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0885"/>
            <a:ext cx="10515600" cy="1002066"/>
          </a:xfrm>
        </p:spPr>
        <p:txBody>
          <a:bodyPr/>
          <a:lstStyle/>
          <a:p>
            <a:r>
              <a:rPr lang="cs-CZ" dirty="0" smtClean="0"/>
              <a:t>Rozdíly mezi výzvou Výzkumné infrastruktury (02_16_013) a výzvami Výzkumné infrastruktury II a Výzkumné e-infrastruktury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>
            <a:normAutofit/>
          </a:bodyPr>
          <a:lstStyle/>
          <a:p>
            <a:r>
              <a:rPr lang="cs-CZ" dirty="0" smtClean="0"/>
              <a:t>Časový souběh realizace projektů výzev Výzkumné infrastruktury a Výzkumné infrastruktury II/Výzkumné e-infrastruktury </a:t>
            </a:r>
          </a:p>
          <a:p>
            <a:pPr lvl="1"/>
            <a:r>
              <a:rPr lang="cs-CZ" sz="1800" dirty="0" smtClean="0">
                <a:latin typeface="+mj-lt"/>
              </a:rPr>
              <a:t>Důraz na jedinečnost výstupů, tj. výstupy (pořizované vybavení apod.) musí být odlišné od výstupů projektu výzvy 13 (případně dalších výzev OP VVV př. 3, 19 apod.) </a:t>
            </a:r>
          </a:p>
          <a:p>
            <a:pPr lvl="1"/>
            <a:r>
              <a:rPr lang="cs-CZ" sz="1800" dirty="0" smtClean="0">
                <a:latin typeface="+mj-lt"/>
              </a:rPr>
              <a:t>Popisuje se v kap. 5 Studie proveditelnosti 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5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8488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Otázky a diskuze</a:t>
            </a:r>
            <a:endParaRPr 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0094"/>
            <a:ext cx="10515600" cy="1002066"/>
          </a:xfrm>
        </p:spPr>
        <p:txBody>
          <a:bodyPr/>
          <a:lstStyle/>
          <a:p>
            <a:r>
              <a:rPr lang="cs-CZ" dirty="0" smtClean="0"/>
              <a:t>Identifikace a harmonogram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2673"/>
            <a:ext cx="10515600" cy="442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Identifikace výzvy: PO </a:t>
            </a:r>
            <a:r>
              <a:rPr lang="cs-CZ" dirty="0" smtClean="0"/>
              <a:t>1 </a:t>
            </a:r>
            <a:r>
              <a:rPr lang="cs-CZ" dirty="0"/>
              <a:t>IP 1 SC </a:t>
            </a:r>
            <a:r>
              <a:rPr lang="cs-CZ" dirty="0" smtClean="0"/>
              <a:t>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Zveřejnění avíza: </a:t>
            </a:r>
            <a:r>
              <a:rPr lang="cs-CZ" dirty="0" smtClean="0"/>
              <a:t>29. </a:t>
            </a:r>
            <a:r>
              <a:rPr lang="cs-CZ" dirty="0"/>
              <a:t>11. 2018</a:t>
            </a:r>
          </a:p>
          <a:p>
            <a:pPr marL="0" indent="0">
              <a:buNone/>
            </a:pPr>
            <a:r>
              <a:rPr lang="cs-CZ" dirty="0"/>
              <a:t>Datum vyhlášení a zahájení příjmu žádostí: </a:t>
            </a:r>
            <a:r>
              <a:rPr lang="cs-CZ" dirty="0" smtClean="0"/>
              <a:t>18</a:t>
            </a:r>
            <a:r>
              <a:rPr lang="cs-CZ" dirty="0"/>
              <a:t>. </a:t>
            </a:r>
            <a:r>
              <a:rPr lang="cs-CZ" dirty="0" smtClean="0"/>
              <a:t>12. </a:t>
            </a:r>
            <a:r>
              <a:rPr lang="cs-CZ" dirty="0"/>
              <a:t>2018</a:t>
            </a:r>
          </a:p>
          <a:p>
            <a:pPr marL="0" indent="0">
              <a:buNone/>
            </a:pPr>
            <a:r>
              <a:rPr lang="cs-CZ" dirty="0"/>
              <a:t>Datum ukončení příjmu žádostí o podporu: </a:t>
            </a:r>
            <a:r>
              <a:rPr lang="cs-CZ" b="1" dirty="0" smtClean="0"/>
              <a:t>31. </a:t>
            </a:r>
            <a:r>
              <a:rPr lang="cs-CZ" b="1" dirty="0"/>
              <a:t>5</a:t>
            </a:r>
            <a:r>
              <a:rPr lang="cs-CZ" b="1" dirty="0" smtClean="0"/>
              <a:t>. 2019</a:t>
            </a:r>
          </a:p>
          <a:p>
            <a:pPr marL="0" indent="0">
              <a:buNone/>
            </a:pPr>
            <a:r>
              <a:rPr lang="cs-CZ" dirty="0" smtClean="0"/>
              <a:t>Minimální délka projektu: 18 měsíců</a:t>
            </a:r>
          </a:p>
          <a:p>
            <a:pPr marL="0" indent="0">
              <a:buNone/>
            </a:pPr>
            <a:r>
              <a:rPr lang="cs-CZ" dirty="0" smtClean="0"/>
              <a:t>Maximální délka projektu: 36 měsíců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Nejzazší </a:t>
            </a:r>
            <a:r>
              <a:rPr lang="cs-CZ" dirty="0"/>
              <a:t>datum pro </a:t>
            </a:r>
            <a:r>
              <a:rPr lang="cs-CZ" dirty="0" smtClean="0"/>
              <a:t>zahájení </a:t>
            </a:r>
            <a:r>
              <a:rPr lang="cs-CZ" dirty="0"/>
              <a:t>fyzické realizace projektu: do šesti měsíců od vydání právního </a:t>
            </a:r>
            <a:r>
              <a:rPr lang="cs-CZ" dirty="0" smtClean="0"/>
              <a:t>aktu</a:t>
            </a:r>
          </a:p>
          <a:p>
            <a:pPr marL="0" indent="0">
              <a:buNone/>
            </a:pPr>
            <a:r>
              <a:rPr lang="cs-CZ" dirty="0" smtClean="0"/>
              <a:t>Nejzazší </a:t>
            </a:r>
            <a:r>
              <a:rPr lang="cs-CZ" dirty="0"/>
              <a:t>datum pro </a:t>
            </a:r>
            <a:r>
              <a:rPr lang="cs-CZ" dirty="0" smtClean="0"/>
              <a:t>ukončení </a:t>
            </a:r>
            <a:r>
              <a:rPr lang="cs-CZ" dirty="0"/>
              <a:t>fyzické realizace projektu: </a:t>
            </a:r>
            <a:r>
              <a:rPr lang="cs-CZ" b="1" dirty="0" smtClean="0"/>
              <a:t>31</a:t>
            </a:r>
            <a:r>
              <a:rPr lang="cs-CZ" b="1" dirty="0"/>
              <a:t>. </a:t>
            </a:r>
            <a:r>
              <a:rPr lang="cs-CZ" b="1" dirty="0" smtClean="0"/>
              <a:t>12. 2022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136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1567"/>
            <a:ext cx="10515600" cy="1002066"/>
          </a:xfrm>
        </p:spPr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0462"/>
            <a:ext cx="10515600" cy="4908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Výzvy podporují </a:t>
            </a:r>
            <a:r>
              <a:rPr lang="cs-CZ" dirty="0"/>
              <a:t>investiční aktivity velkých výzkumných infrastruktur. </a:t>
            </a:r>
            <a:r>
              <a:rPr lang="cs-CZ" b="1" dirty="0"/>
              <a:t>Cílem </a:t>
            </a:r>
            <a:r>
              <a:rPr lang="cs-CZ" b="1" dirty="0" smtClean="0"/>
              <a:t>je </a:t>
            </a:r>
            <a:r>
              <a:rPr lang="cs-CZ" b="1" dirty="0"/>
              <a:t>podpořit modernizaci a upgrade velkých výzkumných infrastruktur</a:t>
            </a:r>
            <a:r>
              <a:rPr lang="cs-CZ" dirty="0"/>
              <a:t> </a:t>
            </a:r>
            <a:r>
              <a:rPr lang="cs-CZ" dirty="0" smtClean="0"/>
              <a:t>komplementárně </a:t>
            </a:r>
            <a:r>
              <a:rPr lang="cs-CZ" dirty="0"/>
              <a:t>financovaných z účelové podpory velkým výzkumným infrastrukturám poskytované Ministerstvem školství, mládeže a tělovýchovy (dále jen MŠMT) v období  do roku 2022. </a:t>
            </a: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501405" y="2740045"/>
            <a:ext cx="53747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428D96"/>
                </a:solidFill>
                <a:latin typeface="+mj-lt"/>
              </a:rPr>
              <a:t>Výzkumné e-infrastruktury</a:t>
            </a:r>
          </a:p>
          <a:p>
            <a:pPr algn="just"/>
            <a:endParaRPr lang="cs-CZ" sz="2000" dirty="0" smtClean="0">
              <a:latin typeface="+mj-lt"/>
            </a:endParaRPr>
          </a:p>
          <a:p>
            <a:pPr algn="just"/>
            <a:r>
              <a:rPr lang="cs-CZ" sz="2000" dirty="0" smtClean="0">
                <a:latin typeface="+mj-lt"/>
              </a:rPr>
              <a:t>Alokace </a:t>
            </a:r>
            <a:r>
              <a:rPr lang="cs-CZ" sz="2000" dirty="0">
                <a:latin typeface="+mj-lt"/>
              </a:rPr>
              <a:t>na výzvu: </a:t>
            </a:r>
            <a:r>
              <a:rPr lang="cs-CZ" sz="2000" b="1" dirty="0">
                <a:latin typeface="+mj-lt"/>
              </a:rPr>
              <a:t>1 </a:t>
            </a:r>
            <a:r>
              <a:rPr lang="cs-CZ" sz="2000" b="1" dirty="0" smtClean="0">
                <a:latin typeface="+mj-lt"/>
              </a:rPr>
              <a:t>100 </a:t>
            </a:r>
            <a:r>
              <a:rPr lang="cs-CZ" sz="2000" b="1" dirty="0">
                <a:latin typeface="+mj-lt"/>
              </a:rPr>
              <a:t>000 000 Kč</a:t>
            </a:r>
          </a:p>
          <a:p>
            <a:r>
              <a:rPr lang="cs-CZ" sz="2000" dirty="0">
                <a:latin typeface="+mj-lt"/>
              </a:rPr>
              <a:t>Minimální výše výdajů: neurčena</a:t>
            </a:r>
          </a:p>
          <a:p>
            <a:r>
              <a:rPr lang="cs-CZ" sz="2000" dirty="0">
                <a:latin typeface="+mj-lt"/>
              </a:rPr>
              <a:t>Maximální výše </a:t>
            </a:r>
            <a:r>
              <a:rPr lang="cs-CZ" sz="2000" dirty="0" smtClean="0">
                <a:latin typeface="+mj-lt"/>
              </a:rPr>
              <a:t>výdajů: 1 100 000 000 Kč</a:t>
            </a:r>
          </a:p>
          <a:p>
            <a:r>
              <a:rPr lang="cs-CZ" sz="2000" dirty="0">
                <a:latin typeface="+mj-lt"/>
              </a:rPr>
              <a:t>D</a:t>
            </a:r>
            <a:r>
              <a:rPr lang="cs-CZ" sz="2000" dirty="0" smtClean="0">
                <a:latin typeface="+mj-lt"/>
              </a:rPr>
              <a:t>ruh </a:t>
            </a:r>
            <a:r>
              <a:rPr lang="cs-CZ" sz="2000" dirty="0">
                <a:latin typeface="+mj-lt"/>
              </a:rPr>
              <a:t>výzvy: </a:t>
            </a:r>
            <a:r>
              <a:rPr lang="cs-CZ" sz="2000" dirty="0" smtClean="0">
                <a:latin typeface="+mj-lt"/>
              </a:rPr>
              <a:t>průběžná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Model hodnocení: jednokolový</a:t>
            </a:r>
          </a:p>
          <a:p>
            <a:r>
              <a:rPr lang="cs-CZ" sz="2000" dirty="0">
                <a:latin typeface="+mj-lt"/>
              </a:rPr>
              <a:t>Způsobilost výdajů: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nejdříve </a:t>
            </a:r>
            <a:r>
              <a:rPr lang="cs-CZ" sz="2000" dirty="0">
                <a:latin typeface="+mj-lt"/>
              </a:rPr>
              <a:t>od vyhlášení výzvy (18. 12.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zahájení fyzické realizace - nejdříve 1. 1. 2020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99863" y="2708131"/>
            <a:ext cx="5601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rgbClr val="428D96"/>
                </a:solidFill>
                <a:latin typeface="+mj-lt"/>
              </a:rPr>
              <a:t>Výzkumné infrastruktury II</a:t>
            </a:r>
          </a:p>
          <a:p>
            <a:pPr algn="just"/>
            <a:endParaRPr lang="cs-CZ" sz="2000" dirty="0">
              <a:latin typeface="+mj-lt"/>
            </a:endParaRPr>
          </a:p>
          <a:p>
            <a:pPr algn="just"/>
            <a:r>
              <a:rPr lang="cs-CZ" sz="2000" dirty="0" smtClean="0">
                <a:latin typeface="+mj-lt"/>
              </a:rPr>
              <a:t>Alokace </a:t>
            </a:r>
            <a:r>
              <a:rPr lang="cs-CZ" sz="2000" dirty="0">
                <a:latin typeface="+mj-lt"/>
              </a:rPr>
              <a:t>na výzvu: </a:t>
            </a:r>
            <a:r>
              <a:rPr lang="cs-CZ" sz="2000" b="1" dirty="0">
                <a:latin typeface="+mj-lt"/>
              </a:rPr>
              <a:t>1 900 000 000 Kč</a:t>
            </a:r>
          </a:p>
          <a:p>
            <a:r>
              <a:rPr lang="cs-CZ" sz="2000" dirty="0">
                <a:latin typeface="+mj-lt"/>
              </a:rPr>
              <a:t>Minimální výše výdajů: neurčena</a:t>
            </a:r>
          </a:p>
          <a:p>
            <a:r>
              <a:rPr lang="cs-CZ" sz="2000" dirty="0">
                <a:latin typeface="+mj-lt"/>
              </a:rPr>
              <a:t>Maximální výše výdajů: dle přílohy č. 3</a:t>
            </a:r>
          </a:p>
          <a:p>
            <a:r>
              <a:rPr lang="cs-CZ" sz="2000" dirty="0">
                <a:latin typeface="+mj-lt"/>
              </a:rPr>
              <a:t>Druh výzvy: kolová</a:t>
            </a:r>
          </a:p>
          <a:p>
            <a:r>
              <a:rPr lang="cs-CZ" sz="2000" dirty="0">
                <a:latin typeface="+mj-lt"/>
              </a:rPr>
              <a:t>Model hodnocení: jednokolový</a:t>
            </a:r>
          </a:p>
          <a:p>
            <a:r>
              <a:rPr lang="cs-CZ" sz="2000" dirty="0">
                <a:latin typeface="+mj-lt"/>
              </a:rPr>
              <a:t>Způsobilost výdajů: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nejdříve </a:t>
            </a:r>
            <a:r>
              <a:rPr lang="cs-CZ" sz="2000" dirty="0">
                <a:latin typeface="+mj-lt"/>
              </a:rPr>
              <a:t>od vyhlášení výzvy (18. 12.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zahájení fyzické realizace - nejdříve 1. 1. 2020</a:t>
            </a:r>
          </a:p>
        </p:txBody>
      </p:sp>
    </p:spTree>
    <p:extLst>
      <p:ext uri="{BB962C8B-B14F-4D97-AF65-F5344CB8AC3E}">
        <p14:creationId xmlns:p14="http://schemas.microsoft.com/office/powerpoint/2010/main" val="3431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1567"/>
            <a:ext cx="10515600" cy="1002066"/>
          </a:xfrm>
        </p:spPr>
        <p:txBody>
          <a:bodyPr/>
          <a:lstStyle/>
          <a:p>
            <a:r>
              <a:rPr lang="cs-CZ" dirty="0" smtClean="0"/>
              <a:t>Oprávnění žadatelé a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0462"/>
            <a:ext cx="10515600" cy="49080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Subjekty </a:t>
            </a:r>
            <a:r>
              <a:rPr lang="cs-CZ" dirty="0"/>
              <a:t>splňující definici </a:t>
            </a:r>
            <a:r>
              <a:rPr lang="cs-CZ" b="1" dirty="0"/>
              <a:t>organizace pro výzkum a šíření znalostí </a:t>
            </a:r>
            <a:r>
              <a:rPr lang="cs-CZ" dirty="0"/>
              <a:t>dle Rámce a zároveň fungující jako výzkumná infrastruktura, které </a:t>
            </a:r>
            <a:r>
              <a:rPr lang="cs-CZ" b="1" dirty="0"/>
              <a:t>jsou hostitelskou nebo partnerskou institucí velké výzkumné infrastruktury</a:t>
            </a:r>
            <a:r>
              <a:rPr lang="cs-CZ" dirty="0"/>
              <a:t> ve vládou ČR schváleném materiálu k poskytování účelové podpory velkým výzkumným infrastrukturám v období do roku 2022 (usnesení vlády ČR ze dne 12. prosince 2018 č. 836), a </a:t>
            </a:r>
            <a:r>
              <a:rPr lang="cs-CZ" b="1" dirty="0"/>
              <a:t>zároveň mající nenulové finanční požadavky na investiční výdaje </a:t>
            </a:r>
            <a:r>
              <a:rPr lang="cs-CZ" dirty="0"/>
              <a:t>ve vládou ČR schváleném materiálu k poskytování účelové podpory velkým výzkumným infrastrukturám v období do roku 2022 (usnesení vlády ČR ze dne 12. prosince 2018 č. 836): </a:t>
            </a:r>
          </a:p>
          <a:p>
            <a:pPr lvl="1" algn="just"/>
            <a:r>
              <a:rPr lang="cs-CZ" sz="2000" dirty="0">
                <a:latin typeface="+mj-lt"/>
              </a:rPr>
              <a:t>organizační složky státu a příspěvkové organizace organizačních složek státu, </a:t>
            </a:r>
          </a:p>
          <a:p>
            <a:pPr lvl="1" algn="just"/>
            <a:r>
              <a:rPr lang="cs-CZ" sz="2000" dirty="0">
                <a:latin typeface="+mj-lt"/>
              </a:rPr>
              <a:t>veřejné vysoké školy,</a:t>
            </a:r>
          </a:p>
          <a:p>
            <a:pPr lvl="1" algn="just"/>
            <a:r>
              <a:rPr lang="cs-CZ" sz="2000" dirty="0">
                <a:latin typeface="+mj-lt"/>
              </a:rPr>
              <a:t>výzkumné organizace, </a:t>
            </a:r>
          </a:p>
          <a:p>
            <a:pPr lvl="1" algn="just"/>
            <a:r>
              <a:rPr lang="cs-CZ" sz="2000" dirty="0">
                <a:latin typeface="+mj-lt"/>
              </a:rPr>
              <a:t>soukromoprávní subjekty vykonávající veřejně prospěšnou činnost,</a:t>
            </a:r>
          </a:p>
          <a:p>
            <a:pPr lvl="1" algn="just"/>
            <a:r>
              <a:rPr lang="cs-CZ" sz="2000" dirty="0">
                <a:latin typeface="+mj-lt"/>
              </a:rPr>
              <a:t>ostatní subjekty.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Za jednu výzkumnou infrastrukturu může být oprávněnými žadateli podána pouze jedna žádost.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012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1567"/>
            <a:ext cx="10515600" cy="1002066"/>
          </a:xfrm>
        </p:spPr>
        <p:txBody>
          <a:bodyPr/>
          <a:lstStyle/>
          <a:p>
            <a:r>
              <a:rPr lang="cs-CZ" dirty="0" smtClean="0"/>
              <a:t>Příloha č. 3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409" t="26593" r="6809" b="9832"/>
          <a:stretch/>
        </p:blipFill>
        <p:spPr>
          <a:xfrm>
            <a:off x="732477" y="1105979"/>
            <a:ext cx="10727045" cy="4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471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u="sng" dirty="0" smtClean="0"/>
              <a:t>Povinné aktivity: </a:t>
            </a:r>
            <a:endParaRPr lang="cs-CZ" u="sng" dirty="0"/>
          </a:p>
          <a:p>
            <a:pPr marL="0" indent="0" algn="just">
              <a:buNone/>
            </a:pPr>
            <a:r>
              <a:rPr lang="cs-CZ" b="1" dirty="0"/>
              <a:t>Aktivita č. 1: </a:t>
            </a:r>
            <a:r>
              <a:rPr lang="cs-CZ" dirty="0"/>
              <a:t>Řízení projektu </a:t>
            </a:r>
          </a:p>
          <a:p>
            <a:pPr marL="0" indent="0" algn="just">
              <a:buNone/>
            </a:pPr>
            <a:r>
              <a:rPr lang="cs-CZ" b="1" dirty="0" smtClean="0"/>
              <a:t>Aktivita </a:t>
            </a:r>
            <a:r>
              <a:rPr lang="cs-CZ" b="1" dirty="0"/>
              <a:t>č. 2:</a:t>
            </a:r>
            <a:r>
              <a:rPr lang="cs-CZ" dirty="0"/>
              <a:t> </a:t>
            </a:r>
            <a:r>
              <a:rPr lang="cs-CZ" dirty="0" smtClean="0"/>
              <a:t>Modernizace či upgrade velké výzkumné infrastruktury v ČR</a:t>
            </a:r>
          </a:p>
          <a:p>
            <a:pPr lvl="1" algn="just"/>
            <a:r>
              <a:rPr lang="cs-CZ" sz="2000" dirty="0" smtClean="0">
                <a:latin typeface="+mj-lt"/>
              </a:rPr>
              <a:t>Materiálně </a:t>
            </a:r>
            <a:r>
              <a:rPr lang="cs-CZ" sz="2000" dirty="0">
                <a:latin typeface="+mj-lt"/>
              </a:rPr>
              <a:t>a technicky modernizovat velké výzkumné </a:t>
            </a:r>
            <a:r>
              <a:rPr lang="cs-CZ" sz="2000" dirty="0" smtClean="0">
                <a:latin typeface="+mj-lt"/>
              </a:rPr>
              <a:t>infrastruktury, např.:</a:t>
            </a:r>
          </a:p>
          <a:p>
            <a:pPr lvl="2" algn="just"/>
            <a:r>
              <a:rPr lang="cs-CZ" sz="1800" dirty="0" smtClean="0">
                <a:latin typeface="+mj-lt"/>
              </a:rPr>
              <a:t>Zakoupení nových přístrojů</a:t>
            </a:r>
          </a:p>
          <a:p>
            <a:pPr lvl="2" algn="just"/>
            <a:r>
              <a:rPr lang="cs-CZ" sz="1800" dirty="0" smtClean="0">
                <a:latin typeface="+mj-lt"/>
              </a:rPr>
              <a:t>Stavební úpravy nutné k instalaci nových přístrojů (např. úprava rozvodů, podlah)</a:t>
            </a:r>
          </a:p>
          <a:p>
            <a:pPr lvl="2" algn="just"/>
            <a:r>
              <a:rPr lang="cs-CZ" sz="1800" dirty="0">
                <a:latin typeface="+mj-lt"/>
              </a:rPr>
              <a:t>S</a:t>
            </a:r>
            <a:r>
              <a:rPr lang="cs-CZ" sz="1800" dirty="0" smtClean="0">
                <a:latin typeface="+mj-lt"/>
              </a:rPr>
              <a:t>tavební úpravy vedoucí ke změně účelu využití prostor v rámci objektu v souladu s podporovanými aktivitami</a:t>
            </a:r>
            <a:endParaRPr lang="cs-CZ" u="sng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cs-CZ" u="sng" dirty="0" smtClean="0">
                <a:solidFill>
                  <a:prstClr val="black"/>
                </a:solidFill>
              </a:rPr>
              <a:t>Volitelná aktivita</a:t>
            </a:r>
            <a:r>
              <a:rPr lang="cs-CZ" u="sng" dirty="0">
                <a:solidFill>
                  <a:prstClr val="black"/>
                </a:solidFill>
              </a:rPr>
              <a:t>:</a:t>
            </a:r>
            <a:endParaRPr lang="cs-CZ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cs-CZ" b="1" dirty="0" smtClean="0">
                <a:latin typeface="+mj-lt"/>
              </a:rPr>
              <a:t>Aktivita č. 3: </a:t>
            </a:r>
            <a:r>
              <a:rPr lang="cs-CZ" dirty="0" smtClean="0">
                <a:latin typeface="+mj-lt"/>
              </a:rPr>
              <a:t>In-</a:t>
            </a:r>
            <a:r>
              <a:rPr lang="cs-CZ" dirty="0" err="1" smtClean="0">
                <a:latin typeface="+mj-lt"/>
              </a:rPr>
              <a:t>kind</a:t>
            </a:r>
            <a:r>
              <a:rPr lang="cs-CZ" dirty="0" smtClean="0">
                <a:latin typeface="+mj-lt"/>
              </a:rPr>
              <a:t> příspěvek</a:t>
            </a:r>
          </a:p>
          <a:p>
            <a:pPr lvl="1" algn="just"/>
            <a:r>
              <a:rPr lang="cs-CZ" sz="2000" dirty="0">
                <a:latin typeface="+mj-lt"/>
              </a:rPr>
              <a:t>d</a:t>
            </a:r>
            <a:r>
              <a:rPr lang="cs-CZ" sz="2000" dirty="0" smtClean="0">
                <a:latin typeface="+mj-lt"/>
              </a:rPr>
              <a:t>odávka části do výzkumných infrastruktur lokalizovaných v ostatních státech EU</a:t>
            </a:r>
          </a:p>
        </p:txBody>
      </p:sp>
    </p:spTree>
    <p:extLst>
      <p:ext uri="{BB962C8B-B14F-4D97-AF65-F5344CB8AC3E}">
        <p14:creationId xmlns:p14="http://schemas.microsoft.com/office/powerpoint/2010/main" val="35662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smtClean="0"/>
              <a:t>Vyloučené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47117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n</a:t>
            </a:r>
            <a:r>
              <a:rPr lang="cs-CZ" dirty="0" smtClean="0"/>
              <a:t>ová výstavba, dobudování, nákup pozemků za účelem nové výstavby či dobudování</a:t>
            </a:r>
          </a:p>
          <a:p>
            <a:pPr algn="just"/>
            <a:r>
              <a:rPr lang="cs-CZ" dirty="0" smtClean="0"/>
              <a:t>stavební </a:t>
            </a:r>
            <a:r>
              <a:rPr lang="cs-CZ" dirty="0"/>
              <a:t>úpravy vedoucí ke změně zastavěné plochy objektu či ke změně obestavěného prostoru objektu za účelem vybudování nových prostor v rámci předmětného </a:t>
            </a:r>
            <a:r>
              <a:rPr lang="cs-CZ" dirty="0" smtClean="0"/>
              <a:t>objektu</a:t>
            </a:r>
            <a:endParaRPr lang="cs-CZ" dirty="0"/>
          </a:p>
          <a:p>
            <a:pPr algn="just"/>
            <a:r>
              <a:rPr lang="cs-CZ" dirty="0"/>
              <a:t>stavební úpravy vedoucí ke změně účelu využívání předmětného </a:t>
            </a:r>
            <a:r>
              <a:rPr lang="cs-CZ" dirty="0" smtClean="0"/>
              <a:t>objektu</a:t>
            </a:r>
            <a:endParaRPr lang="cs-CZ" dirty="0"/>
          </a:p>
          <a:p>
            <a:pPr algn="just"/>
            <a:r>
              <a:rPr lang="cs-CZ" dirty="0"/>
              <a:t>stavební úpravy bez vazby na modernizaci či upgrade velké výzkumné infrastruktury či in-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smtClean="0"/>
              <a:t>příspěvek</a:t>
            </a:r>
            <a:endParaRPr lang="cs-CZ" dirty="0"/>
          </a:p>
          <a:p>
            <a:pPr algn="just"/>
            <a:r>
              <a:rPr lang="cs-CZ" dirty="0"/>
              <a:t>stavební úpravy vyžadující územní rozhodnutí</a:t>
            </a:r>
            <a:r>
              <a:rPr lang="cs-CZ" dirty="0" smtClean="0"/>
              <a:t>;</a:t>
            </a:r>
            <a:endParaRPr lang="cs-CZ" dirty="0"/>
          </a:p>
          <a:p>
            <a:pPr algn="just"/>
            <a:r>
              <a:rPr lang="cs-CZ" dirty="0"/>
              <a:t>výzkumné </a:t>
            </a:r>
            <a:r>
              <a:rPr lang="cs-CZ" dirty="0" smtClean="0"/>
              <a:t>aktivity</a:t>
            </a:r>
            <a:endParaRPr lang="cs-CZ" dirty="0"/>
          </a:p>
          <a:p>
            <a:pPr algn="just"/>
            <a:r>
              <a:rPr lang="cs-CZ" dirty="0"/>
              <a:t>členství v zahraničních nebo mezinárodních výzkumných infrastrukturách či mezinárodních organizacích výzkumu a vývoje (zejména mandatorní a jiné členské poplatky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5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smtClean="0"/>
              <a:t>Studie proveditelnosti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2524" t="18393" r="11837" b="6189"/>
          <a:stretch/>
        </p:blipFill>
        <p:spPr>
          <a:xfrm>
            <a:off x="5580928" y="512204"/>
            <a:ext cx="6611072" cy="5469478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2035731"/>
            <a:ext cx="4538031" cy="33955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Zásadní dokument pro proces hodnocení</a:t>
            </a:r>
          </a:p>
          <a:p>
            <a:pPr marL="0" indent="0">
              <a:buNone/>
            </a:pPr>
            <a:r>
              <a:rPr lang="cs-CZ" dirty="0" smtClean="0"/>
              <a:t>Věcně popisuje projektový záměr</a:t>
            </a:r>
          </a:p>
          <a:p>
            <a:pPr marL="0" indent="0">
              <a:buNone/>
            </a:pPr>
            <a:r>
              <a:rPr lang="cs-CZ" dirty="0" smtClean="0"/>
              <a:t>Musí být v souladu s žádostí o podporu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err="1" smtClean="0"/>
              <a:t>Ganttův</a:t>
            </a:r>
            <a:r>
              <a:rPr lang="cs-CZ" dirty="0" smtClean="0"/>
              <a:t> 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031" t="16570" r="8427" b="31230"/>
          <a:stretch/>
        </p:blipFill>
        <p:spPr bwMode="auto">
          <a:xfrm>
            <a:off x="390878" y="1439354"/>
            <a:ext cx="11410244" cy="4131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1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15OPMSMT0001-28-100209</_dlc_DocId>
    <_dlc_DocIdUrl xmlns="0104a4cd-1400-468e-be1b-c7aad71d7d5a">
      <Url>https://op.msmt.cz/_layouts/15/DocIdRedir.aspx?ID=15OPMSMT0001-28-100209</Url>
      <Description>15OPMSMT0001-28-100209</Description>
    </_dlc_DocIdUrl>
  </documentManagement>
</p:properties>
</file>

<file path=customXml/itemProps1.xml><?xml version="1.0" encoding="utf-8"?>
<ds:datastoreItem xmlns:ds="http://schemas.openxmlformats.org/officeDocument/2006/customXml" ds:itemID="{7AB93ED4-E1A0-4580-BC8B-CA1BD3E3FB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89502-D6CA-42BB-ABD4-EA9C312A4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00E145-DA5B-4030-8B75-4331A832C7A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C2578C9-97DF-4E30-B0F4-07B0CE903DD6}">
  <ds:schemaRefs>
    <ds:schemaRef ds:uri="http://purl.org/dc/dcmitype/"/>
    <ds:schemaRef ds:uri="http://purl.org/dc/elements/1.1/"/>
    <ds:schemaRef ds:uri="http://www.w3.org/XML/1998/namespace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1715</Words>
  <Application>Microsoft Office PowerPoint</Application>
  <PresentationFormat>Širokoúhlá obrazovka</PresentationFormat>
  <Paragraphs>212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Prezentace aplikace PowerPoint</vt:lpstr>
      <vt:lpstr>Identifikace a harmonogram</vt:lpstr>
      <vt:lpstr>Základní informace</vt:lpstr>
      <vt:lpstr>Oprávnění žadatelé a partneři</vt:lpstr>
      <vt:lpstr>Příloha č. 3</vt:lpstr>
      <vt:lpstr>Podporované aktivity</vt:lpstr>
      <vt:lpstr>Vyloučené aktivity</vt:lpstr>
      <vt:lpstr>Studie proveditelnosti</vt:lpstr>
      <vt:lpstr>Ganttův diagram</vt:lpstr>
      <vt:lpstr>Indikátory</vt:lpstr>
      <vt:lpstr>Metodika počítání uživatelů výzkumné infrastruktury</vt:lpstr>
      <vt:lpstr>Infrastruktury, které jsou v konstrukční fázi po celou dobu realizace</vt:lpstr>
      <vt:lpstr>Cílová skupina</vt:lpstr>
      <vt:lpstr>Návaznost na strategie</vt:lpstr>
      <vt:lpstr>Udržitelnost </vt:lpstr>
      <vt:lpstr>Místo dopadu a realizace</vt:lpstr>
      <vt:lpstr>Rozdíly mezi výzvou Výzkumné infrastruktury (02_16_013) a výzvami Výzkumné infrastruktury II a Výzkumné e-infrastruktury</vt:lpstr>
      <vt:lpstr>Rozdíly mezi výzvou Výzkumné infrastruktury (02_16_013) a výzvami Výzkumné infrastruktury II a Výzkumné e-infrastruktury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Čejková Michaela</dc:creator>
  <dc:description>k úpravě</dc:description>
  <cp:lastModifiedBy>Havlová Irena</cp:lastModifiedBy>
  <cp:revision>262</cp:revision>
  <dcterms:created xsi:type="dcterms:W3CDTF">2016-01-08T09:04:23Z</dcterms:created>
  <dcterms:modified xsi:type="dcterms:W3CDTF">2019-04-03T15:20:30Z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178fe597-5708-459e-ba6b-ba44fa0617f0</vt:lpwstr>
  </property>
  <property fmtid="{D5CDD505-2E9C-101B-9397-08002B2CF9AE}" pid="4" name="Komentář">
    <vt:lpwstr>předepsané písmo Cabliri, daná velikost a barva písma</vt:lpwstr>
  </property>
</Properties>
</file>