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18"/>
  </p:notesMasterIdLst>
  <p:sldIdLst>
    <p:sldId id="285" r:id="rId6"/>
    <p:sldId id="290" r:id="rId7"/>
    <p:sldId id="268" r:id="rId8"/>
    <p:sldId id="269" r:id="rId9"/>
    <p:sldId id="278" r:id="rId10"/>
    <p:sldId id="288" r:id="rId11"/>
    <p:sldId id="289" r:id="rId12"/>
    <p:sldId id="286" r:id="rId13"/>
    <p:sldId id="276" r:id="rId14"/>
    <p:sldId id="281" r:id="rId15"/>
    <p:sldId id="282" r:id="rId16"/>
    <p:sldId id="28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8" d="100"/>
          <a:sy n="98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06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64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2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5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6" r:id="rId12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59435" y="1662113"/>
            <a:ext cx="75819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/>
                <a:cs typeface="Arial" panose="020B0604020202020204" pitchFamily="34" charset="0"/>
              </a:rPr>
              <a:t>Výzkumné infrastruktury II</a:t>
            </a:r>
          </a:p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/>
                <a:cs typeface="Arial" panose="020B0604020202020204" pitchFamily="34" charset="0"/>
              </a:rPr>
              <a:t>Výzkumné e – infrastruktury</a:t>
            </a:r>
          </a:p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2400" b="1" dirty="0">
              <a:solidFill>
                <a:srgbClr val="428D96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428D96"/>
                </a:solidFill>
                <a:latin typeface="Calibri" panose="020F0502020204030204"/>
                <a:cs typeface="Arial" panose="020B0604020202020204" pitchFamily="34" charset="0"/>
              </a:rPr>
              <a:t>Finanční část</a:t>
            </a:r>
          </a:p>
        </p:txBody>
      </p:sp>
    </p:spTree>
    <p:extLst>
      <p:ext uri="{BB962C8B-B14F-4D97-AF65-F5344CB8AC3E}">
        <p14:creationId xmlns:p14="http://schemas.microsoft.com/office/powerpoint/2010/main" val="107909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91115"/>
            <a:ext cx="7886700" cy="898237"/>
          </a:xfrm>
        </p:spPr>
        <p:txBody>
          <a:bodyPr>
            <a:normAutofit/>
          </a:bodyPr>
          <a:lstStyle/>
          <a:p>
            <a:r>
              <a:rPr lang="cs-CZ" sz="2400" dirty="0"/>
              <a:t>V4.1 – Přiměřenost a provázanost rozpočtu k obsahové náplni a rozsahu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9352"/>
            <a:ext cx="7886700" cy="4003675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Posuzuje se rozpočet dle hlediska </a:t>
            </a:r>
            <a:r>
              <a:rPr lang="cs-CZ" b="1" u="sng" dirty="0">
                <a:solidFill>
                  <a:srgbClr val="428D96"/>
                </a:solidFill>
              </a:rPr>
              <a:t>přiměřenosti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Opodstatněnost položek rozpočtu a respektování pravidla 3E – </a:t>
            </a:r>
            <a:r>
              <a:rPr lang="cs-CZ" sz="2000" b="1" dirty="0">
                <a:solidFill>
                  <a:srgbClr val="428D96"/>
                </a:solidFill>
                <a:latin typeface="Calibri Light" panose="020F0302020204030204"/>
              </a:rPr>
              <a:t>hospodárnosti, efektivnosti, účelnosti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Posuzuje se </a:t>
            </a:r>
            <a:r>
              <a:rPr lang="cs-CZ" b="1" u="sng" dirty="0">
                <a:solidFill>
                  <a:prstClr val="black"/>
                </a:solidFill>
              </a:rPr>
              <a:t>přehlednost rozpočtu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– </a:t>
            </a:r>
            <a:r>
              <a:rPr lang="cs-CZ" b="1" dirty="0">
                <a:solidFill>
                  <a:srgbClr val="428D96"/>
                </a:solidFill>
              </a:rPr>
              <a:t>zřejmost členění nákladů do položek a skupin a míra jejich konkretizace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Klíčovými dokumenty jsou </a:t>
            </a:r>
            <a:r>
              <a:rPr lang="cs-CZ" b="1" dirty="0">
                <a:solidFill>
                  <a:srgbClr val="428D96"/>
                </a:solidFill>
              </a:rPr>
              <a:t>Studie proveditelnosti </a:t>
            </a:r>
            <a:r>
              <a:rPr lang="cs-CZ" dirty="0">
                <a:solidFill>
                  <a:prstClr val="black"/>
                </a:solidFill>
              </a:rPr>
              <a:t>a </a:t>
            </a:r>
            <a:r>
              <a:rPr lang="cs-CZ" b="1" dirty="0">
                <a:solidFill>
                  <a:srgbClr val="428D96"/>
                </a:solidFill>
              </a:rPr>
              <a:t>Komentář k rozpočtu.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Kombinované kritérium – max. </a:t>
            </a:r>
            <a:r>
              <a:rPr lang="cs-CZ" dirty="0" smtClean="0">
                <a:solidFill>
                  <a:prstClr val="black"/>
                </a:solidFill>
              </a:rPr>
              <a:t>22 </a:t>
            </a:r>
            <a:r>
              <a:rPr lang="cs-CZ" dirty="0">
                <a:solidFill>
                  <a:prstClr val="black"/>
                </a:solidFill>
              </a:rPr>
              <a:t>bodů/min. </a:t>
            </a:r>
            <a:r>
              <a:rPr lang="cs-CZ" dirty="0" smtClean="0">
                <a:solidFill>
                  <a:prstClr val="black"/>
                </a:solidFill>
              </a:rPr>
              <a:t>12 </a:t>
            </a:r>
            <a:r>
              <a:rPr lang="cs-CZ" dirty="0">
                <a:solidFill>
                  <a:prstClr val="black"/>
                </a:solidFill>
              </a:rPr>
              <a:t>bodů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58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91115"/>
            <a:ext cx="7886700" cy="898237"/>
          </a:xfrm>
        </p:spPr>
        <p:txBody>
          <a:bodyPr>
            <a:normAutofit/>
          </a:bodyPr>
          <a:lstStyle/>
          <a:p>
            <a:r>
              <a:rPr lang="cs-CZ" sz="2400" dirty="0"/>
              <a:t>V4.2 – Obecné podmínky způsobilosti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7741"/>
            <a:ext cx="7886700" cy="4003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věcné, místní a časové způsobilosti výdajů v rozpočtu.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případě, že žádost o podporu obsahuje nezpůsobilý výdaj, hodnotitel navrhuje jeho vyřazení z rozpočtu.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Hodnoticí kritérium – max. 3 body</a:t>
            </a:r>
          </a:p>
        </p:txBody>
      </p:sp>
    </p:spTree>
    <p:extLst>
      <p:ext uri="{BB962C8B-B14F-4D97-AF65-F5344CB8AC3E}">
        <p14:creationId xmlns:p14="http://schemas.microsoft.com/office/powerpoint/2010/main" val="47385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428D96"/>
                </a:solidFill>
                <a:latin typeface="Calibri" panose="020F0502020204030204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6035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428D96"/>
                </a:solidFill>
                <a:latin typeface="Calibri" panose="020F0502020204030204"/>
                <a:cs typeface="Arial" panose="020B0604020202020204" pitchFamily="34" charset="0"/>
              </a:rPr>
              <a:t>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400112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37078"/>
            <a:ext cx="7886700" cy="898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Základní informace a limity kapitol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5315"/>
            <a:ext cx="7886700" cy="45853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Minimální výše výdajů není stanovena.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Maximální výše výdajů pro jednotlivé velké výzkumné infrastruktury jsou uvedeny v příloze č. 3 výzvy.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 časového hlediska jsou způsobilé výdaje, které vznikly nejdříve v </a:t>
            </a:r>
            <a:r>
              <a:rPr lang="cs-CZ" b="1" dirty="0"/>
              <a:t>den vyhlášení výzvy v IS KP14+. </a:t>
            </a:r>
            <a:r>
              <a:rPr lang="cs-CZ" dirty="0"/>
              <a:t>Fyzickou realizaci projektu, je možné zahájit </a:t>
            </a:r>
            <a:r>
              <a:rPr lang="cs-CZ" b="1" dirty="0"/>
              <a:t>nejdříve od 1. 1. 2020</a:t>
            </a:r>
            <a:r>
              <a:rPr lang="cs-CZ" dirty="0"/>
              <a:t>. V období ode dne vyhlášení výzvy v IS KP14+ do zahájení fyzické realizace projektu jsou způsobilé pouze výdaje spojené s přípravou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na přímé aktivity – investiční – tato položka rozpočtu musí tvořit </a:t>
            </a:r>
            <a:r>
              <a:rPr lang="cs-CZ" b="1" dirty="0"/>
              <a:t>min. 50 % celkových způsobilých výdajů projektu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5316"/>
            <a:ext cx="7886700" cy="898237"/>
          </a:xfrm>
        </p:spPr>
        <p:txBody>
          <a:bodyPr/>
          <a:lstStyle/>
          <a:p>
            <a:r>
              <a:rPr lang="cs-CZ" dirty="0"/>
              <a:t>Způsobilé výdaje dle druhu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553"/>
            <a:ext cx="7886700" cy="4552435"/>
          </a:xfrm>
        </p:spPr>
        <p:txBody>
          <a:bodyPr>
            <a:normAutofit/>
          </a:bodyPr>
          <a:lstStyle/>
          <a:p>
            <a:r>
              <a:rPr lang="cs-CZ" dirty="0"/>
              <a:t>Mezi přímé výdaje lze zařadit pouze výdaje těchto kapitol rozpočtu: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Investiční </a:t>
            </a:r>
            <a:r>
              <a:rPr lang="cs-CZ" b="1" dirty="0"/>
              <a:t>výdaje </a:t>
            </a:r>
            <a:r>
              <a:rPr lang="cs-CZ" dirty="0"/>
              <a:t>zařazené do kapitol rozpočtu: Budovy a stavby, Stroje a zařízení, Hardware a vybavení, Dlouhodobý nehmotný majetek.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Neinvestiční výdaje </a:t>
            </a:r>
            <a:r>
              <a:rPr lang="cs-CZ" dirty="0"/>
              <a:t>zařazené do kapitol rozpočtu: Stroje a zařízení, Hardware a vybavení, Materiál, Drobný nehmotný majetek a Nákup služeb.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Pro projekty této výzvy platí, že část celkových způsobilých výdajů projektů bude vykazována formou paušálních nákladů. </a:t>
            </a:r>
            <a:endParaRPr lang="cs-CZ" dirty="0" smtClean="0"/>
          </a:p>
          <a:p>
            <a:r>
              <a:rPr lang="cs-CZ" dirty="0" smtClean="0"/>
              <a:t>Paušální </a:t>
            </a:r>
            <a:r>
              <a:rPr lang="cs-CZ" dirty="0"/>
              <a:t>sazba je stanovena ve výši </a:t>
            </a:r>
            <a:r>
              <a:rPr lang="cs-CZ" b="1" dirty="0"/>
              <a:t>10 % přímých způsobilých výdajů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57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5316"/>
            <a:ext cx="7886700" cy="898237"/>
          </a:xfrm>
        </p:spPr>
        <p:txBody>
          <a:bodyPr/>
          <a:lstStyle/>
          <a:p>
            <a:r>
              <a:rPr lang="cs-CZ" dirty="0"/>
              <a:t>Specifika výdajů na přímé aktivity - investiční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553"/>
            <a:ext cx="7886700" cy="4552435"/>
          </a:xfrm>
        </p:spPr>
        <p:txBody>
          <a:bodyPr/>
          <a:lstStyle/>
          <a:p>
            <a:r>
              <a:rPr lang="cs-CZ" dirty="0"/>
              <a:t>BUDOVY A STAVBY</a:t>
            </a:r>
          </a:p>
          <a:p>
            <a:r>
              <a:rPr lang="cs-CZ" sz="1800" dirty="0"/>
              <a:t>Způsobilými přímými výdaji jsou pouze výdaje související se </a:t>
            </a:r>
            <a:r>
              <a:rPr lang="cs-CZ" sz="1800" b="1" dirty="0"/>
              <a:t>stavebními úpravami prostor</a:t>
            </a:r>
            <a:r>
              <a:rPr lang="cs-CZ" sz="1800" dirty="0"/>
              <a:t> (včetně výdajů na </a:t>
            </a:r>
            <a:r>
              <a:rPr lang="cs-CZ" sz="1800" u="sng" dirty="0"/>
              <a:t>notářské a správní poplatky </a:t>
            </a:r>
            <a:r>
              <a:rPr lang="cs-CZ" sz="1800" dirty="0"/>
              <a:t>nutné pro jejich realizaci, stejně jako další výdaje, které je dle platné legislativy možné zahrnout do pořizovací ceny majetku).</a:t>
            </a:r>
          </a:p>
          <a:p>
            <a:endParaRPr lang="cs-CZ" sz="1800" dirty="0"/>
          </a:p>
          <a:p>
            <a:r>
              <a:rPr lang="cs-CZ" dirty="0"/>
              <a:t>STROJE A ZAŘÍZENÍ</a:t>
            </a:r>
          </a:p>
          <a:p>
            <a:r>
              <a:rPr lang="cs-CZ" sz="1800" dirty="0"/>
              <a:t>V případě aktivit konaných v prostorách, které </a:t>
            </a:r>
            <a:r>
              <a:rPr lang="cs-CZ" sz="1800" b="1" dirty="0"/>
              <a:t>nejsou v majetku příjemce/partnera</a:t>
            </a:r>
            <a:r>
              <a:rPr lang="cs-CZ" sz="1800" dirty="0"/>
              <a:t>, jsou u těchto aktivit z investičních výdajů způsobilé </a:t>
            </a:r>
            <a:r>
              <a:rPr lang="cs-CZ" sz="1800" u="sng" dirty="0"/>
              <a:t>pouze investiční výdaje do strojů a zařízení, které lze z pronajatých prostor demontovat a odvézt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 smtClean="0"/>
              <a:t>Pokud </a:t>
            </a:r>
            <a:r>
              <a:rPr lang="cs-CZ" sz="1800" dirty="0"/>
              <a:t>nejsou výdaje na instalaci vybavení do pronajatých prostor (stavební zabudování) součástí celkového výdaje na pořízení vybavení, hradí je příjemce z vlastních zdrojů.</a:t>
            </a:r>
          </a:p>
        </p:txBody>
      </p:sp>
    </p:spTree>
    <p:extLst>
      <p:ext uri="{BB962C8B-B14F-4D97-AF65-F5344CB8AC3E}">
        <p14:creationId xmlns:p14="http://schemas.microsoft.com/office/powerpoint/2010/main" val="33373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5316"/>
            <a:ext cx="7886700" cy="898237"/>
          </a:xfrm>
        </p:spPr>
        <p:txBody>
          <a:bodyPr/>
          <a:lstStyle/>
          <a:p>
            <a:r>
              <a:rPr lang="cs-CZ" dirty="0"/>
              <a:t>Specifika výdajů na přímé aktivity - neinvestiční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553"/>
            <a:ext cx="7886700" cy="4552435"/>
          </a:xfrm>
        </p:spPr>
        <p:txBody>
          <a:bodyPr/>
          <a:lstStyle/>
          <a:p>
            <a:endParaRPr lang="cs-CZ" sz="1800" dirty="0"/>
          </a:p>
          <a:p>
            <a:pPr>
              <a:lnSpc>
                <a:spcPct val="150000"/>
              </a:lnSpc>
            </a:pPr>
            <a:r>
              <a:rPr lang="cs-CZ" dirty="0"/>
              <a:t>NÁKUP SLUŽEB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Způsobilými přímými výdaji v kapitole Nákup služeb jsou </a:t>
            </a:r>
            <a:r>
              <a:rPr lang="cs-CZ" sz="1800" b="1" dirty="0"/>
              <a:t>pouze výdaje související s nákupem služeb souvisejících se zprovozněním pořízeného majetku</a:t>
            </a:r>
            <a:r>
              <a:rPr lang="cs-CZ" sz="1800" dirty="0" smtClean="0"/>
              <a:t>.</a:t>
            </a:r>
          </a:p>
          <a:p>
            <a:pPr>
              <a:lnSpc>
                <a:spcPct val="150000"/>
              </a:lnSpc>
            </a:pP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dirty="0" smtClean="0"/>
              <a:t>HARDWARE </a:t>
            </a:r>
            <a:r>
              <a:rPr lang="cs-CZ" sz="1800" dirty="0"/>
              <a:t>A VYBAVENÍ, MATERIÁL a DROBNÝ NEHMOTNÝ MAJETEK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Výdaje </a:t>
            </a:r>
            <a:r>
              <a:rPr lang="cs-CZ" sz="1800" dirty="0" smtClean="0"/>
              <a:t>jsou </a:t>
            </a:r>
            <a:r>
              <a:rPr lang="cs-CZ" sz="1800" dirty="0"/>
              <a:t>upraveny v Pravidlech pro žadatele a příjemce – obecná část.</a:t>
            </a:r>
          </a:p>
        </p:txBody>
      </p:sp>
    </p:spTree>
    <p:extLst>
      <p:ext uri="{BB962C8B-B14F-4D97-AF65-F5344CB8AC3E}">
        <p14:creationId xmlns:p14="http://schemas.microsoft.com/office/powerpoint/2010/main" val="7672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5316"/>
            <a:ext cx="7886700" cy="898237"/>
          </a:xfrm>
        </p:spPr>
        <p:txBody>
          <a:bodyPr/>
          <a:lstStyle/>
          <a:p>
            <a:r>
              <a:rPr lang="cs-CZ" dirty="0"/>
              <a:t>Paušální náklady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553"/>
            <a:ext cx="7886700" cy="455243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osobní výdaje realizačního týmu projektu (odborný a administrativní);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cestovní náhrady (tuzemské i zahraniční cesty);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výdaje spadající do kapitoly Místní kancelář;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náklady spadající do kapitoly Nákup služeb dle </a:t>
            </a:r>
            <a:r>
              <a:rPr lang="cs-CZ" dirty="0" err="1"/>
              <a:t>PpŽP</a:t>
            </a:r>
            <a:r>
              <a:rPr lang="cs-CZ" dirty="0"/>
              <a:t> – obecná část (mimo výdajů spojených s nákupem služeb souvisejících se zprovozněním pořízeného majetku).</a:t>
            </a:r>
          </a:p>
        </p:txBody>
      </p:sp>
    </p:spTree>
    <p:extLst>
      <p:ext uri="{BB962C8B-B14F-4D97-AF65-F5344CB8AC3E}">
        <p14:creationId xmlns:p14="http://schemas.microsoft.com/office/powerpoint/2010/main" val="119990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428D96"/>
                </a:solidFill>
                <a:latin typeface="Calibri" panose="020F0502020204030204"/>
                <a:cs typeface="Arial" panose="020B0604020202020204" pitchFamily="34" charset="0"/>
              </a:rPr>
              <a:t>Hodnoticí kritéria </a:t>
            </a:r>
          </a:p>
        </p:txBody>
      </p:sp>
    </p:spTree>
    <p:extLst>
      <p:ext uri="{BB962C8B-B14F-4D97-AF65-F5344CB8AC3E}">
        <p14:creationId xmlns:p14="http://schemas.microsoft.com/office/powerpoint/2010/main" val="233594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12428"/>
            <a:ext cx="7886700" cy="898237"/>
          </a:xfrm>
        </p:spPr>
        <p:txBody>
          <a:bodyPr>
            <a:normAutofit/>
          </a:bodyPr>
          <a:lstStyle/>
          <a:p>
            <a:r>
              <a:rPr lang="cs-CZ" sz="2400" dirty="0"/>
              <a:t>V1.1 – Struktura a velikost realizačního týmu (úvazky včetně případného externího zajištění)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10665"/>
            <a:ext cx="7886700" cy="45524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b="1" dirty="0">
                <a:solidFill>
                  <a:srgbClr val="428D96"/>
                </a:solidFill>
                <a:latin typeface="Calibri Light" panose="020F0302020204030204"/>
              </a:rPr>
              <a:t>struktura a velikost </a:t>
            </a:r>
            <a:r>
              <a:rPr lang="cs-CZ" dirty="0"/>
              <a:t>realizačního týmu, resp. úvazků včetně případného externího zajištění, a to s ohledem na charakter a rozsah aktivit a velikost projektu.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Žadatel popisuje v rámci povinné aktivity Řízení projektu a ve Studii proveditelnosti.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Jedná se o hodnoticí kritérium, max. </a:t>
            </a:r>
            <a:r>
              <a:rPr lang="cs-CZ" dirty="0" smtClean="0"/>
              <a:t>5 bodů.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43068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15OPMSMT0001-28-100598</_dlc_DocId>
    <_dlc_DocIdUrl xmlns="0104a4cd-1400-468e-be1b-c7aad71d7d5a">
      <Url>http://op.msmt.cz/_layouts/15/DocIdRedir.aspx?ID=15OPMSMT0001-28-100598</Url>
      <Description>15OPMSMT0001-28-100598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0CBFA-3FC8-4400-B979-636366CF0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0104a4cd-1400-468e-be1b-c7aad71d7d5a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629</Words>
  <Application>Microsoft Office PowerPoint</Application>
  <PresentationFormat>Předvádění na obrazovce (4:3)</PresentationFormat>
  <Paragraphs>64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Základní informace a limity kapitol</vt:lpstr>
      <vt:lpstr>Způsobilé výdaje dle druhu</vt:lpstr>
      <vt:lpstr>Specifika výdajů na přímé aktivity - investiční </vt:lpstr>
      <vt:lpstr>Specifika výdajů na přímé aktivity - neinvestiční </vt:lpstr>
      <vt:lpstr>Paušální náklady </vt:lpstr>
      <vt:lpstr>Prezentace aplikace PowerPoint</vt:lpstr>
      <vt:lpstr>V1.1 – Struktura a velikost realizačního týmu (úvazky včetně případného externího zajištění) </vt:lpstr>
      <vt:lpstr>V4.1 – Přiměřenost a provázanost rozpočtu k obsahové náplni a rozsahu projektu</vt:lpstr>
      <vt:lpstr>V4.2 – Obecné podmínky způsobilosti výdajů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Havlová Irena</cp:lastModifiedBy>
  <cp:revision>92</cp:revision>
  <dcterms:created xsi:type="dcterms:W3CDTF">2015-09-11T08:58:50Z</dcterms:created>
  <dcterms:modified xsi:type="dcterms:W3CDTF">2019-01-23T13:32:48Z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3f490790-7c80-4d51-bd04-eb4aa7a46cc5</vt:lpwstr>
  </property>
  <property fmtid="{D5CDD505-2E9C-101B-9397-08002B2CF9AE}" pid="4" name="Komentář">
    <vt:lpwstr>předepsané písmo Arial</vt:lpwstr>
  </property>
</Properties>
</file>