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22"/>
  </p:notesMasterIdLst>
  <p:sldIdLst>
    <p:sldId id="256" r:id="rId6"/>
    <p:sldId id="268" r:id="rId7"/>
    <p:sldId id="291" r:id="rId8"/>
    <p:sldId id="310" r:id="rId9"/>
    <p:sldId id="292" r:id="rId10"/>
    <p:sldId id="293" r:id="rId11"/>
    <p:sldId id="294" r:id="rId12"/>
    <p:sldId id="296" r:id="rId13"/>
    <p:sldId id="297" r:id="rId14"/>
    <p:sldId id="300" r:id="rId15"/>
    <p:sldId id="298" r:id="rId16"/>
    <p:sldId id="302" r:id="rId17"/>
    <p:sldId id="309" r:id="rId18"/>
    <p:sldId id="307" r:id="rId19"/>
    <p:sldId id="308" r:id="rId20"/>
    <p:sldId id="290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87849" autoAdjust="0"/>
  </p:normalViewPr>
  <p:slideViewPr>
    <p:cSldViewPr snapToGrid="0">
      <p:cViewPr varScale="1">
        <p:scale>
          <a:sx n="98" d="100"/>
          <a:sy n="98" d="100"/>
        </p:scale>
        <p:origin x="19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C38C0138-8A08-4C3B-8EC5-865A27CC762A}">
      <dgm:prSet phldrT="[Text]" custT="1"/>
      <dgm:spPr>
        <a:xfrm>
          <a:off x="3840480" y="960120"/>
          <a:ext cx="1645920" cy="1280160"/>
        </a:xfrm>
      </dgm:spPr>
      <dgm:t>
        <a:bodyPr/>
        <a:lstStyle/>
        <a:p>
          <a:pPr algn="l"/>
          <a:r>
            <a:rPr lang="cs-CZ" sz="1800" dirty="0"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</a:t>
          </a:r>
          <a:r>
            <a:rPr lang="cs-CZ" sz="1800" dirty="0" smtClean="0"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800" dirty="0"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AF63B747-8238-4D85-BCCE-C0649BADEACA}" type="parTrans" cxnId="{1596D719-CE12-481E-B2A2-495975E2E715}">
      <dgm:prSet/>
      <dgm:spPr/>
      <dgm:t>
        <a:bodyPr/>
        <a:lstStyle/>
        <a:p>
          <a:endParaRPr lang="cs-CZ" sz="1800">
            <a:latin typeface="+mn-lt"/>
            <a:cs typeface="Times New Roman" panose="02020603050405020304" pitchFamily="18" charset="0"/>
          </a:endParaRPr>
        </a:p>
      </dgm:t>
    </dgm:pt>
    <dgm:pt modelId="{3F42A84D-D14C-4120-887A-1B7D441301A3}" type="sibTrans" cxnId="{1596D719-CE12-481E-B2A2-495975E2E715}">
      <dgm:prSet/>
      <dgm:spPr/>
      <dgm:t>
        <a:bodyPr/>
        <a:lstStyle/>
        <a:p>
          <a:endParaRPr lang="cs-CZ" sz="1800">
            <a:latin typeface="+mn-lt"/>
            <a:cs typeface="Times New Roman" panose="02020603050405020304" pitchFamily="18" charset="0"/>
          </a:endParaRPr>
        </a:p>
      </dgm:t>
    </dgm:pt>
    <dgm:pt modelId="{46AF6DC3-D70E-4BAF-9884-80047B1BD2A6}">
      <dgm:prSet phldrT="[Text]" custT="1"/>
      <dgm:spPr>
        <a:xfrm>
          <a:off x="0" y="960120"/>
          <a:ext cx="1645920" cy="1280160"/>
        </a:xfrm>
      </dgm:spPr>
      <dgm:t>
        <a:bodyPr/>
        <a:lstStyle/>
        <a:p>
          <a:pPr algn="l"/>
          <a:r>
            <a:rPr lang="cs-CZ" sz="1800" dirty="0">
              <a:latin typeface="+mn-lt"/>
              <a:ea typeface="+mn-ea"/>
              <a:cs typeface="Arial" panose="020B0604020202020204" pitchFamily="34" charset="0"/>
            </a:rPr>
            <a:t>věcné hodnocení	 – hodnoticí komise 		        		</a:t>
          </a:r>
          <a:r>
            <a:rPr lang="cs-CZ" sz="18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40</a:t>
          </a:r>
          <a:r>
            <a:rPr lang="cs-CZ" sz="1800" dirty="0" smtClean="0">
              <a:solidFill>
                <a:srgbClr val="FF0000"/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cs-CZ" sz="1800" dirty="0"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63C82865-6791-47EA-8DEA-FEF5E2CB4BD7}" type="sibTrans" cxnId="{46ABF69F-36FE-4355-BEB4-A561BDF70196}">
      <dgm:prSet/>
      <dgm:spPr/>
      <dgm:t>
        <a:bodyPr/>
        <a:lstStyle/>
        <a:p>
          <a:endParaRPr lang="cs-CZ" sz="1800">
            <a:latin typeface="+mn-lt"/>
            <a:cs typeface="Times New Roman" panose="02020603050405020304" pitchFamily="18" charset="0"/>
          </a:endParaRPr>
        </a:p>
      </dgm:t>
    </dgm:pt>
    <dgm:pt modelId="{594ECF40-A6E8-41F9-80BA-27BC300674A5}" type="parTrans" cxnId="{46ABF69F-36FE-4355-BEB4-A561BDF70196}">
      <dgm:prSet/>
      <dgm:spPr/>
      <dgm:t>
        <a:bodyPr/>
        <a:lstStyle/>
        <a:p>
          <a:endParaRPr lang="cs-CZ" sz="1800">
            <a:latin typeface="+mn-lt"/>
            <a:cs typeface="Times New Roman" panose="02020603050405020304" pitchFamily="18" charset="0"/>
          </a:endParaRPr>
        </a:p>
      </dgm:t>
    </dgm:pt>
    <dgm:pt modelId="{896A17B0-8596-4BFB-8B84-ECE29E7639A4}">
      <dgm:prSet custT="1"/>
      <dgm:spPr/>
      <dgm:t>
        <a:bodyPr/>
        <a:lstStyle/>
        <a:p>
          <a:pPr algn="l"/>
          <a:r>
            <a:rPr lang="cs-CZ" sz="1800" b="0" dirty="0">
              <a:latin typeface="+mn-lt"/>
              <a:cs typeface="Arial" panose="020B0604020202020204" pitchFamily="34" charset="0"/>
            </a:rPr>
            <a:t>kontrola přijatelnosti a formálních náležitostí </a:t>
          </a:r>
          <a:r>
            <a:rPr lang="cs-CZ" sz="1800" dirty="0">
              <a:latin typeface="+mn-lt"/>
              <a:ea typeface="+mn-ea"/>
              <a:cs typeface="Arial" panose="020B0604020202020204" pitchFamily="34" charset="0"/>
            </a:rPr>
            <a:t>– </a:t>
          </a:r>
          <a:r>
            <a:rPr lang="cs-CZ" sz="1800" b="0" dirty="0">
              <a:latin typeface="+mn-lt"/>
              <a:cs typeface="Arial" panose="020B0604020202020204" pitchFamily="34" charset="0"/>
            </a:rPr>
            <a:t>interní hodnotitelé	</a:t>
          </a:r>
          <a:r>
            <a:rPr lang="cs-CZ" sz="1800" b="0" dirty="0" smtClean="0">
              <a:latin typeface="+mn-lt"/>
              <a:cs typeface="Arial" panose="020B0604020202020204" pitchFamily="34" charset="0"/>
            </a:rPr>
            <a:t>20 </a:t>
          </a:r>
          <a:r>
            <a:rPr lang="cs-CZ" sz="1800" b="0" dirty="0">
              <a:latin typeface="+mn-lt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800">
            <a:latin typeface="+mn-lt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800">
            <a:latin typeface="+mn-lt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3840480" y="960120"/>
          <a:ext cx="1645920" cy="1280160"/>
        </a:xfrm>
      </dgm:spPr>
      <dgm:t>
        <a:bodyPr/>
        <a:lstStyle/>
        <a:p>
          <a:pPr algn="l"/>
          <a:r>
            <a:rPr lang="cs-CZ" sz="1800" dirty="0">
              <a:latin typeface="+mn-lt"/>
              <a:ea typeface="+mn-ea"/>
              <a:cs typeface="Arial" panose="020B0604020202020204" pitchFamily="34" charset="0"/>
            </a:rPr>
            <a:t>právní akt o poskytnutí/převodu podpory - Řídicí orgán		</a:t>
          </a:r>
          <a:r>
            <a:rPr lang="cs-CZ" sz="1800" dirty="0" smtClean="0"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800" dirty="0"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 sz="1800">
            <a:latin typeface="+mn-lt"/>
          </a:endParaRPr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 sz="1800">
            <a:latin typeface="+mn-lt"/>
          </a:endParaRPr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4" custLinFactNeighborX="156" custLinFactNeighborY="-2175"/>
      <dgm:spPr/>
      <dgm:t>
        <a:bodyPr/>
        <a:lstStyle/>
        <a:p>
          <a:endParaRPr lang="cs-CZ"/>
        </a:p>
      </dgm:t>
    </dgm:pt>
    <dgm:pt modelId="{F94E9786-B05E-4277-9806-773D95738BEC}" type="pres">
      <dgm:prSet presAssocID="{3F42A84D-D14C-4120-887A-1B7D441301A3}" presName="sp" presStyleCnt="0"/>
      <dgm:spPr/>
    </dgm:pt>
    <dgm:pt modelId="{E046B884-B7FC-4481-8D2A-D1DCFF07A795}" type="pres">
      <dgm:prSet presAssocID="{C38C0138-8A08-4C3B-8EC5-865A27CC762A}" presName="arrowAndChildren" presStyleCnt="0"/>
      <dgm:spPr/>
    </dgm:pt>
    <dgm:pt modelId="{58A832E6-9364-4177-AD11-228EC060DDC6}" type="pres">
      <dgm:prSet presAssocID="{C38C0138-8A08-4C3B-8EC5-865A27CC762A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9CF7AD6E-13B4-49F8-A325-A6C918EA08E0}" type="pres">
      <dgm:prSet presAssocID="{63C82865-6791-47EA-8DEA-FEF5E2CB4BD7}" presName="sp" presStyleCnt="0"/>
      <dgm:spPr/>
      <dgm:t>
        <a:bodyPr/>
        <a:lstStyle/>
        <a:p>
          <a:endParaRPr lang="cs-CZ"/>
        </a:p>
      </dgm:t>
    </dgm:pt>
    <dgm:pt modelId="{6572DFCE-3A71-42F8-846D-7C7E4661CD67}" type="pres">
      <dgm:prSet presAssocID="{46AF6DC3-D70E-4BAF-9884-80047B1BD2A6}" presName="arrowAndChildren" presStyleCnt="0"/>
      <dgm:spPr/>
      <dgm:t>
        <a:bodyPr/>
        <a:lstStyle/>
        <a:p>
          <a:endParaRPr lang="cs-CZ"/>
        </a:p>
      </dgm:t>
    </dgm:pt>
    <dgm:pt modelId="{6B4E08E9-D957-4391-AE49-6809952E2E16}" type="pres">
      <dgm:prSet presAssocID="{46AF6DC3-D70E-4BAF-9884-80047B1BD2A6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3" presStyleCnt="4" custLinFactNeighborY="-3598"/>
      <dgm:spPr/>
      <dgm:t>
        <a:bodyPr/>
        <a:lstStyle/>
        <a:p>
          <a:endParaRPr lang="cs-CZ"/>
        </a:p>
      </dgm:t>
    </dgm:pt>
  </dgm:ptLst>
  <dgm:cxnLst>
    <dgm:cxn modelId="{CA3333E2-1EA9-46E2-879F-E963AF42E951}" type="presOf" srcId="{896A17B0-8596-4BFB-8B84-ECE29E7639A4}" destId="{09C75F5D-0907-4A4C-BF4D-58748BDB3A45}" srcOrd="0" destOrd="0" presId="urn:microsoft.com/office/officeart/2005/8/layout/process4"/>
    <dgm:cxn modelId="{4C59B258-AAA2-4465-ACAB-A208BE87E34A}" type="presOf" srcId="{C38C0138-8A08-4C3B-8EC5-865A27CC762A}" destId="{58A832E6-9364-4177-AD11-228EC060DDC6}" srcOrd="0" destOrd="0" presId="urn:microsoft.com/office/officeart/2005/8/layout/process4"/>
    <dgm:cxn modelId="{DAAADA24-F42D-4B55-B93B-937AA3C86977}" type="presOf" srcId="{542BC7B9-EAE8-4C44-B6A4-D80796CF30EE}" destId="{9DB8A18E-EC49-4D9A-8F4A-F94F56067E19}" srcOrd="0" destOrd="0" presId="urn:microsoft.com/office/officeart/2005/8/layout/process4"/>
    <dgm:cxn modelId="{1596D719-CE12-481E-B2A2-495975E2E715}" srcId="{542BC7B9-EAE8-4C44-B6A4-D80796CF30EE}" destId="{C38C0138-8A08-4C3B-8EC5-865A27CC762A}" srcOrd="2" destOrd="0" parTransId="{AF63B747-8238-4D85-BCCE-C0649BADEACA}" sibTransId="{3F42A84D-D14C-4120-887A-1B7D441301A3}"/>
    <dgm:cxn modelId="{DB2F571E-CA4E-4F4C-B51E-E3FA3149B120}" type="presOf" srcId="{5AD3148C-2A54-4C8B-9B7B-C95D86678B33}" destId="{E132FBB0-9C06-437A-9998-B0F799548075}" srcOrd="0" destOrd="0" presId="urn:microsoft.com/office/officeart/2005/8/layout/process4"/>
    <dgm:cxn modelId="{B78FB373-0D8A-4803-A62B-E6383FAF243E}" type="presOf" srcId="{46AF6DC3-D70E-4BAF-9884-80047B1BD2A6}" destId="{6B4E08E9-D957-4391-AE49-6809952E2E16}" srcOrd="0" destOrd="0" presId="urn:microsoft.com/office/officeart/2005/8/layout/process4"/>
    <dgm:cxn modelId="{6B2A17A1-8717-4D7C-B587-4037268A93A2}" srcId="{542BC7B9-EAE8-4C44-B6A4-D80796CF30EE}" destId="{5AD3148C-2A54-4C8B-9B7B-C95D86678B33}" srcOrd="3" destOrd="0" parTransId="{222702D8-79C1-482C-8CD0-54738C965EAF}" sibTransId="{0B7A53D6-8309-45E0-8185-87B0867A211B}"/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46ABF69F-36FE-4355-BEB4-A561BDF70196}" srcId="{542BC7B9-EAE8-4C44-B6A4-D80796CF30EE}" destId="{46AF6DC3-D70E-4BAF-9884-80047B1BD2A6}" srcOrd="1" destOrd="0" parTransId="{594ECF40-A6E8-41F9-80BA-27BC300674A5}" sibTransId="{63C82865-6791-47EA-8DEA-FEF5E2CB4BD7}"/>
    <dgm:cxn modelId="{9B4DBFB0-87E1-491B-A997-FA24A94FE490}" type="presParOf" srcId="{9DB8A18E-EC49-4D9A-8F4A-F94F56067E19}" destId="{455E92B8-206D-465F-A9ED-55C5D0EBBAA9}" srcOrd="0" destOrd="0" presId="urn:microsoft.com/office/officeart/2005/8/layout/process4"/>
    <dgm:cxn modelId="{9451BE29-CF1A-4EF8-AC03-C4583C5D1341}" type="presParOf" srcId="{455E92B8-206D-465F-A9ED-55C5D0EBBAA9}" destId="{E132FBB0-9C06-437A-9998-B0F799548075}" srcOrd="0" destOrd="0" presId="urn:microsoft.com/office/officeart/2005/8/layout/process4"/>
    <dgm:cxn modelId="{823FE9A0-4AE0-454F-A35C-C8BFF4E2F86A}" type="presParOf" srcId="{9DB8A18E-EC49-4D9A-8F4A-F94F56067E19}" destId="{F94E9786-B05E-4277-9806-773D95738BEC}" srcOrd="1" destOrd="0" presId="urn:microsoft.com/office/officeart/2005/8/layout/process4"/>
    <dgm:cxn modelId="{06739369-576F-4847-AC31-608AD53977DA}" type="presParOf" srcId="{9DB8A18E-EC49-4D9A-8F4A-F94F56067E19}" destId="{E046B884-B7FC-4481-8D2A-D1DCFF07A795}" srcOrd="2" destOrd="0" presId="urn:microsoft.com/office/officeart/2005/8/layout/process4"/>
    <dgm:cxn modelId="{91AB0B81-B84C-49E7-A002-1042C64930A7}" type="presParOf" srcId="{E046B884-B7FC-4481-8D2A-D1DCFF07A795}" destId="{58A832E6-9364-4177-AD11-228EC060DDC6}" srcOrd="0" destOrd="0" presId="urn:microsoft.com/office/officeart/2005/8/layout/process4"/>
    <dgm:cxn modelId="{0A7EE5CC-BEE6-4D60-9A21-2A4653F06720}" type="presParOf" srcId="{9DB8A18E-EC49-4D9A-8F4A-F94F56067E19}" destId="{9CF7AD6E-13B4-49F8-A325-A6C918EA08E0}" srcOrd="3" destOrd="0" presId="urn:microsoft.com/office/officeart/2005/8/layout/process4"/>
    <dgm:cxn modelId="{CBA7E2F8-6199-48EE-91C6-33CB151ACD99}" type="presParOf" srcId="{9DB8A18E-EC49-4D9A-8F4A-F94F56067E19}" destId="{6572DFCE-3A71-42F8-846D-7C7E4661CD67}" srcOrd="4" destOrd="0" presId="urn:microsoft.com/office/officeart/2005/8/layout/process4"/>
    <dgm:cxn modelId="{E619E78A-B40F-4DA9-8A82-CBAB4005F0C3}" type="presParOf" srcId="{6572DFCE-3A71-42F8-846D-7C7E4661CD67}" destId="{6B4E08E9-D957-4391-AE49-6809952E2E16}" srcOrd="0" destOrd="0" presId="urn:microsoft.com/office/officeart/2005/8/layout/process4"/>
    <dgm:cxn modelId="{3D604662-130D-4F7A-9963-41B484D7F2D2}" type="presParOf" srcId="{9DB8A18E-EC49-4D9A-8F4A-F94F56067E19}" destId="{BD80E96C-8DF8-41A6-AED5-95E6E4E0A5C5}" srcOrd="5" destOrd="0" presId="urn:microsoft.com/office/officeart/2005/8/layout/process4"/>
    <dgm:cxn modelId="{B4813377-FC07-46CA-B3A8-AD9FD03D4107}" type="presParOf" srcId="{9DB8A18E-EC49-4D9A-8F4A-F94F56067E19}" destId="{1EA6AA60-08C9-4887-8F4B-E40C7DC52824}" srcOrd="6" destOrd="0" presId="urn:microsoft.com/office/officeart/2005/8/layout/process4"/>
    <dgm:cxn modelId="{691541BA-441B-450C-96E2-05CECD770236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2573487"/>
          <a:ext cx="7393022" cy="565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+mn-lt"/>
              <a:ea typeface="+mn-ea"/>
              <a:cs typeface="Arial" panose="020B0604020202020204" pitchFamily="34" charset="0"/>
            </a:rPr>
            <a:t>právní akt o poskytnutí/převodu podpory - Řídicí orgán		</a:t>
          </a:r>
          <a:r>
            <a:rPr lang="cs-CZ" sz="1800" kern="1200" dirty="0" smtClean="0"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800" kern="1200" dirty="0"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2573487"/>
        <a:ext cx="7393022" cy="565708"/>
      </dsp:txXfrm>
    </dsp:sp>
    <dsp:sp modelId="{58A832E6-9364-4177-AD11-228EC060DDC6}">
      <dsp:nvSpPr>
        <dsp:cNvPr id="0" name=""/>
        <dsp:cNvSpPr/>
      </dsp:nvSpPr>
      <dsp:spPr>
        <a:xfrm rot="10800000">
          <a:off x="0" y="1724218"/>
          <a:ext cx="7393022" cy="8700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</a:t>
          </a:r>
          <a:r>
            <a:rPr lang="cs-CZ" sz="1800" kern="1200" dirty="0" smtClean="0"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800" kern="1200" dirty="0"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724218"/>
        <a:ext cx="7393022" cy="565338"/>
      </dsp:txXfrm>
    </dsp:sp>
    <dsp:sp modelId="{6B4E08E9-D957-4391-AE49-6809952E2E16}">
      <dsp:nvSpPr>
        <dsp:cNvPr id="0" name=""/>
        <dsp:cNvSpPr/>
      </dsp:nvSpPr>
      <dsp:spPr>
        <a:xfrm rot="10800000">
          <a:off x="0" y="862645"/>
          <a:ext cx="7393022" cy="8700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>
              <a:latin typeface="+mn-lt"/>
              <a:ea typeface="+mn-ea"/>
              <a:cs typeface="Arial" panose="020B0604020202020204" pitchFamily="34" charset="0"/>
            </a:rPr>
            <a:t>věcné hodnocení	 – hodnoticí komise 		        		</a:t>
          </a:r>
          <a:r>
            <a:rPr lang="cs-CZ" sz="1800" kern="1200" dirty="0" smtClean="0">
              <a:solidFill>
                <a:schemeClr val="bg1"/>
              </a:solidFill>
              <a:latin typeface="+mn-lt"/>
              <a:ea typeface="+mn-ea"/>
              <a:cs typeface="Arial" panose="020B0604020202020204" pitchFamily="34" charset="0"/>
            </a:rPr>
            <a:t>40</a:t>
          </a:r>
          <a:r>
            <a:rPr lang="cs-CZ" sz="1800" kern="1200" dirty="0" smtClean="0">
              <a:solidFill>
                <a:srgbClr val="FF0000"/>
              </a:solidFill>
              <a:latin typeface="+mn-lt"/>
              <a:ea typeface="+mn-ea"/>
              <a:cs typeface="Arial" panose="020B0604020202020204" pitchFamily="34" charset="0"/>
            </a:rPr>
            <a:t> </a:t>
          </a:r>
          <a:r>
            <a:rPr lang="cs-CZ" sz="1800" kern="1200" dirty="0"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862645"/>
        <a:ext cx="7393022" cy="565338"/>
      </dsp:txXfrm>
    </dsp:sp>
    <dsp:sp modelId="{09C75F5D-0907-4A4C-BF4D-58748BDB3A45}">
      <dsp:nvSpPr>
        <dsp:cNvPr id="0" name=""/>
        <dsp:cNvSpPr/>
      </dsp:nvSpPr>
      <dsp:spPr>
        <a:xfrm rot="10800000">
          <a:off x="0" y="0"/>
          <a:ext cx="7393022" cy="87005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b="0" kern="1200" dirty="0">
              <a:latin typeface="+mn-lt"/>
              <a:cs typeface="Arial" panose="020B0604020202020204" pitchFamily="34" charset="0"/>
            </a:rPr>
            <a:t>kontrola přijatelnosti a formálních náležitostí </a:t>
          </a:r>
          <a:r>
            <a:rPr lang="cs-CZ" sz="1800" kern="1200" dirty="0">
              <a:latin typeface="+mn-lt"/>
              <a:ea typeface="+mn-ea"/>
              <a:cs typeface="Arial" panose="020B0604020202020204" pitchFamily="34" charset="0"/>
            </a:rPr>
            <a:t>– </a:t>
          </a:r>
          <a:r>
            <a:rPr lang="cs-CZ" sz="1800" b="0" kern="1200" dirty="0">
              <a:latin typeface="+mn-lt"/>
              <a:cs typeface="Arial" panose="020B0604020202020204" pitchFamily="34" charset="0"/>
            </a:rPr>
            <a:t>interní hodnotitelé	</a:t>
          </a:r>
          <a:r>
            <a:rPr lang="cs-CZ" sz="1800" b="0" kern="1200" dirty="0" smtClean="0">
              <a:latin typeface="+mn-lt"/>
              <a:cs typeface="Arial" panose="020B0604020202020204" pitchFamily="34" charset="0"/>
            </a:rPr>
            <a:t>20 </a:t>
          </a:r>
          <a:r>
            <a:rPr lang="cs-CZ" sz="1800" b="0" kern="1200" dirty="0">
              <a:latin typeface="+mn-lt"/>
              <a:cs typeface="Arial" panose="020B0604020202020204" pitchFamily="34" charset="0"/>
            </a:rPr>
            <a:t>PD</a:t>
          </a:r>
        </a:p>
      </dsp:txBody>
      <dsp:txXfrm rot="10800000">
        <a:off x="0" y="0"/>
        <a:ext cx="7393022" cy="5653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54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6743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87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716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14.1.2019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endParaRPr lang="cs-CZ" altLang="cs-CZ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hodnoticí kritéria</a:t>
            </a: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2000" b="1" dirty="0" smtClean="0">
                <a:cs typeface="Arial" panose="020B0604020202020204" pitchFamily="34" charset="0"/>
              </a:rPr>
              <a:t>23. ledna 2019</a:t>
            </a:r>
            <a:endParaRPr lang="cs-CZ" sz="2000" b="1" dirty="0"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3332909" y="5031758"/>
            <a:ext cx="2478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cs typeface="Arial" panose="020B0604020202020204" pitchFamily="34" charset="0"/>
              </a:rPr>
              <a:t>Ing. Irena Havlová</a:t>
            </a:r>
          </a:p>
        </p:txBody>
      </p:sp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Věcné hodnocení výzvy Výzkumné e-infrastruktury bude zajištěno hodnoticí komisí tvořenou min. 3 hodnotiteli vybranými z Databáze hodnotitelů ŘO s ohledem na tematické zaměření žádostí o podporu a subjekt žadatele.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Věcné </a:t>
            </a:r>
            <a:r>
              <a:rPr lang="cs-CZ" sz="2400" dirty="0">
                <a:latin typeface="+mn-lt"/>
              </a:rPr>
              <a:t>hodnocení výzvy Výzkumné infrastruktury II bude zajištěno hodnoticí komisí tvořenou min. 3 tuzemskými hodnotiteli vybranými z Databáze hodnotitelů ŘO s ohledem na tematické zaměření žádostí o podporu a subjekt žadatele</a:t>
            </a:r>
            <a:r>
              <a:rPr lang="cs-CZ" sz="2400" dirty="0" smtClean="0">
                <a:latin typeface="+mn-lt"/>
              </a:rPr>
              <a:t>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3000" dirty="0" smtClean="0"/>
              <a:t>3) </a:t>
            </a:r>
            <a:r>
              <a:rPr lang="cs-CZ" sz="3200" dirty="0"/>
              <a:t>Věcné hodnocení</a:t>
            </a: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30096"/>
            <a:ext cx="7886700" cy="427887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</a:t>
            </a:r>
            <a:r>
              <a:rPr lang="cs-CZ" sz="2400" dirty="0" smtClean="0">
                <a:latin typeface="+mn-lt"/>
              </a:rPr>
              <a:t>nenapravitelná </a:t>
            </a:r>
            <a:r>
              <a:rPr lang="cs-CZ" sz="2400" dirty="0" smtClean="0">
                <a:latin typeface="+mn-lt"/>
              </a:rPr>
              <a:t>kritéria</a:t>
            </a: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Hodnoticí komise provádí hodnocení do hodnoticí tabulky, ve které hodnotí jednotlivá kritéria a pro každé hodnocení uvádí komentář/zdůvodnění.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Maximální počet bodů, které může hodnoticí komise přidělit každé žádosti o podporu, je </a:t>
            </a:r>
            <a:r>
              <a:rPr lang="cs-CZ" sz="2400" b="1" dirty="0">
                <a:latin typeface="+mn-lt"/>
              </a:rPr>
              <a:t>78 bodů</a:t>
            </a:r>
            <a:r>
              <a:rPr lang="cs-CZ" sz="2400" dirty="0">
                <a:latin typeface="+mn-lt"/>
              </a:rPr>
              <a:t>. Na základě výsledků věcného hodnocení hodnoticí komise stanoví, zda projekt ne/doporučuje k </a:t>
            </a:r>
            <a:r>
              <a:rPr lang="cs-CZ" sz="2400" dirty="0" smtClean="0">
                <a:latin typeface="+mn-lt"/>
              </a:rPr>
              <a:t>financování.</a:t>
            </a: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3000" dirty="0" smtClean="0"/>
              <a:t>3) </a:t>
            </a:r>
            <a:r>
              <a:rPr lang="cs-CZ" sz="3200" dirty="0"/>
              <a:t>Věcné hodnocení</a:t>
            </a: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b="1" dirty="0">
                <a:latin typeface="+mn-lt"/>
              </a:rPr>
              <a:t>50 a více bodů </a:t>
            </a:r>
            <a:r>
              <a:rPr lang="cs-CZ" sz="2400" dirty="0">
                <a:latin typeface="+mn-lt"/>
              </a:rPr>
              <a:t>a zároveň splní minimální bodovou hranici všech kombinovaných kritérií a zároveň splní všechna vylučovací kritéria. Žádost o podporu postupuje do další fáze procesu schvalování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 smtClean="0">
                <a:latin typeface="+mn-lt"/>
              </a:rPr>
              <a:t>NE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– pokud projekt získá méně než 50 bodů a/nebo nesplní min. bodovou hranici min. jednoho z kombinovaných kritérií a/nebo nesplní min. jedno vylučovací kritérium. Žádost o podporu je z dalšího procesu schvalování vyřazena.</a:t>
            </a:r>
            <a:endParaRPr lang="cs-CZ" sz="2400" dirty="0">
              <a:latin typeface="+mn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3000" dirty="0" smtClean="0"/>
              <a:t>3) </a:t>
            </a:r>
            <a:r>
              <a:rPr lang="cs-CZ" sz="3200" dirty="0"/>
              <a:t>Věcné hodnocení</a:t>
            </a: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Celkovým výsledkem hodnocení projektu je hodnoticí tabulka zpracovaná a zpřístupněná žadateli v IS KP14+, ve které hodnoticí komise hodnotí jednotlivá kritéria a pro každé hodnocení uvádí komentář/zdůvodnění.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Zápis </a:t>
            </a:r>
            <a:r>
              <a:rPr lang="cs-CZ" sz="2400" dirty="0">
                <a:latin typeface="+mn-lt"/>
              </a:rPr>
              <a:t>z jednání hodnoticí komise je zveřejněn nejpozději do 15 pracovních dnů od data jednání na webových stránkách </a:t>
            </a:r>
            <a:r>
              <a:rPr lang="cs-CZ" sz="2400" dirty="0" smtClean="0">
                <a:latin typeface="+mn-lt"/>
              </a:rPr>
              <a:t>programu.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Seznam </a:t>
            </a:r>
            <a:r>
              <a:rPr lang="cs-CZ" sz="2400" dirty="0" smtClean="0">
                <a:latin typeface="+mn-lt"/>
              </a:rPr>
              <a:t>doporučených a nedoporučených projektů k podpoře podepisuje </a:t>
            </a:r>
            <a:r>
              <a:rPr lang="cs-CZ" sz="2400" dirty="0">
                <a:latin typeface="+mn-lt"/>
              </a:rPr>
              <a:t>náměstek/náměstkyně pro řízení sekce operačních programů MŠMT.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sz="2400" dirty="0" smtClean="0">
              <a:latin typeface="+mn-lt"/>
            </a:endParaRPr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3000" dirty="0" smtClean="0"/>
              <a:t>3) </a:t>
            </a:r>
            <a:r>
              <a:rPr lang="cs-CZ" sz="3200" dirty="0"/>
              <a:t>Věcné hodnocení</a:t>
            </a:r>
          </a:p>
        </p:txBody>
      </p:sp>
    </p:spTree>
    <p:extLst>
      <p:ext uri="{BB962C8B-B14F-4D97-AF65-F5344CB8AC3E}">
        <p14:creationId xmlns:p14="http://schemas.microsoft.com/office/powerpoint/2010/main" val="42079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00812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Po </a:t>
            </a:r>
            <a:r>
              <a:rPr lang="cs-CZ" sz="2400" dirty="0">
                <a:latin typeface="+mn-lt"/>
              </a:rPr>
              <a:t>procesu </a:t>
            </a:r>
            <a:r>
              <a:rPr lang="cs-CZ" sz="2400" dirty="0" smtClean="0">
                <a:latin typeface="+mn-lt"/>
              </a:rPr>
              <a:t>hodnocení může </a:t>
            </a:r>
            <a:r>
              <a:rPr lang="cs-CZ" sz="2400" dirty="0">
                <a:latin typeface="+mn-lt"/>
              </a:rPr>
              <a:t>u projektů doporučených s </a:t>
            </a:r>
            <a:r>
              <a:rPr lang="cs-CZ" sz="2400" dirty="0" smtClean="0">
                <a:latin typeface="+mn-lt"/>
              </a:rPr>
              <a:t>výhradou/doporučením </a:t>
            </a:r>
            <a:r>
              <a:rPr lang="cs-CZ" sz="2400" dirty="0">
                <a:latin typeface="+mn-lt"/>
              </a:rPr>
              <a:t>probíhat proces negociace, při němž jsou ze strany žadatele upraveny žádosti o podporu v souladu se zněním výhrad </a:t>
            </a:r>
            <a:r>
              <a:rPr lang="cs-CZ" sz="2400" dirty="0" smtClean="0">
                <a:latin typeface="+mn-lt"/>
              </a:rPr>
              <a:t>hodnoticí komise</a:t>
            </a:r>
            <a:r>
              <a:rPr lang="cs-CZ" sz="2400" dirty="0">
                <a:latin typeface="+mn-lt"/>
              </a:rPr>
              <a:t>. Předmětem negociace je pouze způsob zapracování výhrad </a:t>
            </a:r>
            <a:r>
              <a:rPr lang="cs-CZ" sz="2400" dirty="0" smtClean="0">
                <a:latin typeface="+mn-lt"/>
              </a:rPr>
              <a:t>hodnoticí </a:t>
            </a:r>
            <a:r>
              <a:rPr lang="cs-CZ" sz="2400" dirty="0">
                <a:latin typeface="+mn-lt"/>
              </a:rPr>
              <a:t>komise, tj. způsob, jakým žadatel splní podmínky stanovené </a:t>
            </a:r>
            <a:r>
              <a:rPr lang="cs-CZ" sz="2400" dirty="0" smtClean="0">
                <a:latin typeface="+mn-lt"/>
              </a:rPr>
              <a:t>hodnoticí </a:t>
            </a:r>
            <a:r>
              <a:rPr lang="cs-CZ" sz="2400" dirty="0">
                <a:latin typeface="+mn-lt"/>
              </a:rPr>
              <a:t>komisí. Předmětem negociace nemůže být změna výsledků hodnocení a výběru projektů, tzn. změna znění výhrad </a:t>
            </a:r>
            <a:r>
              <a:rPr lang="cs-CZ" sz="2400" dirty="0" smtClean="0">
                <a:latin typeface="+mn-lt"/>
              </a:rPr>
              <a:t>hodnoticí </a:t>
            </a:r>
            <a:r>
              <a:rPr lang="cs-CZ" sz="2400" dirty="0">
                <a:latin typeface="+mn-lt"/>
              </a:rPr>
              <a:t>komise. Splnění všech výhrad žadatelem je nezbytnou podmínkou pro podporu projektu.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3) </a:t>
            </a:r>
            <a:r>
              <a:rPr lang="cs-CZ" sz="3200" dirty="0"/>
              <a:t>Věcné hodnocení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4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91447"/>
            <a:ext cx="7886700" cy="3745473"/>
          </a:xfrm>
        </p:spPr>
        <p:txBody>
          <a:bodyPr>
            <a:normAutofit lnSpcReduction="10000"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Do 10 pracovních dní od ukončení každé fáze procesu schvalování projektů je žadatel vyrozuměn o výsledku dané fáze, a to změnou stavu u projektu v IS KP14+ a interní depeší.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Úspěšní </a:t>
            </a:r>
            <a:r>
              <a:rPr lang="cs-CZ" sz="2400" dirty="0">
                <a:latin typeface="+mn-lt"/>
              </a:rPr>
              <a:t>žadatelé jsou ŘO OP VVV osloveni prostřednictvím interní depeše se žádostí o doložení dokumentace potřebné pro vydání právního aktu o poskytnutí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 </a:t>
            </a:r>
            <a:r>
              <a:rPr lang="cs-CZ" sz="2400" dirty="0">
                <a:latin typeface="+mn-lt"/>
              </a:rPr>
              <a:t>případě průběžné výzvy mohou neúspěšní žadatelé podat přepracovanou žádost o podporu v rámci výzvy </a:t>
            </a:r>
            <a:r>
              <a:rPr lang="cs-CZ" sz="2400" dirty="0" smtClean="0">
                <a:latin typeface="+mn-lt"/>
              </a:rPr>
              <a:t>opakovaně.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1145252"/>
          </a:xfrm>
        </p:spPr>
        <p:txBody>
          <a:bodyPr>
            <a:normAutofit/>
          </a:bodyPr>
          <a:lstStyle/>
          <a:p>
            <a:pPr marL="365125" indent="-365125"/>
            <a:r>
              <a:rPr lang="cs-CZ" sz="3000" dirty="0"/>
              <a:t>4</a:t>
            </a:r>
            <a:r>
              <a:rPr lang="cs-CZ" sz="3000" dirty="0" smtClean="0"/>
              <a:t>) Způsob oznámení výsledků procesu schvalování žadateli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71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Fáze </a:t>
            </a:r>
            <a:r>
              <a:rPr lang="cs-CZ" sz="2400" dirty="0" smtClean="0">
                <a:latin typeface="+mn-lt"/>
              </a:rPr>
              <a:t>schvalování projektů</a:t>
            </a:r>
            <a:endParaRPr lang="cs-CZ" sz="2400" dirty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457200" indent="-457200">
              <a:lnSpc>
                <a:spcPct val="100000"/>
              </a:lnSpc>
              <a:spcBef>
                <a:spcPts val="1800"/>
              </a:spcBef>
              <a:buFont typeface="+mj-lt"/>
              <a:buAutoNum type="arabicParenR"/>
            </a:pPr>
            <a:r>
              <a:rPr lang="cs-CZ" sz="2400" dirty="0" smtClean="0">
                <a:latin typeface="+mn-lt"/>
              </a:rPr>
              <a:t>Způsob </a:t>
            </a:r>
            <a:r>
              <a:rPr lang="cs-CZ" sz="2400" dirty="0">
                <a:latin typeface="+mn-lt"/>
              </a:rPr>
              <a:t>oznámení výsledků procesu schvalování žadateli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cs-CZ" sz="2400" b="1" spc="30" dirty="0">
                <a:latin typeface="+mn-lt"/>
              </a:rPr>
              <a:t>Za jednu velkou výzkumnou infrastrukturu </a:t>
            </a:r>
            <a:r>
              <a:rPr lang="cs-CZ" sz="2400" spc="30" dirty="0">
                <a:latin typeface="+mn-lt"/>
              </a:rPr>
              <a:t>může být oprávněnými žadateli podána </a:t>
            </a:r>
            <a:r>
              <a:rPr lang="cs-CZ" sz="2400" b="1" spc="30" dirty="0">
                <a:latin typeface="+mn-lt"/>
              </a:rPr>
              <a:t>pouze jedna žádost o podporu </a:t>
            </a:r>
            <a:r>
              <a:rPr lang="cs-CZ" sz="2400" spc="30" dirty="0">
                <a:latin typeface="+mn-lt"/>
              </a:rPr>
              <a:t>do této výzvy.</a:t>
            </a:r>
          </a:p>
          <a:p>
            <a:pPr algn="just">
              <a:lnSpc>
                <a:spcPct val="100000"/>
              </a:lnSpc>
            </a:pPr>
            <a:r>
              <a:rPr lang="cs-CZ" sz="2400" spc="30" dirty="0">
                <a:latin typeface="+mn-lt"/>
              </a:rPr>
              <a:t>Při podání žádosti o podporu a následné realizaci projektu se předpokládá spolupráce hostitelské instituce a případných partnerských institucí velké výzkumné </a:t>
            </a:r>
            <a:r>
              <a:rPr lang="cs-CZ" sz="2400" spc="30" dirty="0" smtClean="0">
                <a:latin typeface="+mn-lt"/>
              </a:rPr>
              <a:t>infrastruktury/e-infrastruktury</a:t>
            </a:r>
            <a:r>
              <a:rPr lang="cs-CZ" sz="2400" spc="30" dirty="0">
                <a:latin typeface="+mn-lt"/>
              </a:rPr>
              <a:t>.</a:t>
            </a:r>
            <a:endParaRPr lang="cs-CZ" sz="2400" spc="3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06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8139863"/>
              </p:ext>
            </p:extLst>
          </p:nvPr>
        </p:nvGraphicFramePr>
        <p:xfrm>
          <a:off x="1031132" y="2236551"/>
          <a:ext cx="7393022" cy="31525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999784" cy="38481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600" b="1" dirty="0" smtClean="0">
                <a:latin typeface="+mn-lt"/>
              </a:rPr>
              <a:t>Příloha č. 2 Hodnoticí kritéria</a:t>
            </a:r>
            <a:endParaRPr lang="cs-CZ" sz="26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600" dirty="0" smtClean="0">
                <a:latin typeface="+mn-lt"/>
              </a:rPr>
              <a:t>Fáze </a:t>
            </a:r>
            <a:r>
              <a:rPr lang="cs-CZ" sz="26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600" dirty="0">
                <a:latin typeface="+mn-lt"/>
              </a:rPr>
              <a:t>Věcné </a:t>
            </a:r>
            <a:r>
              <a:rPr lang="cs-CZ" sz="2600" dirty="0" smtClean="0">
                <a:latin typeface="+mn-lt"/>
              </a:rPr>
              <a:t>hodnocení – hodnoticí komise</a:t>
            </a:r>
            <a:endParaRPr lang="cs-CZ" sz="26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6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r>
              <a:rPr lang="cs-CZ" sz="26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2600" dirty="0" smtClean="0">
                <a:latin typeface="+mn-lt"/>
              </a:rPr>
              <a:t>vylučovací</a:t>
            </a:r>
            <a:r>
              <a:rPr lang="cs-CZ" sz="2600" dirty="0">
                <a:latin typeface="+mn-lt"/>
              </a:rPr>
              <a:t>, hodnotící, </a:t>
            </a:r>
            <a:r>
              <a:rPr lang="cs-CZ" sz="2600" dirty="0" smtClean="0">
                <a:latin typeface="+mn-lt"/>
              </a:rPr>
              <a:t>kombinovaná</a:t>
            </a:r>
          </a:p>
          <a:p>
            <a:pPr marL="1082675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cs-CZ" sz="2600" dirty="0" smtClean="0">
              <a:latin typeface="+mn-lt"/>
            </a:endParaRPr>
          </a:p>
          <a:p>
            <a:pPr marL="360363" indent="-342900" algn="just">
              <a:lnSpc>
                <a:spcPct val="100000"/>
              </a:lnSpc>
              <a:spcBef>
                <a:spcPts val="600"/>
              </a:spcBef>
              <a:buFont typeface="Calibri" panose="020F0502020204030204" pitchFamily="34" charset="0"/>
              <a:buChar char="-"/>
            </a:pPr>
            <a:r>
              <a:rPr lang="cs-CZ" sz="2600" dirty="0" smtClean="0">
                <a:latin typeface="+mn-lt"/>
              </a:rPr>
              <a:t>Jednotlivá </a:t>
            </a:r>
            <a:r>
              <a:rPr lang="cs-CZ" sz="2600" dirty="0">
                <a:latin typeface="+mn-lt"/>
              </a:rPr>
              <a:t>kritéria vč. popisu způsobu hodnocení jsou uvedena v příloze č. 2 Hodnoticí kritéria. </a:t>
            </a:r>
          </a:p>
          <a:p>
            <a:pPr marL="739775" algn="just">
              <a:lnSpc>
                <a:spcPct val="100000"/>
              </a:lnSpc>
              <a:spcBef>
                <a:spcPts val="600"/>
              </a:spcBef>
            </a:pP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o podporu vyloučena </a:t>
            </a:r>
          </a:p>
          <a:p>
            <a:pPr marL="715963" algn="just">
              <a:lnSpc>
                <a:spcPct val="100000"/>
              </a:lnSpc>
              <a:spcBef>
                <a:spcPts val="1200"/>
              </a:spcBef>
            </a:pPr>
            <a:r>
              <a:rPr lang="cs-CZ" sz="2400" b="1" dirty="0">
                <a:latin typeface="+mn-lt"/>
              </a:rPr>
              <a:t>- </a:t>
            </a:r>
            <a:r>
              <a:rPr lang="cs-CZ" sz="2400" dirty="0">
                <a:latin typeface="+mn-lt"/>
              </a:rPr>
              <a:t>hodnotí se ANO/NE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při 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Kritéria </a:t>
            </a:r>
            <a:r>
              <a:rPr lang="cs-CZ" sz="2400" dirty="0">
                <a:latin typeface="+mn-lt"/>
              </a:rPr>
              <a:t>kontroly </a:t>
            </a:r>
            <a:r>
              <a:rPr lang="cs-CZ" sz="2400" dirty="0" smtClean="0">
                <a:latin typeface="+mn-lt"/>
              </a:rPr>
              <a:t>přijatelnosti </a:t>
            </a:r>
            <a:r>
              <a:rPr lang="cs-CZ" sz="2400" dirty="0">
                <a:latin typeface="+mn-lt"/>
              </a:rPr>
              <a:t>a formálních náležitostí </a:t>
            </a:r>
            <a:r>
              <a:rPr lang="cs-CZ" sz="2400" dirty="0" smtClean="0">
                <a:latin typeface="+mn-lt"/>
              </a:rPr>
              <a:t>jsou </a:t>
            </a:r>
            <a:r>
              <a:rPr lang="cs-CZ" sz="2400" dirty="0">
                <a:latin typeface="+mn-lt"/>
              </a:rPr>
              <a:t>rozdělena na </a:t>
            </a:r>
            <a:r>
              <a:rPr lang="cs-CZ" sz="2400" b="1" dirty="0" smtClean="0">
                <a:latin typeface="+mn-lt"/>
              </a:rPr>
              <a:t>napravitelná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(tj. je možné doplnění ze strany žadatele v procesu schvalování na základě žádosti ŘO OP VVV o doplnění údajů) a </a:t>
            </a:r>
            <a:r>
              <a:rPr lang="cs-CZ" sz="2400" b="1" dirty="0" smtClean="0">
                <a:latin typeface="+mn-lt"/>
              </a:rPr>
              <a:t>nenapravitelná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Při nesplnění některého z </a:t>
            </a:r>
            <a:r>
              <a:rPr lang="cs-CZ" sz="2400" b="1" dirty="0" smtClean="0">
                <a:latin typeface="+mn-lt"/>
              </a:rPr>
              <a:t>nenapravitelných </a:t>
            </a:r>
            <a:r>
              <a:rPr lang="cs-CZ" sz="2400" b="1" dirty="0">
                <a:latin typeface="+mn-lt"/>
              </a:rPr>
              <a:t>kritérií přijatelnosti a/nebo formálních náležitostí je projekt vyřazen z dalšího procesu schvalování.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2) </a:t>
            </a:r>
            <a:r>
              <a:rPr lang="cs-CZ" sz="3200" dirty="0"/>
              <a:t>Kontrola přijatelnosti a formálních </a:t>
            </a:r>
            <a:r>
              <a:rPr lang="cs-CZ" sz="3200" dirty="0" smtClean="0"/>
              <a:t>náležitostí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napravitelných kritérií a zároveň za podmínky splnění všech nenapravitelných kritérií je žadatel prostřednictvím IS KP14+ vždy </a:t>
            </a:r>
            <a:r>
              <a:rPr lang="cs-CZ" sz="2400" b="1" dirty="0">
                <a:latin typeface="+mn-lt"/>
              </a:rPr>
              <a:t>právě jednou </a:t>
            </a:r>
            <a:r>
              <a:rPr lang="cs-CZ" sz="2400" dirty="0">
                <a:latin typeface="+mn-lt"/>
              </a:rPr>
              <a:t>vyzván k odstranění vad žádosti o </a:t>
            </a:r>
            <a:r>
              <a:rPr lang="cs-CZ" sz="2400" dirty="0" smtClean="0">
                <a:latin typeface="+mn-lt"/>
              </a:rPr>
              <a:t>podporu </a:t>
            </a:r>
            <a:r>
              <a:rPr lang="cs-CZ" sz="2400" dirty="0">
                <a:latin typeface="+mn-lt"/>
              </a:rPr>
              <a:t>(např. doplnění údajů či chybějících informací/podkladů</a:t>
            </a:r>
            <a:r>
              <a:rPr lang="cs-CZ" sz="2400" dirty="0" smtClean="0">
                <a:latin typeface="+mn-lt"/>
              </a:rPr>
              <a:t>). </a:t>
            </a:r>
            <a:r>
              <a:rPr lang="cs-CZ" sz="2400" dirty="0">
                <a:latin typeface="+mn-lt"/>
              </a:rPr>
              <a:t>Lhůta pro odstranění vad je </a:t>
            </a:r>
            <a:r>
              <a:rPr lang="cs-CZ" sz="2400" b="1" dirty="0">
                <a:latin typeface="+mn-lt"/>
              </a:rPr>
              <a:t>10 pracovních dnů</a:t>
            </a:r>
            <a:r>
              <a:rPr lang="cs-CZ" sz="2400" dirty="0">
                <a:latin typeface="+mn-lt"/>
              </a:rPr>
              <a:t> od data doručení </a:t>
            </a:r>
            <a:r>
              <a:rPr lang="cs-CZ" sz="2400" dirty="0" smtClean="0">
                <a:latin typeface="+mn-lt"/>
              </a:rPr>
              <a:t>této výzvy. </a:t>
            </a:r>
            <a:r>
              <a:rPr lang="cs-CZ" sz="2400" dirty="0">
                <a:latin typeface="+mn-lt"/>
              </a:rPr>
              <a:t>Žadatel nebude vyzván k odstranění vad opakovaně v případě, že nereaguje na první výzvu k odstranění vad.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 </a:t>
            </a:r>
            <a:r>
              <a:rPr lang="cs-CZ" sz="2400" dirty="0">
                <a:latin typeface="+mn-lt"/>
              </a:rPr>
              <a:t>případě, že žadatel na základě výzvy k odstranění vad vadu ve stanovené lhůtě neodstraní, je žádost o podporu vyřazena z procesu schvalování a poskytovatel řízení zastaví. </a:t>
            </a:r>
            <a:endParaRPr lang="cs-CZ" sz="2400" dirty="0">
              <a:latin typeface="+mn-lt"/>
            </a:endParaRP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2) </a:t>
            </a:r>
            <a:r>
              <a:rPr lang="cs-CZ" sz="3200" dirty="0"/>
              <a:t>Kontrola přijatelnosti a formálních </a:t>
            </a:r>
            <a:r>
              <a:rPr lang="cs-CZ" sz="3200" dirty="0" smtClean="0"/>
              <a:t>náležitostí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15OPMSMT0001-28-39989</_dlc_DocId>
    <_dlc_DocIdUrl xmlns="0104a4cd-1400-468e-be1b-c7aad71d7d5a">
      <Url>http://op.msmt.cz/_layouts/15/DocIdRedir.aspx?ID=15OPMSMT0001-28-39989</Url>
      <Description>15OPMSMT0001-28-39989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0104a4cd-1400-468e-be1b-c7aad71d7d5a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927</Words>
  <Application>Microsoft Office PowerPoint</Application>
  <PresentationFormat>Předvádění na obrazovce (4:3)</PresentationFormat>
  <Paragraphs>81</Paragraphs>
  <Slides>16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Vlastní návrh</vt:lpstr>
      <vt:lpstr>Prezentace aplikace PowerPoint</vt:lpstr>
      <vt:lpstr>Obsah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Kontrola přijatelnosti a formálních náležitostí</vt:lpstr>
      <vt:lpstr>2) Kontrola přijatelnosti a formálních náležitostí</vt:lpstr>
      <vt:lpstr>3) Věcné hodnocení</vt:lpstr>
      <vt:lpstr>3) Věcné hodnocení</vt:lpstr>
      <vt:lpstr>3) Věcné hodnocení</vt:lpstr>
      <vt:lpstr>3) Věcné hodnocení</vt:lpstr>
      <vt:lpstr>3) Věcné hodnocení</vt:lpstr>
      <vt:lpstr>4) Způsob oznámení výsledků procesu schvalování žadateli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Havlová Irena</cp:lastModifiedBy>
  <cp:revision>151</cp:revision>
  <dcterms:created xsi:type="dcterms:W3CDTF">2015-09-11T08:58:50Z</dcterms:created>
  <dcterms:modified xsi:type="dcterms:W3CDTF">2019-01-14T14:09:02Z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b503b299-bd35-4166-a386-ff5dee3c2cbf</vt:lpwstr>
  </property>
  <property fmtid="{D5CDD505-2E9C-101B-9397-08002B2CF9AE}" pid="4" name="Komentář">
    <vt:lpwstr>předepsané písmo Calibri, daná velikost a barva písma</vt:lpwstr>
  </property>
</Properties>
</file>