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38"/>
  </p:notesMasterIdLst>
  <p:handoutMasterIdLst>
    <p:handoutMasterId r:id="rId39"/>
  </p:handoutMasterIdLst>
  <p:sldIdLst>
    <p:sldId id="256" r:id="rId6"/>
    <p:sldId id="266" r:id="rId7"/>
    <p:sldId id="285" r:id="rId8"/>
    <p:sldId id="268" r:id="rId9"/>
    <p:sldId id="269" r:id="rId10"/>
    <p:sldId id="287" r:id="rId11"/>
    <p:sldId id="319" r:id="rId12"/>
    <p:sldId id="324" r:id="rId13"/>
    <p:sldId id="294" r:id="rId14"/>
    <p:sldId id="296" r:id="rId15"/>
    <p:sldId id="298" r:id="rId16"/>
    <p:sldId id="301" r:id="rId17"/>
    <p:sldId id="336" r:id="rId18"/>
    <p:sldId id="316" r:id="rId19"/>
    <p:sldId id="317" r:id="rId20"/>
    <p:sldId id="325" r:id="rId21"/>
    <p:sldId id="315" r:id="rId22"/>
    <p:sldId id="297" r:id="rId23"/>
    <p:sldId id="320" r:id="rId24"/>
    <p:sldId id="321" r:id="rId25"/>
    <p:sldId id="322" r:id="rId26"/>
    <p:sldId id="323" r:id="rId27"/>
    <p:sldId id="332" r:id="rId28"/>
    <p:sldId id="337" r:id="rId29"/>
    <p:sldId id="326" r:id="rId30"/>
    <p:sldId id="313" r:id="rId31"/>
    <p:sldId id="292" r:id="rId32"/>
    <p:sldId id="327" r:id="rId33"/>
    <p:sldId id="291" r:id="rId34"/>
    <p:sldId id="310" r:id="rId35"/>
    <p:sldId id="328" r:id="rId36"/>
    <p:sldId id="27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60" d="100"/>
          <a:sy n="60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F046-5FDB-43D2-BED2-90FA0F80138C}" type="datetimeFigureOut">
              <a:rPr lang="cs-CZ" smtClean="0"/>
              <a:t>13.06.2019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8D0D-4CB2-4994-B0A0-CC57B5F31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01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Vždy se jedná o tabulku M8</a:t>
            </a:r>
            <a:r>
              <a:rPr lang="cs-CZ" baseline="0" dirty="0" smtClean="0"/>
              <a:t> –</a:t>
            </a:r>
            <a:r>
              <a:rPr lang="cs-CZ" dirty="0" smtClean="0"/>
              <a:t> obsahuje veškeré</a:t>
            </a:r>
            <a:r>
              <a:rPr lang="cs-CZ" baseline="0" dirty="0" smtClean="0"/>
              <a:t> potřebné údaje – čtyřmístné a pětimístné kódy CZ-ISCO.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77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Plat - Platem jsou odměňování zaměstnanci – státu, územních samosprávných celků (krajů a obcí), státních fondů, příspěvkových organizací, jejíž náklady na platy a odměny za pracovní pohotovost jsou plně zabezpečovány z příspěvku na provoz poskytovaného z rozpočtu zřizovatele, školských právnických osob zřízených Ministerstvem školství, mládeže a tělovýchovy, krajem nebo obcí a veřejných neziskových ústavních zdravotnických zařízení. </a:t>
            </a:r>
          </a:p>
          <a:p>
            <a:r>
              <a:rPr lang="cs-CZ" dirty="0" smtClean="0"/>
              <a:t>Mzdu - Mzdou jsou odměňováni zaměstnanci ostatních zaměstnavatelů. Mzdou se rozumí peněžitá plnění nebo plnění peněžité hodnoty (naturální mzdy) poskytované zaměstnavatelem zaměstnanci za vykonanou práci.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9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 uvedeného plyne:</a:t>
            </a:r>
          </a:p>
          <a:p>
            <a:r>
              <a:rPr lang="cs-CZ" dirty="0" smtClean="0"/>
              <a:t>U pracovních smluv uvádět sazbu za 1,0 FTE.</a:t>
            </a:r>
          </a:p>
          <a:p>
            <a:r>
              <a:rPr lang="cs-CZ" dirty="0" smtClean="0"/>
              <a:t>U</a:t>
            </a:r>
            <a:r>
              <a:rPr lang="cs-CZ" baseline="0" dirty="0" smtClean="0"/>
              <a:t> DPP a DPČ uvádět sazbu v Kč/hod.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45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38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Tabulka</a:t>
            </a:r>
            <a:r>
              <a:rPr lang="cs-CZ" baseline="0" dirty="0" smtClean="0"/>
              <a:t> není zcela čitelná, to však ani není účelem, neboť v následujících </a:t>
            </a:r>
            <a:r>
              <a:rPr lang="cs-CZ" baseline="0" dirty="0" err="1" smtClean="0"/>
              <a:t>slidech</a:t>
            </a:r>
            <a:r>
              <a:rPr lang="cs-CZ" baseline="0" dirty="0" smtClean="0"/>
              <a:t> jsou jednotlivé sloupce rozebrány podrobněji. </a:t>
            </a:r>
          </a:p>
          <a:p>
            <a:r>
              <a:rPr lang="cs-CZ" baseline="0" dirty="0" smtClean="0"/>
              <a:t>Tabulka je zde spíše pro představu, jak příloha vypadá. </a:t>
            </a:r>
          </a:p>
          <a:p>
            <a:r>
              <a:rPr lang="cs-CZ" baseline="0" dirty="0" smtClean="0"/>
              <a:t>Příloha je dostupná v ISP14+.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13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8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227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14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333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47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552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017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157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jednotek aktivit se nehodnotí cena jednotky, pouze počet jednotek v návaznosti na cílovou</a:t>
            </a:r>
            <a:r>
              <a:rPr lang="cs-CZ" baseline="0" dirty="0" smtClean="0"/>
              <a:t> skupinu.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05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30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13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69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1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91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ty žadatele, kteří by si chtěli tabulky nalézt sami, zde</a:t>
            </a:r>
            <a:r>
              <a:rPr lang="cs-CZ" baseline="0" dirty="0" smtClean="0"/>
              <a:t> je uveden postup.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96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13.06.2019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v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pv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v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List_aplikace_Microsoft_Excel1.xls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Výzva č. 02_18_071 Zvyšování kvality neformálního </a:t>
            </a:r>
            <a:r>
              <a:rPr lang="cs-CZ" sz="4000" b="1" dirty="0" smtClean="0"/>
              <a:t>vzdělávání </a:t>
            </a:r>
            <a:r>
              <a:rPr lang="cs-CZ" sz="4000" b="1" dirty="0" smtClean="0">
                <a:cs typeface="Arial" panose="020B0604020202020204" pitchFamily="34" charset="0"/>
              </a:rPr>
              <a:t>– finanční část</a:t>
            </a:r>
            <a:endParaRPr lang="cs-CZ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červen </a:t>
            </a:r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</a:t>
            </a:r>
            <a:r>
              <a:rPr lang="pl-PL" dirty="0">
                <a:solidFill>
                  <a:srgbClr val="428D96"/>
                </a:solidFill>
              </a:rPr>
              <a:t>Osobní výdaje </a:t>
            </a:r>
            <a:r>
              <a:rPr lang="pl-PL" dirty="0" smtClean="0">
                <a:solidFill>
                  <a:srgbClr val="428D96"/>
                </a:solidFill>
              </a:rPr>
              <a:t>– způsobilé výdaje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Hrubá </a:t>
            </a:r>
            <a:r>
              <a:rPr lang="cs-CZ" dirty="0"/>
              <a:t>mzda/plat, odměny z dohod zaměstnanců pracujících na projektu;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dovolená (dle úvazku a zapojení do projektu);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Pro zaměstnavatele definované v </a:t>
            </a:r>
            <a:r>
              <a:rPr lang="cs-CZ" sz="1800" dirty="0">
                <a:latin typeface="+mj-lt"/>
              </a:rPr>
              <a:t>§</a:t>
            </a:r>
            <a:r>
              <a:rPr lang="cs-CZ" sz="2000" dirty="0">
                <a:latin typeface="+mj-lt"/>
              </a:rPr>
              <a:t>109, odst. 3 zákoníku práce č. 262/2006 Sb. je náhrada způsobilá v rozsahu 5 týdnů v roce.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odvody na sociální a zdravotní pojištění;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nemocenská hrazená zaměstnavatelem;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Položka vytvářena </a:t>
            </a:r>
            <a:r>
              <a:rPr lang="cs-CZ" sz="2000" dirty="0">
                <a:latin typeface="+mj-lt"/>
              </a:rPr>
              <a:t>až v průběhu realizace, ne v žádosti o podporu</a:t>
            </a:r>
            <a:r>
              <a:rPr lang="cs-CZ" sz="2000" dirty="0" smtClean="0">
                <a:latin typeface="+mj-lt"/>
              </a:rPr>
              <a:t>. Nemocenská je součástí jednotlivých pozic/položek.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zákonné pojištění odpovědnosti zaměstnavatele a ostatní obligatorní výdaje (FKSP, Sociální fond).</a:t>
            </a:r>
          </a:p>
        </p:txBody>
      </p:sp>
    </p:spTree>
    <p:extLst>
      <p:ext uri="{BB962C8B-B14F-4D97-AF65-F5344CB8AC3E}">
        <p14:creationId xmlns:p14="http://schemas.microsoft.com/office/powerpoint/2010/main" val="8115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latin typeface="+mn-lt"/>
              </a:rPr>
              <a:t>Úvazek zaměstnanců </a:t>
            </a:r>
            <a:r>
              <a:rPr lang="cs-CZ" dirty="0" smtClean="0">
                <a:latin typeface="+mn-lt"/>
              </a:rPr>
              <a:t>projektu: 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 </a:t>
            </a:r>
            <a:r>
              <a:rPr lang="cs-CZ" dirty="0"/>
              <a:t>osoba </a:t>
            </a:r>
            <a:r>
              <a:rPr lang="cs-CZ" b="1" dirty="0"/>
              <a:t>maximálně 1,0</a:t>
            </a:r>
            <a:r>
              <a:rPr lang="cs-CZ" dirty="0"/>
              <a:t> souhrnně u všech subjektů (příjemce a partneři) zapojených do daného projektu a to po celou dobu zapojení daného zaměstnance do realizace projektu</a:t>
            </a:r>
            <a:r>
              <a:rPr lang="cs-CZ" dirty="0" smtClean="0"/>
              <a:t>.</a:t>
            </a:r>
            <a:endParaRPr lang="cs-CZ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cs-CZ" u="sng" dirty="0" smtClean="0">
                <a:latin typeface="+mn-lt"/>
              </a:rPr>
              <a:t>Stanovení </a:t>
            </a:r>
            <a:r>
              <a:rPr lang="cs-CZ" u="sng" dirty="0">
                <a:latin typeface="+mn-lt"/>
              </a:rPr>
              <a:t>sazeb </a:t>
            </a:r>
            <a:r>
              <a:rPr lang="cs-CZ" u="sng" dirty="0" smtClean="0">
                <a:latin typeface="+mn-lt"/>
              </a:rPr>
              <a:t>mezd/platů: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Dokument Seznam mezd/platů a možné postupy stanovení mezd/platů pro zaměstnance/pracovníky podílející se na realizaci projektů </a:t>
            </a:r>
            <a:r>
              <a:rPr lang="cs-CZ" sz="2000" dirty="0" smtClean="0">
                <a:latin typeface="+mj-lt"/>
              </a:rPr>
              <a:t>OP VVV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Konkrétní postupy pro danou výzvu upravují Pravidla pro žadatele a příjemce – specifická část: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dle </a:t>
            </a:r>
            <a:r>
              <a:rPr lang="cs-CZ" dirty="0">
                <a:latin typeface="+mj-lt"/>
              </a:rPr>
              <a:t>bodu 1 – Stanovení sazby pomocí ISPV</a:t>
            </a:r>
            <a:r>
              <a:rPr lang="cs-CZ" dirty="0" smtClean="0">
                <a:latin typeface="+mj-lt"/>
              </a:rPr>
              <a:t>;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</a:t>
            </a:r>
            <a:r>
              <a:rPr lang="pl-PL" sz="2600" dirty="0" smtClean="0">
                <a:solidFill>
                  <a:srgbClr val="428D96"/>
                </a:solidFill>
              </a:rPr>
              <a:t>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dostupný na odkaze </a:t>
            </a:r>
            <a:r>
              <a:rPr lang="cs-CZ" sz="2000" dirty="0">
                <a:solidFill>
                  <a:prstClr val="black"/>
                </a:solidFill>
                <a:latin typeface="+mj-lt"/>
                <a:hlinkClick r:id="rId3"/>
              </a:rPr>
              <a:t>http://</a:t>
            </a:r>
            <a:r>
              <a:rPr lang="cs-CZ" sz="2000" dirty="0" smtClean="0">
                <a:solidFill>
                  <a:prstClr val="black"/>
                </a:solidFill>
                <a:latin typeface="+mj-lt"/>
                <a:hlinkClick r:id="rId3"/>
              </a:rPr>
              <a:t>www.ispv.cz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 ;</a:t>
            </a: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třídění 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odpovídá socioekonomickým znakům zaměstnanců: 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pro potřeby projektů OP VVV – třídění dle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CZ-ISCO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 = národní statistická klasifikace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zaměstnání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;</a:t>
            </a:r>
            <a:endParaRPr lang="cs-CZ" sz="2000" dirty="0" smtClean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čtyřmístné a pětimístné kódy včetně názvu zaměstnání.</a:t>
            </a:r>
            <a:endParaRPr lang="cs-CZ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</a:t>
            </a:r>
            <a:r>
              <a:rPr lang="pl-PL" sz="2600" dirty="0" smtClean="0">
                <a:solidFill>
                  <a:srgbClr val="428D96"/>
                </a:solidFill>
              </a:rPr>
              <a:t>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hlavní sledované ukazatele z hlediska výdělkové úrovně jsou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hrubá měsíční mzda (plat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)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;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r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ůzné časové intervaly sledování – doporučeno využívat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pololetní údaje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 – tedy za 1. pol. 201X a údaje za rok 201X;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a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ktuální údaje -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příloha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č. 3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výzvy -</a:t>
            </a:r>
            <a:r>
              <a:rPr lang="cs-CZ" sz="18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Calibri Light" panose="020F0302020204030204"/>
              </a:rPr>
              <a:t>zpřístupněna </a:t>
            </a:r>
            <a:r>
              <a:rPr lang="cs-CZ" sz="1800" dirty="0">
                <a:solidFill>
                  <a:prstClr val="black"/>
                </a:solidFill>
                <a:latin typeface="Calibri Light" panose="020F0302020204030204"/>
              </a:rPr>
              <a:t>na webových stránkách OP VVV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2626341" cy="4003675"/>
          </a:xfrm>
        </p:spPr>
      </p:pic>
      <p:sp>
        <p:nvSpPr>
          <p:cNvPr id="7" name="TextovéPole 6"/>
          <p:cNvSpPr txBox="1"/>
          <p:nvPr/>
        </p:nvSpPr>
        <p:spPr>
          <a:xfrm>
            <a:off x="3580598" y="1690687"/>
            <a:ext cx="493475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Výsledky šetření jsou uvedeny buď v části </a:t>
            </a:r>
            <a:r>
              <a:rPr lang="cs-CZ" b="1" dirty="0" smtClean="0">
                <a:latin typeface="+mj-lt"/>
              </a:rPr>
              <a:t>Aktuální</a:t>
            </a:r>
            <a:r>
              <a:rPr lang="cs-CZ" dirty="0" smtClean="0">
                <a:latin typeface="+mj-lt"/>
              </a:rPr>
              <a:t>, nebo v případě, že by v části Aktuální byly uvedeny pouze čtvrtletní výsledky (neobsahují čtyřmístné a pětimístné kódy), jsou výsledky šetření uvedeny v části </a:t>
            </a:r>
            <a:r>
              <a:rPr lang="cs-CZ" b="1" dirty="0" smtClean="0">
                <a:latin typeface="+mj-lt"/>
              </a:rPr>
              <a:t>Archiv </a:t>
            </a:r>
            <a:r>
              <a:rPr lang="cs-CZ" dirty="0" smtClean="0">
                <a:latin typeface="+mj-lt"/>
              </a:rPr>
              <a:t>s následnou volbou příslušného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Žadatel využije buď </a:t>
            </a:r>
            <a:r>
              <a:rPr lang="cs-CZ" b="1" dirty="0" smtClean="0">
                <a:latin typeface="+mj-lt"/>
              </a:rPr>
              <a:t>čtyřmístný</a:t>
            </a:r>
            <a:r>
              <a:rPr lang="cs-CZ" dirty="0" smtClean="0">
                <a:latin typeface="+mj-lt"/>
              </a:rPr>
              <a:t> nebo </a:t>
            </a:r>
            <a:r>
              <a:rPr lang="cs-CZ" b="1" dirty="0" smtClean="0">
                <a:latin typeface="+mj-lt"/>
              </a:rPr>
              <a:t>pětimístný kód zaměstnání CZ-ISCO</a:t>
            </a:r>
            <a:r>
              <a:rPr lang="cs-CZ" dirty="0" smtClean="0">
                <a:latin typeface="+mj-lt"/>
              </a:rPr>
              <a:t>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4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3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420842"/>
            <a:ext cx="7183120" cy="4525215"/>
          </a:xfrm>
        </p:spPr>
      </p:pic>
    </p:spTree>
    <p:extLst>
      <p:ext uri="{BB962C8B-B14F-4D97-AF65-F5344CB8AC3E}">
        <p14:creationId xmlns:p14="http://schemas.microsoft.com/office/powerpoint/2010/main" val="27379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</a:t>
            </a:r>
            <a:r>
              <a:rPr lang="pl-PL" sz="2600" dirty="0" smtClean="0">
                <a:solidFill>
                  <a:srgbClr val="428D96"/>
                </a:solidFill>
              </a:rPr>
              <a:t>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 smtClean="0"/>
              <a:t>Postup:</a:t>
            </a:r>
            <a:r>
              <a:rPr lang="cs-CZ" b="1" dirty="0" smtClean="0"/>
              <a:t>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Seznam pozic – příloha Realizační tým;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stanovení způsobu odměňování (mzdová x platová sféra);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vydefinování náplně práce;</a:t>
            </a:r>
            <a:endParaRPr lang="cs-CZ" sz="2000" dirty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vyhledání </a:t>
            </a:r>
            <a:r>
              <a:rPr lang="cs-CZ" sz="2000" dirty="0">
                <a:latin typeface="+mj-lt"/>
              </a:rPr>
              <a:t>nejvíce odpovídajícího kódu CZ-ISCO v </a:t>
            </a:r>
            <a:r>
              <a:rPr lang="cs-CZ" sz="2000" dirty="0" smtClean="0">
                <a:latin typeface="+mj-lt"/>
              </a:rPr>
              <a:t>ISPV;</a:t>
            </a:r>
            <a:endParaRPr lang="cs-CZ" sz="2000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latin typeface="+mj-lt"/>
              </a:rPr>
              <a:t>Pracovní náplně a jim odpovídající kódy dostupné v Národní soustavě povolání (</a:t>
            </a:r>
            <a:r>
              <a:rPr lang="cs-CZ" dirty="0">
                <a:latin typeface="+mj-lt"/>
                <a:hlinkClick r:id="rId3"/>
              </a:rPr>
              <a:t>http://www.nsp.cz</a:t>
            </a:r>
            <a:r>
              <a:rPr lang="cs-CZ" dirty="0" smtClean="0">
                <a:latin typeface="+mj-lt"/>
                <a:hlinkClick r:id="rId3"/>
              </a:rPr>
              <a:t>/</a:t>
            </a:r>
            <a:r>
              <a:rPr lang="cs-CZ" dirty="0" smtClean="0">
                <a:latin typeface="+mj-lt"/>
              </a:rPr>
              <a:t> ).</a:t>
            </a:r>
            <a:endParaRPr lang="cs-CZ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latin typeface="+mj-lt"/>
              </a:rPr>
              <a:t>Pozice, které nejsou v Národní soustavě povolání, lze přiřadit pouze na základě názvu pozic v ISPV</a:t>
            </a:r>
            <a:r>
              <a:rPr lang="cs-CZ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stanovení sazby mzdy/platu s respektováním limitů dle ISPV.</a:t>
            </a:r>
          </a:p>
        </p:txBody>
      </p:sp>
    </p:spTree>
    <p:extLst>
      <p:ext uri="{BB962C8B-B14F-4D97-AF65-F5344CB8AC3E}">
        <p14:creationId xmlns:p14="http://schemas.microsoft.com/office/powerpoint/2010/main" val="13379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výdaje – Stanovení sazby </a:t>
            </a:r>
            <a:r>
              <a:rPr lang="pl-PL" sz="2600" dirty="0" smtClean="0">
                <a:solidFill>
                  <a:srgbClr val="428D96"/>
                </a:solidFill>
              </a:rPr>
              <a:t>pomocí ISPV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u="sng" dirty="0" smtClean="0">
                <a:latin typeface="+mn-lt"/>
              </a:rPr>
              <a:t>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Pracovní smlouvy</a:t>
            </a: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VVV</a:t>
            </a:r>
            <a:r>
              <a:rPr lang="cs-CZ" sz="1800" dirty="0">
                <a:latin typeface="+mj-lt"/>
              </a:rPr>
              <a:t>, 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měsíční mzdu/plat zaměstnance/pracovníka projektu při úvazku </a:t>
            </a:r>
            <a:r>
              <a:rPr lang="cs-CZ" sz="1800" dirty="0" smtClean="0">
                <a:latin typeface="+mj-lt"/>
              </a:rPr>
              <a:t>1,0, </a:t>
            </a:r>
            <a:r>
              <a:rPr lang="cs-CZ" sz="1800" dirty="0">
                <a:latin typeface="+mj-lt"/>
              </a:rPr>
              <a:t>je roven částce </a:t>
            </a:r>
            <a:r>
              <a:rPr lang="cs-CZ" sz="1800" u="sng" dirty="0">
                <a:latin typeface="+mj-lt"/>
              </a:rPr>
              <a:t>třetího </a:t>
            </a:r>
            <a:r>
              <a:rPr lang="cs-CZ" sz="1800" u="sng" dirty="0" err="1">
                <a:latin typeface="+mj-lt"/>
              </a:rPr>
              <a:t>kvartilu</a:t>
            </a:r>
            <a:r>
              <a:rPr lang="cs-CZ" sz="1800" u="sng" dirty="0">
                <a:latin typeface="+mj-lt"/>
              </a:rPr>
              <a:t> (Q3) </a:t>
            </a:r>
            <a:r>
              <a:rPr lang="cs-CZ" sz="1800" dirty="0">
                <a:latin typeface="+mj-lt"/>
              </a:rPr>
              <a:t>dané pracovní pozice v ISPV, nejvýše však </a:t>
            </a:r>
            <a:r>
              <a:rPr lang="cs-CZ" sz="1800" u="sng" dirty="0">
                <a:latin typeface="+mj-lt"/>
              </a:rPr>
              <a:t>56.000,- </a:t>
            </a:r>
            <a:r>
              <a:rPr lang="cs-CZ" sz="1800" u="sng" dirty="0" smtClean="0">
                <a:latin typeface="+mj-lt"/>
              </a:rPr>
              <a:t>Kč</a:t>
            </a:r>
            <a:r>
              <a:rPr lang="cs-CZ" sz="1800" dirty="0" smtClean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pl-PL" sz="2000" b="1" dirty="0">
                <a:latin typeface="+mj-lt"/>
              </a:rPr>
              <a:t>Odměny z dohody (DPP, DPČ)</a:t>
            </a:r>
          </a:p>
          <a:p>
            <a:pPr marL="342900" lvl="2" indent="-342900">
              <a:spcBef>
                <a:spcPts val="1000"/>
              </a:spcBef>
            </a:pPr>
            <a:endParaRPr lang="cs-CZ" b="1" dirty="0">
              <a:latin typeface="+mj-lt"/>
            </a:endParaRPr>
          </a:p>
          <a:p>
            <a:pPr marL="1485900" lvl="2" indent="-342900"/>
            <a:endParaRPr lang="cs-CZ" sz="1800" b="1" dirty="0">
              <a:latin typeface="+mj-lt"/>
            </a:endParaRP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</a:t>
            </a:r>
            <a:r>
              <a:rPr lang="cs-CZ" sz="1800" b="1" dirty="0" smtClean="0">
                <a:latin typeface="+mj-lt"/>
              </a:rPr>
              <a:t>VVV </a:t>
            </a:r>
            <a:r>
              <a:rPr lang="cs-CZ" sz="1800" dirty="0" smtClean="0">
                <a:latin typeface="+mj-lt"/>
              </a:rPr>
              <a:t>pro DPP a DPČ, </a:t>
            </a:r>
            <a:r>
              <a:rPr lang="cs-CZ" sz="1800" dirty="0">
                <a:latin typeface="+mj-lt"/>
              </a:rPr>
              <a:t>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hodinovou odměnu z </a:t>
            </a:r>
            <a:r>
              <a:rPr lang="cs-CZ" sz="1800" dirty="0" smtClean="0">
                <a:latin typeface="+mj-lt"/>
              </a:rPr>
              <a:t>dohody, je </a:t>
            </a:r>
            <a:r>
              <a:rPr lang="cs-CZ" sz="1800" dirty="0">
                <a:latin typeface="+mj-lt"/>
              </a:rPr>
              <a:t>hodnota stanovená </a:t>
            </a:r>
            <a:r>
              <a:rPr lang="cs-CZ" sz="1800" u="sng" dirty="0">
                <a:latin typeface="+mj-lt"/>
              </a:rPr>
              <a:t>horní hranicí</a:t>
            </a:r>
            <a:r>
              <a:rPr lang="cs-CZ" sz="1800" dirty="0">
                <a:latin typeface="+mj-lt"/>
              </a:rPr>
              <a:t>, nejvýše však </a:t>
            </a:r>
            <a:r>
              <a:rPr lang="cs-CZ" sz="1800" u="sng" dirty="0">
                <a:latin typeface="+mj-lt"/>
              </a:rPr>
              <a:t>390,- </a:t>
            </a:r>
            <a:r>
              <a:rPr lang="cs-CZ" sz="1800" u="sng" dirty="0" smtClean="0">
                <a:latin typeface="+mj-lt"/>
              </a:rPr>
              <a:t>Kč/hod</a:t>
            </a:r>
            <a:r>
              <a:rPr lang="cs-CZ" sz="1800" dirty="0" smtClean="0">
                <a:latin typeface="+mj-lt"/>
              </a:rPr>
              <a:t>.</a:t>
            </a:r>
            <a:endParaRPr lang="cs-CZ" sz="18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8" y="4092269"/>
            <a:ext cx="7810232" cy="5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Při </a:t>
            </a:r>
            <a:r>
              <a:rPr lang="cs-CZ" dirty="0">
                <a:latin typeface="+mn-lt"/>
              </a:rPr>
              <a:t>stanovení mezd/platů/odměn z dohod musí žadatel/příjemce </a:t>
            </a:r>
            <a:r>
              <a:rPr lang="cs-CZ" u="sng" dirty="0">
                <a:latin typeface="+mn-lt"/>
              </a:rPr>
              <a:t>zohlednit sazby obvyklé v čase a místě</a:t>
            </a:r>
            <a:r>
              <a:rPr lang="cs-CZ" dirty="0">
                <a:latin typeface="+mn-lt"/>
              </a:rPr>
              <a:t>, </a:t>
            </a:r>
            <a:endParaRPr lang="cs-CZ" dirty="0" smtClean="0">
              <a:latin typeface="+mn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tzn</a:t>
            </a:r>
            <a:r>
              <a:rPr lang="cs-CZ" sz="1800" dirty="0">
                <a:latin typeface="+mj-lt"/>
              </a:rPr>
              <a:t>. skutečné výše mezd/platů/odměn z dohod zaměstnanců/pracovníků projektu </a:t>
            </a:r>
            <a:r>
              <a:rPr lang="cs-CZ" sz="1800" u="sng" dirty="0">
                <a:latin typeface="+mj-lt"/>
              </a:rPr>
              <a:t>nemusí</a:t>
            </a:r>
            <a:r>
              <a:rPr lang="cs-CZ" sz="1800" dirty="0">
                <a:latin typeface="+mj-lt"/>
              </a:rPr>
              <a:t> při zohlednění sazeb obvyklých v čase a místě pro danou pracovní pozici </a:t>
            </a:r>
            <a:r>
              <a:rPr lang="cs-CZ" sz="1800" u="sng" dirty="0">
                <a:latin typeface="+mj-lt"/>
              </a:rPr>
              <a:t>dosahovat uváděného maximálního limitu stanoveného tímto </a:t>
            </a:r>
            <a:r>
              <a:rPr lang="cs-CZ" sz="1800" u="sng" dirty="0" smtClean="0">
                <a:latin typeface="+mj-lt"/>
              </a:rPr>
              <a:t>dokumentem</a:t>
            </a:r>
            <a:r>
              <a:rPr lang="cs-CZ" sz="1800" dirty="0" smtClean="0">
                <a:latin typeface="+mj-lt"/>
              </a:rPr>
              <a:t>.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Mzdy/platy </a:t>
            </a:r>
            <a:r>
              <a:rPr lang="cs-CZ" u="sng" dirty="0">
                <a:latin typeface="+mn-lt"/>
              </a:rPr>
              <a:t>bezdůvodně přesahující sazby v čase a místě obvyklé</a:t>
            </a:r>
            <a:r>
              <a:rPr lang="cs-CZ" dirty="0">
                <a:latin typeface="+mn-lt"/>
              </a:rPr>
              <a:t>, budou považovány za </a:t>
            </a:r>
            <a:r>
              <a:rPr lang="cs-CZ" u="sng" dirty="0">
                <a:latin typeface="+mn-lt"/>
              </a:rPr>
              <a:t>neefektivní a nehospodárné</a:t>
            </a:r>
            <a:r>
              <a:rPr lang="cs-CZ" dirty="0">
                <a:latin typeface="+mn-lt"/>
              </a:rPr>
              <a:t>, i když nebudou dosahovat daného limitu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1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Příloha dostupná v ISKP14+.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 žádosti o podporu nutné přiložit ve formátu Excel.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>
              <a:latin typeface="+mj-lt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28650" y="2837732"/>
          <a:ext cx="8096165" cy="305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List" r:id="rId5" imgW="14601758" imgH="5505553" progId="Excel.Sheet.12">
                  <p:embed/>
                </p:oleObj>
              </mc:Choice>
              <mc:Fallback>
                <p:oleObj name="List" r:id="rId5" imgW="14601758" imgH="5505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" y="2837732"/>
                        <a:ext cx="8096165" cy="3052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7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Způsobilost výdajů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Název subjektu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název žadatele x partnera/partnerů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Zařazení do týmu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odborný (OT) x administrativní tým (AT)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Vazba </a:t>
            </a:r>
            <a:r>
              <a:rPr lang="pl-PL" dirty="0">
                <a:latin typeface="+mn-lt"/>
              </a:rPr>
              <a:t>pracovní pozice na položku rozpočtu a název </a:t>
            </a:r>
            <a:r>
              <a:rPr lang="pl-PL" dirty="0" smtClean="0">
                <a:latin typeface="+mn-lt"/>
              </a:rPr>
              <a:t>pozice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číslo </a:t>
            </a:r>
            <a:r>
              <a:rPr lang="cs-CZ" sz="2000" dirty="0">
                <a:latin typeface="+mj-lt"/>
              </a:rPr>
              <a:t>položky z rozpočtu </a:t>
            </a:r>
            <a:r>
              <a:rPr lang="cs-CZ" sz="2000" dirty="0" smtClean="0">
                <a:latin typeface="+mj-lt"/>
              </a:rPr>
              <a:t>projektu a název pozice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jedna pozice = jeden řádek – nerozdělovat pozice s jednou vazbou na položku rozpočtu do více řádků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b="1" dirty="0" smtClean="0">
                <a:latin typeface="+mj-lt"/>
              </a:rPr>
              <a:t>pozor</a:t>
            </a:r>
            <a:r>
              <a:rPr lang="cs-CZ" sz="2000" dirty="0" smtClean="0">
                <a:latin typeface="+mj-lt"/>
              </a:rPr>
              <a:t>: zde častá pochybení – neodpovídají názvy, kódy pozic atd.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Druh pracovního poměru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Pracovní smlouva, DPČ,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DPP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16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Výše </a:t>
            </a:r>
            <a:r>
              <a:rPr lang="cs-CZ" dirty="0">
                <a:latin typeface="+mn-lt"/>
              </a:rPr>
              <a:t>měsíčního úvazku FTE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výše průměrného souhrnného </a:t>
            </a:r>
            <a:r>
              <a:rPr lang="cs-CZ" sz="2000" dirty="0">
                <a:latin typeface="+mj-lt"/>
              </a:rPr>
              <a:t>úvazku za </a:t>
            </a:r>
            <a:r>
              <a:rPr lang="cs-CZ" sz="2000" dirty="0" smtClean="0">
                <a:latin typeface="+mj-lt"/>
              </a:rPr>
              <a:t>měsíc nebo průměrný počet hodin za měsíc za všechny osoby uvedené ve sloupci Počet osob </a:t>
            </a:r>
            <a:r>
              <a:rPr lang="cs-CZ" sz="2000" dirty="0">
                <a:latin typeface="+mj-lt"/>
              </a:rPr>
              <a:t>na dané pracovní pozici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Počet osob na dané pracovní </a:t>
            </a:r>
            <a:r>
              <a:rPr lang="cs-CZ" dirty="0" smtClean="0">
                <a:latin typeface="+mn-lt"/>
              </a:rPr>
              <a:t>pozici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souhrnný počet osob za danou pozici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Doba trvání </a:t>
            </a:r>
            <a:r>
              <a:rPr lang="cs-CZ" dirty="0" smtClean="0">
                <a:latin typeface="+mn-lt"/>
              </a:rPr>
              <a:t>úvazku v měsících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počet měsíců </a:t>
            </a:r>
            <a:r>
              <a:rPr lang="cs-CZ" sz="2000" dirty="0" smtClean="0">
                <a:latin typeface="+mj-lt"/>
              </a:rPr>
              <a:t>v souladu s harmonogramem aktivit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Sazba za 1,0 FTE u </a:t>
            </a:r>
            <a:r>
              <a:rPr lang="pl-PL" dirty="0" smtClean="0">
                <a:solidFill>
                  <a:prstClr val="black"/>
                </a:solidFill>
                <a:latin typeface="Calibri" panose="020F0502020204030204"/>
              </a:rPr>
              <a:t>PS / 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1 hod u DPČ DPP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sazba za 1,0 FTE nebo za 1 hod.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odpovídá sazbě uvedené v jednotkovém rozpočtu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projektu</a:t>
            </a:r>
            <a:endParaRPr lang="cs-CZ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stanovení výše mzdy/platu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dle bodu 1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odměňování v organizaci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mzdová </a:t>
            </a:r>
            <a:r>
              <a:rPr lang="cs-CZ" sz="2000" dirty="0">
                <a:latin typeface="+mj-lt"/>
              </a:rPr>
              <a:t>x platová </a:t>
            </a:r>
            <a:r>
              <a:rPr lang="cs-CZ" sz="2000" dirty="0" smtClean="0">
                <a:latin typeface="+mj-lt"/>
              </a:rPr>
              <a:t>sféra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Kód CZ-ISCO dle ISPV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Čtyřmístný nebo pětimístný kód.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Popis náplně pracovní pozice a zdůvodnění způsobu stanovení mzdy/platy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Popis náplně práce a zapojení do projektu – velice důležité pro posouzení vhodnosti pozic, počtu osob, adekvátnosti úvazků </a:t>
            </a:r>
            <a:r>
              <a:rPr lang="cs-CZ" sz="2000" dirty="0" smtClean="0">
                <a:latin typeface="+mj-lt"/>
              </a:rPr>
              <a:t>atd.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92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428D96"/>
                </a:solidFill>
              </a:rPr>
              <a:t>2. kategorie – Jednotkové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964744" cy="40036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Výdaje připadající </a:t>
            </a:r>
            <a:r>
              <a:rPr lang="cs-CZ" dirty="0"/>
              <a:t>na jednotlivé </a:t>
            </a:r>
            <a:r>
              <a:rPr lang="cs-CZ" b="1" dirty="0" smtClean="0"/>
              <a:t>povinně volitelné aktivity</a:t>
            </a:r>
            <a:r>
              <a:rPr lang="cs-CZ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Netvoří základ pro výpočet paušálních nákladů.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 rozpočtu projektu je pro </a:t>
            </a:r>
            <a:r>
              <a:rPr lang="cs-CZ" u="sng" dirty="0" smtClean="0"/>
              <a:t>každou aktivitu </a:t>
            </a:r>
            <a:r>
              <a:rPr lang="cs-CZ" dirty="0" smtClean="0"/>
              <a:t>vytvořena </a:t>
            </a:r>
            <a:r>
              <a:rPr lang="cs-CZ" b="1" dirty="0"/>
              <a:t>jedna </a:t>
            </a:r>
            <a:r>
              <a:rPr lang="cs-CZ" b="1" dirty="0" smtClean="0"/>
              <a:t>položka</a:t>
            </a:r>
            <a:r>
              <a:rPr lang="cs-CZ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u="sng" dirty="0" smtClean="0"/>
              <a:t>Položky </a:t>
            </a:r>
            <a:r>
              <a:rPr lang="cs-CZ" u="sng" dirty="0"/>
              <a:t>rozpočtu </a:t>
            </a:r>
            <a:r>
              <a:rPr lang="cs-CZ" dirty="0" smtClean="0"/>
              <a:t>– definovány </a:t>
            </a:r>
            <a:r>
              <a:rPr lang="cs-CZ" b="1" dirty="0"/>
              <a:t>počtem jednotek </a:t>
            </a:r>
            <a:r>
              <a:rPr lang="cs-CZ" dirty="0"/>
              <a:t>a </a:t>
            </a:r>
            <a:r>
              <a:rPr lang="cs-CZ" b="1" dirty="0"/>
              <a:t>jednotkovým nákladem</a:t>
            </a:r>
            <a:r>
              <a:rPr lang="cs-CZ" dirty="0"/>
              <a:t>. </a:t>
            </a:r>
            <a:endParaRPr lang="cs-CZ" dirty="0" smtClean="0"/>
          </a:p>
          <a:p>
            <a:pPr marL="971550" lvl="1" indent="-285750">
              <a:lnSpc>
                <a:spcPct val="150000"/>
              </a:lnSpc>
            </a:pPr>
            <a:r>
              <a:rPr lang="cs-CZ" sz="2000" dirty="0">
                <a:latin typeface="+mj-lt"/>
              </a:rPr>
              <a:t>celkový náklad na </a:t>
            </a:r>
            <a:r>
              <a:rPr lang="cs-CZ" sz="2000" dirty="0" smtClean="0">
                <a:latin typeface="+mj-lt"/>
              </a:rPr>
              <a:t>aktivitu = celkový </a:t>
            </a:r>
            <a:r>
              <a:rPr lang="cs-CZ" sz="2000" dirty="0">
                <a:latin typeface="+mj-lt"/>
              </a:rPr>
              <a:t>náklad položky rozpočtu projektu („částka celkem“) </a:t>
            </a:r>
            <a:r>
              <a:rPr lang="cs-CZ" sz="2000" dirty="0" smtClean="0">
                <a:latin typeface="+mj-lt"/>
              </a:rPr>
              <a:t>= </a:t>
            </a:r>
            <a:r>
              <a:rPr lang="cs-CZ" sz="2000" dirty="0">
                <a:latin typeface="+mj-lt"/>
              </a:rPr>
              <a:t>s</a:t>
            </a:r>
            <a:r>
              <a:rPr lang="cs-CZ" sz="2000" dirty="0" smtClean="0">
                <a:latin typeface="+mj-lt"/>
              </a:rPr>
              <a:t>oučin </a:t>
            </a:r>
            <a:r>
              <a:rPr lang="cs-CZ" sz="2000" dirty="0">
                <a:latin typeface="+mj-lt"/>
              </a:rPr>
              <a:t>počtu jednotek </a:t>
            </a:r>
            <a:r>
              <a:rPr lang="cs-CZ" sz="2000" dirty="0" smtClean="0">
                <a:latin typeface="+mj-lt"/>
              </a:rPr>
              <a:t>(plánuje žadatel) a </a:t>
            </a:r>
            <a:r>
              <a:rPr lang="cs-CZ" sz="2000" dirty="0">
                <a:latin typeface="+mj-lt"/>
              </a:rPr>
              <a:t>jednotkového nákladu </a:t>
            </a:r>
            <a:r>
              <a:rPr lang="cs-CZ" sz="2000" dirty="0" err="1" smtClean="0">
                <a:latin typeface="+mj-lt"/>
              </a:rPr>
              <a:t>podaktivity</a:t>
            </a:r>
            <a:r>
              <a:rPr lang="cs-CZ" sz="2000" dirty="0" smtClean="0">
                <a:latin typeface="+mj-lt"/>
              </a:rPr>
              <a:t> (je dán MŠMT).</a:t>
            </a:r>
          </a:p>
        </p:txBody>
      </p:sp>
    </p:spTree>
    <p:extLst>
      <p:ext uri="{BB962C8B-B14F-4D97-AF65-F5344CB8AC3E}">
        <p14:creationId xmlns:p14="http://schemas.microsoft.com/office/powerpoint/2010/main" val="14265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428D96"/>
                </a:solidFill>
              </a:rPr>
              <a:t>2. kategorie – Jednotkové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964744" cy="4003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b="1" u="sng" dirty="0" smtClean="0"/>
              <a:t>Kalkulačka </a:t>
            </a:r>
            <a:r>
              <a:rPr lang="cs-CZ" sz="2400" b="1" u="sng" dirty="0"/>
              <a:t>aktivit a </a:t>
            </a:r>
            <a:r>
              <a:rPr lang="cs-CZ" sz="2400" b="1" u="sng" dirty="0" smtClean="0"/>
              <a:t>indikátorů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omůcka </a:t>
            </a:r>
            <a:r>
              <a:rPr lang="cs-CZ" dirty="0"/>
              <a:t>pro </a:t>
            </a:r>
            <a:r>
              <a:rPr lang="cs-CZ" b="1" dirty="0"/>
              <a:t>výpočet nákladů projektu pro realizaci povinně volitelných aktivit</a:t>
            </a:r>
            <a:r>
              <a:rPr lang="cs-CZ" dirty="0"/>
              <a:t> i pro stanovení </a:t>
            </a:r>
            <a:r>
              <a:rPr lang="cs-CZ" b="1" dirty="0"/>
              <a:t>monitorovacích indikátorů</a:t>
            </a:r>
            <a:r>
              <a:rPr lang="cs-CZ" dirty="0"/>
              <a:t>. </a:t>
            </a:r>
            <a:endParaRPr lang="cs-CZ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adatel uvede počty jednotek zvolených aktivit jak za sebe, tak za partnery </a:t>
            </a:r>
            <a:r>
              <a:rPr lang="cs-CZ" dirty="0"/>
              <a:t>s finančním </a:t>
            </a:r>
            <a:r>
              <a:rPr lang="cs-CZ" dirty="0" smtClean="0"/>
              <a:t>příspěvkem.</a:t>
            </a:r>
          </a:p>
          <a:p>
            <a:pPr marL="971550" lvl="1" indent="-285750">
              <a:lnSpc>
                <a:spcPct val="100000"/>
              </a:lnSpc>
            </a:pPr>
            <a:r>
              <a:rPr lang="cs-CZ" sz="2000" u="sng" dirty="0" smtClean="0">
                <a:latin typeface="+mj-lt"/>
              </a:rPr>
              <a:t>Partner s finančním příspěvkem </a:t>
            </a:r>
            <a:r>
              <a:rPr lang="cs-CZ" sz="2000" dirty="0" smtClean="0">
                <a:latin typeface="+mj-lt"/>
              </a:rPr>
              <a:t>– účast na </a:t>
            </a:r>
            <a:r>
              <a:rPr lang="cs-CZ" sz="2000" dirty="0">
                <a:latin typeface="+mj-lt"/>
              </a:rPr>
              <a:t>realizaci jednotek aktivit musí odpovídat podílu každého z partnerů projektu uvedeném ve smlouvě o partnerství, resp. v prohlášení o partnerství</a:t>
            </a:r>
            <a:endParaRPr lang="cs-CZ" sz="2000" dirty="0" smtClean="0">
              <a:latin typeface="+mj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Hodnoty</a:t>
            </a:r>
            <a:r>
              <a:rPr lang="cs-CZ" dirty="0"/>
              <a:t>, které žadatel výpočtem v Kalkulačce aktivit a indikátorů získá, </a:t>
            </a:r>
            <a:r>
              <a:rPr lang="cs-CZ" dirty="0" smtClean="0"/>
              <a:t>uvede do </a:t>
            </a:r>
            <a:r>
              <a:rPr lang="cs-CZ" b="1" dirty="0" smtClean="0"/>
              <a:t>rozpočtu projektu</a:t>
            </a:r>
            <a:r>
              <a:rPr lang="cs-CZ" dirty="0" smtClean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5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Komentář k rozpočtu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Vzor není k dispozici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Závazný postup uveden v Pravidlech pro žadatele a příjemce – obecná část: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Export rozpočtu ze systému ISKP14+ a přidání </a:t>
            </a:r>
            <a:r>
              <a:rPr lang="cs-CZ" sz="2000" dirty="0">
                <a:latin typeface="+mj-lt"/>
              </a:rPr>
              <a:t>sloupce Popis a zdůvodnění </a:t>
            </a:r>
            <a:r>
              <a:rPr lang="cs-CZ" sz="2000" dirty="0" smtClean="0">
                <a:latin typeface="+mj-lt"/>
              </a:rPr>
              <a:t>položky.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Zdůvodnění počtu jednotek a ceny jednotky v rozpočtu projetu</a:t>
            </a:r>
          </a:p>
          <a:p>
            <a:pPr marL="1485900" lvl="2" indent="-342900">
              <a:lnSpc>
                <a:spcPct val="100000"/>
              </a:lnSpc>
              <a:spcBef>
                <a:spcPts val="600"/>
              </a:spcBef>
            </a:pPr>
            <a:r>
              <a:rPr lang="cs-CZ" dirty="0" smtClean="0">
                <a:latin typeface="+mj-lt"/>
              </a:rPr>
              <a:t>Zdůvodnění ceny jednotky neplatí pro jednotkové náklady, kde je cena pevně dána.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U osobních výdajů je možné se pouze odkázat na přílohu Realizační tým.</a:t>
            </a:r>
          </a:p>
        </p:txBody>
      </p:sp>
    </p:spTree>
    <p:extLst>
      <p:ext uri="{BB962C8B-B14F-4D97-AF65-F5344CB8AC3E}">
        <p14:creationId xmlns:p14="http://schemas.microsoft.com/office/powerpoint/2010/main" val="22766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Limity kapitol a položek rozpočtu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Výdaje </a:t>
            </a:r>
            <a:r>
              <a:rPr lang="cs-CZ" dirty="0">
                <a:latin typeface="+mn-lt"/>
              </a:rPr>
              <a:t>na povinně volitelné aktivity </a:t>
            </a:r>
            <a:r>
              <a:rPr lang="cs-CZ" dirty="0" smtClean="0">
                <a:latin typeface="+mn-lt"/>
              </a:rPr>
              <a:t>– </a:t>
            </a:r>
            <a:r>
              <a:rPr lang="cs-CZ" dirty="0">
                <a:latin typeface="+mn-lt"/>
              </a:rPr>
              <a:t>2. </a:t>
            </a:r>
            <a:r>
              <a:rPr lang="cs-CZ" dirty="0" smtClean="0">
                <a:latin typeface="+mn-lt"/>
              </a:rPr>
              <a:t>kategorie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– </a:t>
            </a:r>
            <a:r>
              <a:rPr lang="cs-CZ" u="sng" dirty="0" smtClean="0">
                <a:latin typeface="+mn-lt"/>
              </a:rPr>
              <a:t>Jednotkové náklady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latin typeface="+mj-lt"/>
              </a:rPr>
              <a:t>S</a:t>
            </a:r>
            <a:r>
              <a:rPr lang="cs-CZ" sz="1800" dirty="0" smtClean="0">
                <a:latin typeface="+mj-lt"/>
              </a:rPr>
              <a:t>uma </a:t>
            </a:r>
            <a:r>
              <a:rPr lang="cs-CZ" sz="1800" dirty="0">
                <a:latin typeface="+mj-lt"/>
              </a:rPr>
              <a:t>finančních </a:t>
            </a:r>
            <a:r>
              <a:rPr lang="cs-CZ" sz="1800" dirty="0" smtClean="0">
                <a:latin typeface="+mj-lt"/>
              </a:rPr>
              <a:t>prostředků podkapitoly –&gt; </a:t>
            </a:r>
            <a:r>
              <a:rPr lang="cs-CZ" sz="1800" b="1" dirty="0">
                <a:latin typeface="+mj-lt"/>
              </a:rPr>
              <a:t>minimálně 50 % celkových způsobilých výdajů </a:t>
            </a:r>
            <a:r>
              <a:rPr lang="cs-CZ" sz="1800" b="1" dirty="0" smtClean="0">
                <a:latin typeface="+mj-lt"/>
              </a:rPr>
              <a:t>projektu</a:t>
            </a:r>
            <a:r>
              <a:rPr lang="cs-CZ" sz="1800" dirty="0" smtClean="0">
                <a:latin typeface="+mj-lt"/>
              </a:rPr>
              <a:t>: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dirty="0">
                <a:latin typeface="+mj-lt"/>
              </a:rPr>
              <a:t>p</a:t>
            </a:r>
            <a:r>
              <a:rPr lang="cs-CZ" sz="1800" dirty="0" smtClean="0">
                <a:latin typeface="+mj-lt"/>
              </a:rPr>
              <a:t>ři sestavení </a:t>
            </a:r>
            <a:r>
              <a:rPr lang="cs-CZ" sz="1800" dirty="0">
                <a:latin typeface="+mj-lt"/>
              </a:rPr>
              <a:t>rozpočtu v žádosti o </a:t>
            </a:r>
            <a:r>
              <a:rPr lang="cs-CZ" sz="1800" dirty="0" smtClean="0">
                <a:latin typeface="+mj-lt"/>
              </a:rPr>
              <a:t>podporu; 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v </a:t>
            </a:r>
            <a:r>
              <a:rPr lang="cs-CZ" sz="1800" dirty="0">
                <a:latin typeface="+mj-lt"/>
              </a:rPr>
              <a:t>době realizace projektu při provádění změn rozpočtu projektu</a:t>
            </a:r>
            <a:r>
              <a:rPr lang="cs-CZ" sz="1800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latin typeface="+mj-lt"/>
              </a:rPr>
              <a:t>P</a:t>
            </a:r>
            <a:r>
              <a:rPr lang="cs-CZ" sz="1800" dirty="0" smtClean="0">
                <a:latin typeface="+mj-lt"/>
              </a:rPr>
              <a:t>ři </a:t>
            </a:r>
            <a:r>
              <a:rPr lang="cs-CZ" sz="1800" u="sng" dirty="0">
                <a:latin typeface="+mj-lt"/>
              </a:rPr>
              <a:t>čerpání výdajů </a:t>
            </a:r>
            <a:r>
              <a:rPr lang="cs-CZ" sz="1800" dirty="0" smtClean="0">
                <a:latin typeface="+mj-lt"/>
              </a:rPr>
              <a:t>projektu: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b="1" dirty="0" smtClean="0">
                <a:latin typeface="+mj-lt"/>
              </a:rPr>
              <a:t>celkové </a:t>
            </a:r>
            <a:r>
              <a:rPr lang="cs-CZ" sz="1800" b="1" dirty="0">
                <a:latin typeface="+mj-lt"/>
              </a:rPr>
              <a:t>skutečně vyúčtované způsobilé výdaje</a:t>
            </a:r>
            <a:r>
              <a:rPr lang="cs-CZ" sz="1800" dirty="0">
                <a:latin typeface="+mj-lt"/>
              </a:rPr>
              <a:t> podkapitoly rozpočtu </a:t>
            </a:r>
            <a:r>
              <a:rPr lang="cs-CZ" sz="1800" dirty="0"/>
              <a:t>–&gt;</a:t>
            </a:r>
            <a:r>
              <a:rPr lang="cs-CZ" sz="1800" dirty="0" smtClean="0"/>
              <a:t> </a:t>
            </a:r>
            <a:r>
              <a:rPr lang="cs-CZ" sz="1800" b="1" dirty="0" smtClean="0">
                <a:latin typeface="+mj-lt"/>
              </a:rPr>
              <a:t>nejméně </a:t>
            </a:r>
            <a:r>
              <a:rPr lang="cs-CZ" sz="1800" b="1" dirty="0">
                <a:latin typeface="+mj-lt"/>
              </a:rPr>
              <a:t>40 % celkových vyúčtovaných způsobilých výdajů projektu</a:t>
            </a:r>
            <a:r>
              <a:rPr lang="cs-CZ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5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3. kategorie – Paušální náklady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200" u="sng" dirty="0" smtClean="0">
                <a:latin typeface="+mj-lt"/>
              </a:rPr>
              <a:t>Výše paušálních </a:t>
            </a:r>
            <a:r>
              <a:rPr lang="cs-CZ" sz="2200" u="sng" dirty="0">
                <a:latin typeface="+mj-lt"/>
              </a:rPr>
              <a:t>nákladů (tj. nákladů 3. kategorie</a:t>
            </a:r>
            <a:r>
              <a:rPr lang="cs-CZ" sz="2200" u="sng" dirty="0" smtClean="0">
                <a:latin typeface="+mj-lt"/>
              </a:rPr>
              <a:t>)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200" dirty="0">
                <a:latin typeface="+mj-lt"/>
              </a:rPr>
              <a:t>S</a:t>
            </a:r>
            <a:r>
              <a:rPr lang="cs-CZ" sz="2200" dirty="0" smtClean="0">
                <a:latin typeface="+mj-lt"/>
              </a:rPr>
              <a:t>oučin </a:t>
            </a:r>
            <a:r>
              <a:rPr lang="cs-CZ" sz="2200" b="1" dirty="0">
                <a:latin typeface="+mj-lt"/>
              </a:rPr>
              <a:t>paušální sazby </a:t>
            </a:r>
            <a:r>
              <a:rPr lang="cs-CZ" sz="2200" dirty="0">
                <a:latin typeface="+mj-lt"/>
              </a:rPr>
              <a:t>a </a:t>
            </a:r>
            <a:r>
              <a:rPr lang="cs-CZ" sz="2200" b="1" dirty="0">
                <a:latin typeface="+mj-lt"/>
              </a:rPr>
              <a:t>celkové výše přímých výdajů uvedených v kategorii </a:t>
            </a:r>
            <a:r>
              <a:rPr lang="cs-CZ" sz="2200" b="1" dirty="0" smtClean="0">
                <a:latin typeface="+mj-lt"/>
              </a:rPr>
              <a:t>1 – Osobní náklady</a:t>
            </a:r>
            <a:r>
              <a:rPr lang="cs-CZ" sz="2200" dirty="0" smtClean="0">
                <a:latin typeface="+mj-lt"/>
              </a:rPr>
              <a:t>. 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900" dirty="0" smtClean="0">
                <a:latin typeface="+mj-lt"/>
              </a:rPr>
              <a:t>Paušální sazba – </a:t>
            </a:r>
            <a:r>
              <a:rPr lang="cs-CZ" sz="1900" b="1" dirty="0" smtClean="0">
                <a:latin typeface="+mj-lt"/>
              </a:rPr>
              <a:t>15 </a:t>
            </a:r>
            <a:r>
              <a:rPr lang="cs-CZ" sz="1900" b="1" dirty="0">
                <a:latin typeface="+mj-lt"/>
              </a:rPr>
              <a:t>% přímých způsobilých nákladů na zaměstnance</a:t>
            </a:r>
            <a:r>
              <a:rPr lang="cs-CZ" sz="1900" dirty="0">
                <a:latin typeface="+mj-lt"/>
              </a:rPr>
              <a:t> za účelem pokrytí nepřímých nákladů.</a:t>
            </a:r>
            <a:endParaRPr lang="cs-CZ" sz="1900" dirty="0" smtClean="0">
              <a:latin typeface="+mj-lt"/>
            </a:endParaRPr>
          </a:p>
          <a:p>
            <a:pPr marL="1485900" lvl="2" indent="-342900">
              <a:lnSpc>
                <a:spcPct val="150000"/>
              </a:lnSpc>
            </a:pPr>
            <a:r>
              <a:rPr lang="cs-CZ" sz="1900" dirty="0">
                <a:latin typeface="+mj-lt"/>
              </a:rPr>
              <a:t>Sazba na paušální/nepřímé náklady je stanovena dle bodu 2 kapitoly 8.7.4.1 Pravidel pro žadatele a příjemce – obecná </a:t>
            </a:r>
            <a:r>
              <a:rPr lang="cs-CZ" sz="1900" dirty="0" smtClean="0">
                <a:latin typeface="+mj-lt"/>
              </a:rPr>
              <a:t>část.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200" dirty="0" smtClean="0">
                <a:latin typeface="+mj-lt"/>
              </a:rPr>
              <a:t>Do rozpočtu se nerozepisují – </a:t>
            </a:r>
            <a:r>
              <a:rPr lang="cs-CZ" sz="2200" u="sng" dirty="0" smtClean="0">
                <a:latin typeface="+mj-lt"/>
              </a:rPr>
              <a:t>nevznikají</a:t>
            </a:r>
            <a:r>
              <a:rPr lang="cs-CZ" sz="2200" dirty="0" smtClean="0">
                <a:latin typeface="+mj-lt"/>
              </a:rPr>
              <a:t> jednotlivé položky rozpočtu.</a:t>
            </a: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3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Hodnotící kritéria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280" y="1690689"/>
            <a:ext cx="792607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latin typeface="+mn-lt"/>
              </a:rPr>
              <a:t>V1.1 – Struktura a velikost administrativního týmu (úvazky včetně případného externího zajištění</a:t>
            </a:r>
            <a:r>
              <a:rPr lang="cs-CZ" sz="2200" dirty="0" smtClean="0">
                <a:latin typeface="+mn-lt"/>
              </a:rPr>
              <a:t>) (</a:t>
            </a:r>
            <a:r>
              <a:rPr lang="cs-CZ" sz="2200" dirty="0">
                <a:latin typeface="+mn-lt"/>
              </a:rPr>
              <a:t>max. 5</a:t>
            </a:r>
            <a:r>
              <a:rPr lang="cs-CZ" sz="2200" dirty="0" smtClean="0">
                <a:latin typeface="+mn-lt"/>
              </a:rPr>
              <a:t> bodů)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Zhodnocení pozic, úvazků, počtu osob a náplně práce administrativního týmu.</a:t>
            </a:r>
          </a:p>
        </p:txBody>
      </p:sp>
    </p:spTree>
    <p:extLst>
      <p:ext uri="{BB962C8B-B14F-4D97-AF65-F5344CB8AC3E}">
        <p14:creationId xmlns:p14="http://schemas.microsoft.com/office/powerpoint/2010/main" val="6950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H</a:t>
            </a:r>
            <a:r>
              <a:rPr lang="cs-CZ" dirty="0" smtClean="0"/>
              <a:t>lediska </a:t>
            </a:r>
            <a:r>
              <a:rPr lang="cs-CZ" dirty="0"/>
              <a:t>způsobilosti </a:t>
            </a:r>
            <a:r>
              <a:rPr lang="cs-CZ" dirty="0" smtClean="0"/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280" y="1825625"/>
            <a:ext cx="7926070" cy="40036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200" b="1" u="sng" dirty="0" smtClean="0">
                <a:latin typeface="+mn-lt"/>
              </a:rPr>
              <a:t>Věcná způsobilost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Soulad s právními předpisy EU a ČR</a:t>
            </a:r>
            <a:r>
              <a:rPr lang="cs-CZ" sz="1900" dirty="0" smtClean="0">
                <a:latin typeface="+mj-lt"/>
              </a:rPr>
              <a:t>, Výzvou, </a:t>
            </a:r>
            <a:r>
              <a:rPr lang="cs-CZ" sz="1900" dirty="0">
                <a:latin typeface="+mj-lt"/>
              </a:rPr>
              <a:t>Pravidly pro žadatele a příjemce (dále </a:t>
            </a:r>
            <a:r>
              <a:rPr lang="cs-CZ" sz="1900" dirty="0" err="1">
                <a:latin typeface="+mj-lt"/>
              </a:rPr>
              <a:t>PpŽP</a:t>
            </a:r>
            <a:r>
              <a:rPr lang="cs-CZ" sz="1900" dirty="0">
                <a:latin typeface="+mj-lt"/>
              </a:rPr>
              <a:t>) – obecná a specifická </a:t>
            </a:r>
            <a:r>
              <a:rPr lang="cs-CZ" sz="1900" dirty="0" smtClean="0">
                <a:latin typeface="+mj-lt"/>
              </a:rPr>
              <a:t>část, Metodickými </a:t>
            </a:r>
            <a:r>
              <a:rPr lang="cs-CZ" sz="1900" dirty="0">
                <a:latin typeface="+mj-lt"/>
              </a:rPr>
              <a:t>dopisy a dalšími </a:t>
            </a:r>
            <a:r>
              <a:rPr lang="cs-CZ" sz="1900" dirty="0" smtClean="0">
                <a:latin typeface="+mj-lt"/>
              </a:rPr>
              <a:t>dokumenty.</a:t>
            </a:r>
            <a:endParaRPr lang="cs-CZ" sz="26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2200" b="1" u="sng" dirty="0" smtClean="0">
                <a:latin typeface="+mn-lt"/>
              </a:rPr>
              <a:t>Časová způsobilost 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Způsobilými jsou výdaje, které vznikly nejdříve v den úspěšného </a:t>
            </a:r>
            <a:r>
              <a:rPr lang="cs-CZ" sz="1900" dirty="0" smtClean="0">
                <a:latin typeface="+mj-lt"/>
              </a:rPr>
              <a:t>splnění </a:t>
            </a:r>
            <a:r>
              <a:rPr lang="cs-CZ" sz="1900" b="1" dirty="0" smtClean="0">
                <a:latin typeface="+mj-lt"/>
              </a:rPr>
              <a:t>fáze věcného hodnocení</a:t>
            </a:r>
            <a:r>
              <a:rPr lang="cs-CZ" sz="1900" dirty="0" smtClean="0">
                <a:latin typeface="+mj-lt"/>
              </a:rPr>
              <a:t>. </a:t>
            </a:r>
            <a:endParaRPr lang="cs-CZ" sz="1900" dirty="0">
              <a:latin typeface="+mj-lt"/>
            </a:endParaRPr>
          </a:p>
          <a:p>
            <a:pPr marL="1257300" lvl="3" indent="-342900">
              <a:lnSpc>
                <a:spcPct val="110000"/>
              </a:lnSpc>
              <a:spcBef>
                <a:spcPts val="1000"/>
              </a:spcBef>
            </a:pPr>
            <a:r>
              <a:rPr lang="cs-CZ" b="1" dirty="0" smtClean="0">
                <a:latin typeface="+mj-lt"/>
              </a:rPr>
              <a:t>Od </a:t>
            </a:r>
            <a:r>
              <a:rPr lang="cs-CZ" b="1" dirty="0">
                <a:latin typeface="+mj-lt"/>
              </a:rPr>
              <a:t>tohoto </a:t>
            </a:r>
            <a:r>
              <a:rPr lang="cs-CZ" b="1" dirty="0" smtClean="0">
                <a:latin typeface="+mj-lt"/>
              </a:rPr>
              <a:t>okamžiku </a:t>
            </a:r>
            <a:r>
              <a:rPr lang="cs-CZ" b="1" dirty="0">
                <a:latin typeface="+mj-lt"/>
              </a:rPr>
              <a:t>může žadatel začít projekt fyzicky realizovat.</a:t>
            </a:r>
            <a:r>
              <a:rPr lang="cs-CZ" dirty="0" smtClean="0">
                <a:latin typeface="+mj-lt"/>
              </a:rPr>
              <a:t> </a:t>
            </a:r>
            <a:endParaRPr lang="cs-CZ" dirty="0">
              <a:latin typeface="+mj-lt"/>
            </a:endParaRP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 smtClean="0">
                <a:latin typeface="+mj-lt"/>
              </a:rPr>
              <a:t>Zahájení </a:t>
            </a:r>
            <a:r>
              <a:rPr lang="cs-CZ" sz="1900" dirty="0">
                <a:latin typeface="+mj-lt"/>
              </a:rPr>
              <a:t>fyzické realizace </a:t>
            </a:r>
            <a:r>
              <a:rPr lang="cs-CZ" sz="1900" dirty="0" smtClean="0">
                <a:latin typeface="+mj-lt"/>
              </a:rPr>
              <a:t>projektu:</a:t>
            </a:r>
            <a:endParaRPr lang="cs-CZ" sz="1900" dirty="0">
              <a:latin typeface="+mj-lt"/>
            </a:endParaRPr>
          </a:p>
          <a:p>
            <a:pPr marL="1257300" lvl="3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nejpozději do 6 měsíců od vydání právního aktu o poskytnutí/převodu </a:t>
            </a:r>
            <a:r>
              <a:rPr lang="cs-CZ" sz="1900" dirty="0" smtClean="0">
                <a:latin typeface="+mj-lt"/>
              </a:rPr>
              <a:t>podpory</a:t>
            </a:r>
            <a:r>
              <a:rPr lang="cs-CZ" sz="19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38164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+mn-lt"/>
              </a:rPr>
              <a:t>V3.1 </a:t>
            </a:r>
            <a:r>
              <a:rPr lang="cs-CZ" dirty="0">
                <a:latin typeface="+mn-lt"/>
              </a:rPr>
              <a:t>– Přiměřenost a provázanost rozpočtu k obsahové náplni a rozsahu projektu (max. </a:t>
            </a:r>
            <a:r>
              <a:rPr lang="cs-CZ" dirty="0" smtClean="0">
                <a:latin typeface="+mn-lt"/>
              </a:rPr>
              <a:t>10 </a:t>
            </a:r>
            <a:r>
              <a:rPr lang="cs-CZ" dirty="0">
                <a:latin typeface="+mn-lt"/>
              </a:rPr>
              <a:t>bodů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dirty="0" smtClean="0"/>
              <a:t>rozpočet dle hlediska </a:t>
            </a:r>
            <a:r>
              <a:rPr lang="cs-CZ" u="sng" dirty="0" smtClean="0"/>
              <a:t>přiměřenosti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Opodstatněnost </a:t>
            </a:r>
            <a:r>
              <a:rPr lang="cs-CZ" dirty="0"/>
              <a:t>položek rozpočtu a respektování pravidla 3E – </a:t>
            </a:r>
            <a:r>
              <a:rPr lang="cs-CZ" b="1" dirty="0"/>
              <a:t>hospodárnosti, efektivnosti, účelnosti</a:t>
            </a:r>
            <a:r>
              <a:rPr lang="cs-CZ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přehlednost rozpočtu – </a:t>
            </a:r>
            <a:r>
              <a:rPr lang="cs-CZ" u="sng" dirty="0"/>
              <a:t>zřejmost členění nákladů do položek a skupin a míra jejich </a:t>
            </a:r>
            <a:r>
              <a:rPr lang="cs-CZ" u="sng" dirty="0" smtClean="0"/>
              <a:t>konkretizace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Jednotkové náklady – úzká provázanost s </a:t>
            </a:r>
            <a:r>
              <a:rPr lang="cs-CZ" dirty="0"/>
              <a:t>kritériem V2.1 Potřebnost projektu, dopad, hlavní přínosy a smysl </a:t>
            </a:r>
            <a:r>
              <a:rPr lang="cs-CZ" dirty="0" smtClean="0"/>
              <a:t>projektu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Hodnotí se, </a:t>
            </a:r>
            <a:r>
              <a:rPr lang="cs-CZ" sz="2000" dirty="0">
                <a:latin typeface="+mj-lt"/>
              </a:rPr>
              <a:t>zda výběr </a:t>
            </a:r>
            <a:r>
              <a:rPr lang="cs-CZ" sz="2000" u="sng" dirty="0">
                <a:latin typeface="+mj-lt"/>
              </a:rPr>
              <a:t>jednotek aktivit </a:t>
            </a:r>
            <a:r>
              <a:rPr lang="cs-CZ" sz="2000" dirty="0">
                <a:latin typeface="+mj-lt"/>
              </a:rPr>
              <a:t>odpovídá </a:t>
            </a:r>
            <a:r>
              <a:rPr lang="cs-CZ" sz="2000" b="1" dirty="0">
                <a:latin typeface="+mj-lt"/>
              </a:rPr>
              <a:t>velikosti cílové skupiny a potřebnosti definované v žádostí o podporu/navazující </a:t>
            </a:r>
            <a:r>
              <a:rPr lang="cs-CZ" sz="2000" b="1" dirty="0" smtClean="0">
                <a:latin typeface="+mj-lt"/>
              </a:rPr>
              <a:t>dokumentaci.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smtClean="0">
                <a:latin typeface="+mn-lt"/>
              </a:rPr>
              <a:t>V3.2 </a:t>
            </a:r>
            <a:r>
              <a:rPr lang="cs-CZ" sz="2200" dirty="0" smtClean="0">
                <a:latin typeface="+mn-lt"/>
              </a:rPr>
              <a:t>– Obecné podmínky způsobilosti výdajů (max. 3 body)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rozpočet z pohledu obecných podmínek způsobilosti výdajů, tj. </a:t>
            </a:r>
            <a:r>
              <a:rPr lang="cs-CZ" u="sng" dirty="0"/>
              <a:t>věcné, </a:t>
            </a:r>
            <a:r>
              <a:rPr lang="cs-CZ" u="sng" dirty="0" smtClean="0"/>
              <a:t>místní </a:t>
            </a:r>
            <a:r>
              <a:rPr lang="cs-CZ" u="sng" dirty="0"/>
              <a:t>a časové </a:t>
            </a:r>
            <a:r>
              <a:rPr lang="cs-CZ" dirty="0"/>
              <a:t>způsobilosti výdajů v rozpočtu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Posuzuje se, zda rozpočet </a:t>
            </a:r>
            <a:r>
              <a:rPr lang="cs-CZ" u="sng" dirty="0" smtClean="0"/>
              <a:t>neobsahuje</a:t>
            </a:r>
            <a:r>
              <a:rPr lang="cs-CZ" dirty="0" smtClean="0"/>
              <a:t> nezpůsobilé výdaje uvedené v PpŽP</a:t>
            </a:r>
            <a:r>
              <a:rPr lang="cs-CZ" dirty="0"/>
              <a:t> </a:t>
            </a:r>
            <a:r>
              <a:rPr lang="cs-CZ" dirty="0" smtClean="0"/>
              <a:t>– obecná a specifická část.</a:t>
            </a:r>
          </a:p>
        </p:txBody>
      </p:sp>
    </p:spTree>
    <p:extLst>
      <p:ext uri="{BB962C8B-B14F-4D97-AF65-F5344CB8AC3E}">
        <p14:creationId xmlns:p14="http://schemas.microsoft.com/office/powerpoint/2010/main" val="24678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</a:t>
            </a:r>
            <a:r>
              <a:rPr lang="cs-CZ" dirty="0"/>
              <a:t>lediska způsobilosti </a:t>
            </a:r>
            <a:r>
              <a:rPr lang="cs-CZ" dirty="0" smtClean="0"/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b="1" u="sng" dirty="0">
                <a:latin typeface="+mn-lt"/>
              </a:rPr>
              <a:t>Přiměřenost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Dosažení </a:t>
            </a:r>
            <a:r>
              <a:rPr lang="cs-CZ" sz="1800" dirty="0">
                <a:latin typeface="+mj-lt"/>
              </a:rPr>
              <a:t>optimálního vztahu mezi hospodárností, účelností a efektivností </a:t>
            </a:r>
            <a:r>
              <a:rPr lang="cs-CZ" sz="1800" dirty="0" smtClean="0">
                <a:latin typeface="+mj-lt"/>
              </a:rPr>
              <a:t>výdajů – 3E.</a:t>
            </a:r>
            <a:endParaRPr lang="cs-CZ" sz="1800" dirty="0">
              <a:latin typeface="+mj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u="sng" dirty="0" smtClean="0">
                <a:latin typeface="+mj-lt"/>
              </a:rPr>
              <a:t>Zdůvodnění</a:t>
            </a:r>
            <a:r>
              <a:rPr lang="cs-CZ" sz="1800" dirty="0" smtClean="0">
                <a:latin typeface="+mj-lt"/>
              </a:rPr>
              <a:t> výdajů v rozpočtu 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povinné přílohy </a:t>
            </a:r>
            <a:r>
              <a:rPr lang="cs-CZ" sz="1800" b="1" dirty="0">
                <a:latin typeface="+mj-lt"/>
              </a:rPr>
              <a:t>Komentář k </a:t>
            </a:r>
            <a:r>
              <a:rPr lang="cs-CZ" sz="1800" b="1" dirty="0" smtClean="0">
                <a:latin typeface="+mj-lt"/>
              </a:rPr>
              <a:t>rozpočtu</a:t>
            </a:r>
            <a:r>
              <a:rPr lang="cs-CZ" sz="1800" dirty="0" smtClean="0">
                <a:latin typeface="+mj-lt"/>
              </a:rPr>
              <a:t> a </a:t>
            </a:r>
            <a:r>
              <a:rPr lang="cs-CZ" sz="1800" b="1" dirty="0">
                <a:latin typeface="+mj-lt"/>
              </a:rPr>
              <a:t>Realizační </a:t>
            </a:r>
            <a:r>
              <a:rPr lang="cs-CZ" sz="1800" b="1" dirty="0" smtClean="0">
                <a:latin typeface="+mj-lt"/>
              </a:rPr>
              <a:t>tým</a:t>
            </a:r>
            <a:r>
              <a:rPr lang="cs-CZ" sz="1800" dirty="0" smtClean="0">
                <a:latin typeface="+mj-lt"/>
              </a:rPr>
              <a:t>, popis </a:t>
            </a:r>
            <a:r>
              <a:rPr lang="cs-CZ" sz="1800" b="1" dirty="0" smtClean="0">
                <a:latin typeface="+mj-lt"/>
              </a:rPr>
              <a:t>Klíčových aktivit projektu</a:t>
            </a:r>
            <a:r>
              <a:rPr lang="cs-CZ" sz="1800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Míra </a:t>
            </a:r>
            <a:r>
              <a:rPr lang="cs-CZ" sz="1800" u="sng" dirty="0" smtClean="0">
                <a:latin typeface="+mj-lt"/>
              </a:rPr>
              <a:t>konkretizace rozpočtu </a:t>
            </a:r>
            <a:r>
              <a:rPr lang="cs-CZ" sz="1800" dirty="0" smtClean="0">
                <a:latin typeface="+mj-lt"/>
              </a:rPr>
              <a:t>– rozpoložkování kapitol rozpočtu.</a:t>
            </a:r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Rozpočet</a:t>
            </a:r>
          </a:p>
        </p:txBody>
      </p:sp>
    </p:spTree>
    <p:extLst>
      <p:ext uri="{BB962C8B-B14F-4D97-AF65-F5344CB8AC3E}">
        <p14:creationId xmlns:p14="http://schemas.microsoft.com/office/powerpoint/2010/main" val="3104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Způsob vykazování celkových způsobilých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4623"/>
            <a:ext cx="7886700" cy="4003675"/>
          </a:xfrm>
        </p:spPr>
        <p:txBody>
          <a:bodyPr>
            <a:normAutofit/>
          </a:bodyPr>
          <a:lstStyle/>
          <a:p>
            <a:r>
              <a:rPr lang="cs-CZ" u="sng" dirty="0" smtClean="0"/>
              <a:t>Rozdělení rozpočtu do 3 hlavních kategorií: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1. kategorie – Přímé náklady </a:t>
            </a:r>
            <a:r>
              <a:rPr lang="cs-CZ" dirty="0"/>
              <a:t>(tvoří základ pro výpočet paušálních nákladů</a:t>
            </a:r>
            <a:r>
              <a:rPr lang="cs-CZ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2. kategorie – Jednotkové náklady </a:t>
            </a:r>
            <a:r>
              <a:rPr lang="cs-CZ" dirty="0"/>
              <a:t>(jedná se o výdaje na povinně volitelné aktivity, které netvoří základ pro výpočet paušálních nákladů</a:t>
            </a:r>
            <a:r>
              <a:rPr lang="cs-CZ" dirty="0" smtClean="0"/>
              <a:t>)</a:t>
            </a:r>
            <a:endParaRPr lang="cs-CZ" sz="1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3. kategorie – </a:t>
            </a:r>
            <a:r>
              <a:rPr lang="cs-CZ" dirty="0" smtClean="0">
                <a:latin typeface="+mn-lt"/>
              </a:rPr>
              <a:t>Paušální </a:t>
            </a:r>
            <a:r>
              <a:rPr lang="cs-CZ" dirty="0">
                <a:latin typeface="+mn-lt"/>
              </a:rPr>
              <a:t>náklady</a:t>
            </a:r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Vzájemná provázanost jednotlivých položek rozpočtu s </a:t>
            </a:r>
            <a:r>
              <a:rPr lang="cs-CZ" altLang="cs-CZ" u="sng" dirty="0">
                <a:solidFill>
                  <a:prstClr val="black"/>
                </a:solidFill>
                <a:latin typeface="Calibri" panose="020F0502020204030204"/>
              </a:rPr>
              <a:t>plánovanými aktivitami projektu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prstClr val="black"/>
                </a:solidFill>
                <a:latin typeface="Calibri" panose="020F0502020204030204"/>
              </a:rPr>
              <a:t>Zdůvodnění plánovaných výdajů v žádosti o podporu a přílohách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altLang="cs-CZ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n-lt"/>
              </a:rPr>
              <a:t>Přiměřenost a opodstatněnost celkové výše rozpočtu a jednotlivých rozpočtových položek (pozic realizačního týmu) zejména vzhledem: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k cílům a obsahu projektu;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jednotlivých odborných aktivit projektu;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cílové skupině;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délce trvání projektu – vazba na harmonogram;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cílovým hodnotám výstupových a výsledkových indikátorů.</a:t>
            </a:r>
          </a:p>
        </p:txBody>
      </p:sp>
    </p:spTree>
    <p:extLst>
      <p:ext uri="{BB962C8B-B14F-4D97-AF65-F5344CB8AC3E}">
        <p14:creationId xmlns:p14="http://schemas.microsoft.com/office/powerpoint/2010/main" val="8710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cs-CZ" b="1" u="sng" dirty="0">
                <a:latin typeface="+mn-lt"/>
              </a:rPr>
              <a:t>Specifikování</a:t>
            </a:r>
            <a:r>
              <a:rPr lang="cs-CZ" altLang="cs-CZ" dirty="0">
                <a:latin typeface="+mn-lt"/>
              </a:rPr>
              <a:t> jednotlivých výdajů v souhrnném rozpočtu v žádosti o podporu – </a:t>
            </a:r>
            <a:r>
              <a:rPr lang="cs-CZ" altLang="cs-CZ" u="sng" dirty="0">
                <a:latin typeface="+mn-lt"/>
              </a:rPr>
              <a:t>míra konkretizace rozpočtu</a:t>
            </a:r>
            <a:r>
              <a:rPr lang="cs-CZ" altLang="cs-CZ" dirty="0">
                <a:latin typeface="+mn-lt"/>
              </a:rPr>
              <a:t>: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  <a:latin typeface="+mj-lt"/>
              </a:rPr>
              <a:t>neuvádět do rozpočtu projektu </a:t>
            </a:r>
            <a:r>
              <a:rPr lang="cs-CZ" sz="1800" u="sng" dirty="0">
                <a:solidFill>
                  <a:prstClr val="black"/>
                </a:solidFill>
                <a:latin typeface="+mj-lt"/>
              </a:rPr>
              <a:t>kumulované položky typu:</a:t>
            </a: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rozpočet 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projektu v ISKP 14+ v kapitole Osobní výdaje </a:t>
            </a:r>
            <a:r>
              <a:rPr lang="cs-CZ" sz="1800" dirty="0" err="1">
                <a:solidFill>
                  <a:prstClr val="black"/>
                </a:solidFill>
                <a:latin typeface="+mj-lt"/>
              </a:rPr>
              <a:t>rozpoložkovat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1800" u="sng" dirty="0">
                <a:solidFill>
                  <a:prstClr val="black"/>
                </a:solidFill>
                <a:latin typeface="+mj-lt"/>
              </a:rPr>
              <a:t>podle plánovaných pozic v </a:t>
            </a:r>
            <a:r>
              <a:rPr lang="cs-CZ" sz="1800" u="sng" dirty="0" smtClean="0">
                <a:solidFill>
                  <a:prstClr val="black"/>
                </a:solidFill>
                <a:latin typeface="+mj-lt"/>
              </a:rPr>
              <a:t>projektu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neuvádět do rozpočtu samostatně </a:t>
            </a:r>
            <a:r>
              <a:rPr lang="cs-CZ" sz="1800" u="sng" dirty="0" smtClean="0">
                <a:solidFill>
                  <a:prstClr val="black"/>
                </a:solidFill>
                <a:latin typeface="+mj-lt"/>
              </a:rPr>
              <a:t>velké množství obdobných položek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 – sloučení do jedné položky a zdůvodnění v příloze Komentář k rozpočtu a Realizační tým.</a:t>
            </a:r>
            <a:endParaRPr lang="cs-CZ" sz="1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2" y="2952653"/>
            <a:ext cx="7509096" cy="7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 Kategorie </a:t>
            </a:r>
            <a:r>
              <a:rPr lang="pl-PL" dirty="0">
                <a:solidFill>
                  <a:srgbClr val="428D96"/>
                </a:solidFill>
              </a:rPr>
              <a:t>– </a:t>
            </a:r>
            <a:r>
              <a:rPr lang="pl-PL" dirty="0" smtClean="0">
                <a:solidFill>
                  <a:srgbClr val="428D96"/>
                </a:solidFill>
              </a:rPr>
              <a:t>Přímé náklady – Osobní náklady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Náklady </a:t>
            </a:r>
            <a:r>
              <a:rPr lang="cs-CZ" dirty="0">
                <a:latin typeface="+mn-lt"/>
              </a:rPr>
              <a:t>spojené s realizací projektu jako </a:t>
            </a:r>
            <a:r>
              <a:rPr lang="cs-CZ" dirty="0" smtClean="0">
                <a:latin typeface="+mn-lt"/>
              </a:rPr>
              <a:t>celku: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pouze </a:t>
            </a:r>
            <a:r>
              <a:rPr lang="cs-CZ" sz="2000" dirty="0">
                <a:latin typeface="+mj-lt"/>
              </a:rPr>
              <a:t>činnosti odpovídající aktivitě č. 1 Řízení </a:t>
            </a:r>
            <a:r>
              <a:rPr lang="cs-CZ" sz="2000" dirty="0" smtClean="0">
                <a:latin typeface="+mj-lt"/>
              </a:rPr>
              <a:t>projektu – </a:t>
            </a:r>
            <a:r>
              <a:rPr lang="cs-CZ" sz="2000" b="1" dirty="0" smtClean="0">
                <a:latin typeface="+mj-lt"/>
              </a:rPr>
              <a:t>administrace projektu</a:t>
            </a:r>
            <a:r>
              <a:rPr lang="cs-CZ" sz="2000" dirty="0" smtClean="0">
                <a:latin typeface="+mj-lt"/>
              </a:rPr>
              <a:t>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finanční prostředky spojené s </a:t>
            </a:r>
            <a:r>
              <a:rPr lang="cs-CZ" sz="2000" b="1" dirty="0">
                <a:latin typeface="+mj-lt"/>
              </a:rPr>
              <a:t>administrací každé povinně volitelné </a:t>
            </a:r>
            <a:r>
              <a:rPr lang="cs-CZ" sz="2000" b="1" dirty="0" smtClean="0">
                <a:latin typeface="+mj-lt"/>
              </a:rPr>
              <a:t>aktivity</a:t>
            </a:r>
            <a:r>
              <a:rPr lang="cs-CZ" sz="2000" dirty="0" smtClean="0">
                <a:latin typeface="+mj-lt"/>
              </a:rPr>
              <a:t> jsou </a:t>
            </a:r>
            <a:r>
              <a:rPr lang="pl-PL" sz="2000" dirty="0" smtClean="0">
                <a:latin typeface="+mj-lt"/>
              </a:rPr>
              <a:t>spolu s náklady </a:t>
            </a:r>
            <a:r>
              <a:rPr lang="pl-PL" sz="2000" dirty="0">
                <a:latin typeface="+mj-lt"/>
              </a:rPr>
              <a:t>na samotnou realizaci aktivity </a:t>
            </a:r>
            <a:r>
              <a:rPr lang="cs-CZ" sz="2000" b="1" u="sng" dirty="0" smtClean="0">
                <a:latin typeface="+mj-lt"/>
              </a:rPr>
              <a:t>obsaženy již v jednotkovém nákladu této aktivity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V kapitole Osobní náklady nejsou rozpočtovány – nezpůsobilé výdaje.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2000" dirty="0" smtClean="0">
                <a:latin typeface="+mn-lt"/>
              </a:rPr>
              <a:t>Realizační tým: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Popis </a:t>
            </a:r>
            <a:r>
              <a:rPr lang="cs-CZ" sz="2000" dirty="0">
                <a:latin typeface="+mj-lt"/>
              </a:rPr>
              <a:t>realizačního týmu – povinná aktivita Řízení projektu.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Příloha Realizační tým – specifikace pozic, výše úvazků, počet osob, sazba mzdy/platu, náplně práce, apod.</a:t>
            </a:r>
          </a:p>
        </p:txBody>
      </p:sp>
    </p:spTree>
    <p:extLst>
      <p:ext uri="{BB962C8B-B14F-4D97-AF65-F5344CB8AC3E}">
        <p14:creationId xmlns:p14="http://schemas.microsoft.com/office/powerpoint/2010/main" val="199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15OPMSMT0001-28-103608</_dlc_DocId>
    <_dlc_DocIdUrl xmlns="0104a4cd-1400-468e-be1b-c7aad71d7d5a">
      <Url>https://op.msmt.cz/_layouts/15/DocIdRedir.aspx?ID=15OPMSMT0001-28-103608</Url>
      <Description>15OPMSMT0001-28-103608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0104a4cd-1400-468e-be1b-c7aad71d7d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2E6E17-9E41-453F-9E68-18298A70B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2104</Words>
  <Application>Microsoft Office PowerPoint</Application>
  <PresentationFormat>Předvádění na obrazovce (4:3)</PresentationFormat>
  <Paragraphs>215</Paragraphs>
  <Slides>32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Vlastní návrh</vt:lpstr>
      <vt:lpstr>List</vt:lpstr>
      <vt:lpstr>Prezentace aplikace PowerPoint</vt:lpstr>
      <vt:lpstr>Prezentace aplikace PowerPoint</vt:lpstr>
      <vt:lpstr>Hlediska způsobilosti výdajů</vt:lpstr>
      <vt:lpstr>Hlediska způsobilosti výdajů</vt:lpstr>
      <vt:lpstr>Prezentace aplikace PowerPoint</vt:lpstr>
      <vt:lpstr>Způsob vykazování celkových způsobilých výdajů</vt:lpstr>
      <vt:lpstr>Sestavení rozpočtu projektu – pravidla</vt:lpstr>
      <vt:lpstr>Sestavení rozpočtu projektu – pravidla</vt:lpstr>
      <vt:lpstr>1. Kategorie – Přímé náklady – Osobní náklady</vt:lpstr>
      <vt:lpstr>1.1.2.1 Osobní výdaje – způsobilé výdaje</vt:lpstr>
      <vt:lpstr>1.1.2.1 Osobní výdaje</vt:lpstr>
      <vt:lpstr>1.1.2.1 Osobní výdaje</vt:lpstr>
      <vt:lpstr>1.1.2.1 Osobní výdaje</vt:lpstr>
      <vt:lpstr>Stanovení sazby pomocí ISPV – https://www.ispv.cz/ </vt:lpstr>
      <vt:lpstr>Stanovení sazby pomocí ISPV – https://www.ispv.cz/ </vt:lpstr>
      <vt:lpstr>1.1.2.1 Osobní výdaje</vt:lpstr>
      <vt:lpstr>1.1.2.1 Osobní výdaje – Stanovení sazby pomocí ISPV</vt:lpstr>
      <vt:lpstr>1.1.2.1 Osobní výdaje</vt:lpstr>
      <vt:lpstr>Příloha Realizační tým</vt:lpstr>
      <vt:lpstr>Příloha Realizační tým</vt:lpstr>
      <vt:lpstr>Příloha Realizační tým</vt:lpstr>
      <vt:lpstr>Příloha Realizační tým</vt:lpstr>
      <vt:lpstr>2. kategorie – Jednotkové náklady</vt:lpstr>
      <vt:lpstr>2. kategorie – Jednotkové náklady</vt:lpstr>
      <vt:lpstr>Příloha Komentář k rozpočtu</vt:lpstr>
      <vt:lpstr>Limity kapitol a položek rozpočtu</vt:lpstr>
      <vt:lpstr>3. kategorie – Paušální náklady</vt:lpstr>
      <vt:lpstr>Prezentace aplikace PowerPoint</vt:lpstr>
      <vt:lpstr>Hodnotící kritéria</vt:lpstr>
      <vt:lpstr>Hodnotící kritéria</vt:lpstr>
      <vt:lpstr>Hodnotící kritéria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Turková Jaroslava</cp:lastModifiedBy>
  <cp:revision>324</cp:revision>
  <dcterms:created xsi:type="dcterms:W3CDTF">2015-09-11T08:58:50Z</dcterms:created>
  <dcterms:modified xsi:type="dcterms:W3CDTF">2019-06-13T10:04:11Z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9f405783-364e-4d08-9d34-1c8f195ca101</vt:lpwstr>
  </property>
  <property fmtid="{D5CDD505-2E9C-101B-9397-08002B2CF9AE}" pid="4" name="Komentář">
    <vt:lpwstr>předepsané písmo Arial</vt:lpwstr>
  </property>
</Properties>
</file>