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56" r:id="rId6"/>
    <p:sldId id="292" r:id="rId7"/>
    <p:sldId id="260" r:id="rId8"/>
    <p:sldId id="261" r:id="rId9"/>
    <p:sldId id="275" r:id="rId10"/>
    <p:sldId id="267" r:id="rId11"/>
    <p:sldId id="265" r:id="rId12"/>
    <p:sldId id="274" r:id="rId13"/>
    <p:sldId id="262" r:id="rId14"/>
    <p:sldId id="263" r:id="rId15"/>
    <p:sldId id="287" r:id="rId16"/>
    <p:sldId id="266" r:id="rId17"/>
    <p:sldId id="295" r:id="rId18"/>
    <p:sldId id="269" r:id="rId19"/>
    <p:sldId id="296" r:id="rId20"/>
    <p:sldId id="298" r:id="rId21"/>
    <p:sldId id="282" r:id="rId22"/>
    <p:sldId id="297" r:id="rId23"/>
    <p:sldId id="285" r:id="rId24"/>
    <p:sldId id="299" r:id="rId25"/>
    <p:sldId id="286" r:id="rId26"/>
    <p:sldId id="300" r:id="rId27"/>
    <p:sldId id="288" r:id="rId28"/>
    <p:sldId id="279" r:id="rId29"/>
    <p:sldId id="283" r:id="rId30"/>
    <p:sldId id="284" r:id="rId31"/>
    <p:sldId id="291" r:id="rId32"/>
    <p:sldId id="293" r:id="rId33"/>
    <p:sldId id="294" r:id="rId34"/>
    <p:sldId id="301" r:id="rId3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42A2D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1369" autoAdjust="0"/>
  </p:normalViewPr>
  <p:slideViewPr>
    <p:cSldViewPr snapToGrid="0">
      <p:cViewPr varScale="1">
        <p:scale>
          <a:sx n="101" d="100"/>
          <a:sy n="101" d="100"/>
        </p:scale>
        <p:origin x="138" y="144"/>
      </p:cViewPr>
      <p:guideLst/>
    </p:cSldViewPr>
  </p:slideViewPr>
  <p:outlineViewPr>
    <p:cViewPr>
      <p:scale>
        <a:sx n="33" d="100"/>
        <a:sy n="33" d="100"/>
      </p:scale>
      <p:origin x="0" y="-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90" d="100"/>
          <a:sy n="190" d="100"/>
        </p:scale>
        <p:origin x="1572" y="-24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6879-7190-4A31-9898-F1598F06BED6}" type="datetime1">
              <a:rPr lang="cs-CZ" smtClean="0"/>
              <a:t>07.06.2019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146C-3009-46E2-A49C-3C3E9E9A5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8046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32" cy="4986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858" y="1"/>
            <a:ext cx="2945732" cy="4986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203" y="4777776"/>
            <a:ext cx="5437271" cy="39080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7987"/>
            <a:ext cx="2945732" cy="498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858" y="9427987"/>
            <a:ext cx="2945732" cy="498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410B7-EA7D-472B-89E2-ECD3247A5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7598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588963" y="411163"/>
            <a:ext cx="5524500" cy="3108325"/>
          </a:xfrm>
        </p:spPr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body" sz="quarter" idx="11"/>
          </p:nvPr>
        </p:nvSpPr>
        <p:spPr>
          <a:xfrm>
            <a:off x="638175" y="3814763"/>
            <a:ext cx="5437188" cy="3908425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788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684213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0203" y="4221350"/>
            <a:ext cx="5813082" cy="4464460"/>
          </a:xfrm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9DB91D-47B7-4F05-A7B2-AA605E8964A1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422317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498475"/>
            <a:ext cx="5956300" cy="3351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165" y="3849845"/>
            <a:ext cx="5962260" cy="4961937"/>
          </a:xfrm>
        </p:spPr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10E9DF-644C-4A75-B1D6-DFC2FF8C9002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287683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498475"/>
            <a:ext cx="5861050" cy="32972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7" y="3992961"/>
            <a:ext cx="5866758" cy="3908034"/>
          </a:xfrm>
        </p:spPr>
        <p:txBody>
          <a:bodyPr/>
          <a:lstStyle/>
          <a:p>
            <a:endParaRPr lang="cs-CZ" i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BCF603-EFD8-492C-8642-1A4EA11A5D2E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20305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5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684213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28707" y="4221350"/>
            <a:ext cx="6274522" cy="390803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90000"/>
                  </a:schemeClr>
                </a:solidFill>
              </a:rPr>
              <a:t>Cílem</a:t>
            </a:r>
            <a:r>
              <a:rPr lang="cs-CZ" baseline="0" dirty="0" smtClean="0">
                <a:solidFill>
                  <a:schemeClr val="bg2">
                    <a:lumMod val="90000"/>
                  </a:schemeClr>
                </a:solidFill>
              </a:rPr>
              <a:t> aktivity</a:t>
            </a:r>
            <a:endParaRPr lang="cs-CZ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D0F78F-BD23-4E7A-9101-A2FB4550D85B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305398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4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630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684213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8" y="4221350"/>
            <a:ext cx="6045746" cy="3908034"/>
          </a:xfrm>
        </p:spPr>
        <p:txBody>
          <a:bodyPr/>
          <a:lstStyle/>
          <a:p>
            <a:endParaRPr lang="cs-CZ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A53B28-3F74-493B-A272-920E8A7CC8A2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1881972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4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509588" y="684213"/>
            <a:ext cx="5778500" cy="32496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8" y="4119761"/>
            <a:ext cx="5962259" cy="4566049"/>
          </a:xfrm>
        </p:spPr>
        <p:txBody>
          <a:bodyPr/>
          <a:lstStyle/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BBFB93-CFEF-428D-B6CE-36AA09949C76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11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7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242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1313" y="684213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38158" y="4064747"/>
            <a:ext cx="5962260" cy="390803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0707807-08D9-4CD8-A160-001990A1353C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1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19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517525"/>
            <a:ext cx="5956300" cy="3351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8" y="3888477"/>
            <a:ext cx="5962259" cy="390803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A61739-7517-4414-B39B-2C356990DF75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170549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7513" y="665163"/>
            <a:ext cx="3432175" cy="1930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6622" y="2594909"/>
            <a:ext cx="5437271" cy="633608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D5BF82-199B-4FFD-82F0-3C9789DCD7FD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3739263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92088" y="1241425"/>
            <a:ext cx="6286500" cy="35369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B1DF3BA-29D2-4B46-A218-6CF46451047A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4098887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9" y="4592023"/>
            <a:ext cx="5962260" cy="40937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B6320C5-E780-43E4-B9EA-34D71FB28BBB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1820649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091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409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52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15975" y="600075"/>
            <a:ext cx="4781550" cy="26908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8" y="3324046"/>
            <a:ext cx="5699766" cy="4629782"/>
          </a:xfrm>
        </p:spPr>
        <p:txBody>
          <a:bodyPr/>
          <a:lstStyle/>
          <a:p>
            <a:endParaRPr lang="cs-CZ" baseline="0" dirty="0" smtClean="0"/>
          </a:p>
          <a:p>
            <a:r>
              <a:rPr lang="cs-CZ" baseline="0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9913B22-8B0E-4DF4-87D3-281168C57279}" type="datetime1">
              <a:rPr lang="cs-CZ" smtClean="0"/>
              <a:t>07.06.2019</a:t>
            </a:fld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1401663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Zvyšování kvality neformálního vzdělávání                  Seminář pro žadatele - zápis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55F51E-85C4-43AE-A11F-6DD8589438AF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86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684213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17708" y="4221350"/>
            <a:ext cx="5962260" cy="4464460"/>
          </a:xfrm>
        </p:spPr>
        <p:txBody>
          <a:bodyPr/>
          <a:lstStyle/>
          <a:p>
            <a:endParaRPr lang="cs-CZ" i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C2FB18-C73F-4D75-82F5-4494BEC22F46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5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8938" y="557213"/>
            <a:ext cx="4432300" cy="24923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87878" y="3208800"/>
            <a:ext cx="5729596" cy="5477010"/>
          </a:xfrm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1D98A3-C8C7-4996-A3F4-55CE83557E47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414495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57188" y="755650"/>
            <a:ext cx="6535737" cy="36766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47539" y="4601957"/>
            <a:ext cx="5962260" cy="4083853"/>
          </a:xfrm>
        </p:spPr>
        <p:txBody>
          <a:bodyPr/>
          <a:lstStyle/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2D30ED-F296-4091-B5B2-A99C0D185B87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833824" y="2974312"/>
            <a:ext cx="4114801" cy="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5316797" y="3187002"/>
            <a:ext cx="1073498" cy="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0688" y="604838"/>
            <a:ext cx="5956300" cy="33512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65492" y="4062602"/>
            <a:ext cx="5914475" cy="3908034"/>
          </a:xfrm>
        </p:spPr>
        <p:txBody>
          <a:bodyPr/>
          <a:lstStyle/>
          <a:p>
            <a:endParaRPr lang="cs-CZ" b="1" baseline="0" dirty="0" smtClean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DFFD2E-E08A-4201-91E3-95D2757C9CFD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320608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09563" y="498475"/>
            <a:ext cx="3686175" cy="2073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08328" y="2791558"/>
            <a:ext cx="5809146" cy="58942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A4A717A-877B-4D92-B845-7FCD6B9ECB49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98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7513" y="684213"/>
            <a:ext cx="4818062" cy="27098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18271" y="3394552"/>
            <a:ext cx="5799203" cy="529125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CADF38-0B4F-45FD-A852-AF55DFA6265E}" type="datetime1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dirty="0" smtClean="0"/>
              <a:t>Zvyšování kvality neformálního vzdělávání                  </a:t>
            </a:r>
            <a:r>
              <a:rPr lang="cs-CZ" dirty="0"/>
              <a:t>Školení hodnotitelů 5/2019</a:t>
            </a:r>
          </a:p>
        </p:txBody>
      </p:sp>
    </p:spTree>
    <p:extLst>
      <p:ext uri="{BB962C8B-B14F-4D97-AF65-F5344CB8AC3E}">
        <p14:creationId xmlns:p14="http://schemas.microsoft.com/office/powerpoint/2010/main" val="6240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ladez/neformalni-vzdelavani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18-071-zvysovani-kvality-neformalniho-vzdelavani-2/dokumenty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seminar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eformalni_vzdelavani@msmt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formalni_vzdelavani@msmt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vyzva/vyzva-c-02-18-071-zvysovani-kvality-neformalniho-vzdelavani-2/dotazy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115713" y="2293713"/>
            <a:ext cx="9354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428D96"/>
                </a:solidFill>
                <a:cs typeface="Arial" panose="020B0604020202020204" pitchFamily="34" charset="0"/>
              </a:rPr>
              <a:t>Zvyšování kvality neformálního </a:t>
            </a:r>
            <a:r>
              <a:rPr lang="cs-CZ" sz="40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vzdělávání</a:t>
            </a:r>
            <a:endParaRPr lang="cs-CZ" sz="2000" b="1" dirty="0"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Školení žadatelů 6/2019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31" y="89089"/>
            <a:ext cx="4095997" cy="22623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812761"/>
            <a:ext cx="4610100" cy="10287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1323" y="3469537"/>
            <a:ext cx="11019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</a:rPr>
              <a:t>Anotace výzvy:  </a:t>
            </a:r>
            <a:r>
              <a:rPr lang="cs-CZ" sz="2000" b="1" dirty="0" smtClean="0">
                <a:solidFill>
                  <a:srgbClr val="428D96"/>
                </a:solidFill>
                <a:latin typeface="+mj-lt"/>
              </a:rPr>
              <a:t>Cílem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aktivit projektů této výzvy je </a:t>
            </a:r>
            <a:r>
              <a:rPr lang="cs-CZ" sz="2000" b="1" dirty="0">
                <a:solidFill>
                  <a:srgbClr val="428D96"/>
                </a:solidFill>
                <a:latin typeface="+mj-lt"/>
              </a:rPr>
              <a:t>z</a:t>
            </a:r>
            <a:r>
              <a:rPr lang="cs-CZ" sz="2000" b="1" i="1" dirty="0">
                <a:solidFill>
                  <a:srgbClr val="428D96"/>
                </a:solidFill>
                <a:latin typeface="+mj-lt"/>
              </a:rPr>
              <a:t>k</a:t>
            </a:r>
            <a:r>
              <a:rPr lang="cs-CZ" sz="2000" b="1" dirty="0">
                <a:solidFill>
                  <a:srgbClr val="428D96"/>
                </a:solidFill>
                <a:latin typeface="+mj-lt"/>
              </a:rPr>
              <a:t>valitnění neformálního vzdělávání</a:t>
            </a:r>
            <a:r>
              <a:rPr lang="cs-CZ" sz="2000" dirty="0">
                <a:latin typeface="+mj-lt"/>
              </a:rPr>
              <a:t> </a:t>
            </a:r>
            <a:r>
              <a:rPr lang="cs-CZ" sz="2000" b="1" dirty="0">
                <a:solidFill>
                  <a:srgbClr val="428D96"/>
                </a:solidFill>
                <a:latin typeface="+mj-lt"/>
              </a:rPr>
              <a:t>a vzdělávání pracovníků</a:t>
            </a:r>
            <a:r>
              <a:rPr lang="cs-CZ" sz="2000" dirty="0">
                <a:latin typeface="+mj-lt"/>
              </a:rPr>
              <a:t> nestátních neziskových organizací i dobrovolných pracovníků </a:t>
            </a:r>
            <a:r>
              <a:rPr lang="cs-CZ" sz="2000" b="1" dirty="0">
                <a:solidFill>
                  <a:srgbClr val="428D96"/>
                </a:solidFill>
                <a:latin typeface="+mj-lt"/>
              </a:rPr>
              <a:t>v neformálním vzdělávání prostřednictvím </a:t>
            </a:r>
            <a:r>
              <a:rPr lang="cs-CZ" sz="2000" dirty="0">
                <a:latin typeface="+mj-lt"/>
              </a:rPr>
              <a:t>sdílení zkušeností a vzájemné spolupráce. Aktivity budou zaměřeny na využívání nových metod a forem práce s dětmi a mládeží tak, aby pracovníci v neformálním vzdělávání získali kompetence zejména pro tyto oblasti: polytechnické vzdělávání, projektové metody vzdělávání, praktické využívání ICT ve vzdělávání a badatelských aktivitách, inkluze, čtenářská a matematická gramotnost atd. Realizace aktivit povede k propojování formálního a neformálního vzdělávání. Tato výzva je určena oprávněným žadatelům se sídlem na území celé České republiky, včetně hl. m. Prahy.</a:t>
            </a:r>
          </a:p>
        </p:txBody>
      </p:sp>
    </p:spTree>
    <p:extLst>
      <p:ext uri="{BB962C8B-B14F-4D97-AF65-F5344CB8AC3E}">
        <p14:creationId xmlns:p14="http://schemas.microsoft.com/office/powerpoint/2010/main" val="407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8203" y="367010"/>
            <a:ext cx="7527026" cy="562541"/>
          </a:xfrm>
        </p:spPr>
        <p:txBody>
          <a:bodyPr/>
          <a:lstStyle/>
          <a:p>
            <a:r>
              <a:rPr lang="cs-CZ" dirty="0" smtClean="0"/>
              <a:t>Povinně volitelné aktivity 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cs-CZ" i="1" dirty="0" smtClean="0">
                <a:solidFill>
                  <a:schemeClr val="bg2">
                    <a:lumMod val="75000"/>
                  </a:schemeClr>
                </a:solidFill>
              </a:rPr>
              <a:t>dále PVA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203" y="2957397"/>
            <a:ext cx="11398685" cy="3208941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Vzdělávání pouze v  tematických  variantách:   </a:t>
            </a:r>
            <a:r>
              <a:rPr lang="cs-CZ" sz="2400" dirty="0" smtClean="0"/>
              <a:t>čtenářská gramotnost; matematická gramotnost; cizí jazyky; osobnostně sociální rozvoj; inkluze; podnikavost; polytechnické vzdělávání; ICT; projektová výuka; kulturní </a:t>
            </a:r>
            <a:r>
              <a:rPr lang="cs-CZ" sz="2400" dirty="0"/>
              <a:t>povědomí a vyjádření</a:t>
            </a:r>
            <a:r>
              <a:rPr lang="cs-CZ" sz="2400" dirty="0" smtClean="0"/>
              <a:t>.</a:t>
            </a:r>
          </a:p>
          <a:p>
            <a:r>
              <a:rPr lang="cs-CZ" sz="2400" b="1" dirty="0" smtClean="0"/>
              <a:t>Akreditovaný</a:t>
            </a:r>
            <a:r>
              <a:rPr lang="cs-CZ" sz="2400" dirty="0" smtClean="0"/>
              <a:t> vzdělávací program; (MŠMT,MPSV)</a:t>
            </a:r>
          </a:p>
          <a:p>
            <a:r>
              <a:rPr lang="cs-CZ" sz="2400" b="1" dirty="0" smtClean="0"/>
              <a:t>Nelze</a:t>
            </a:r>
            <a:r>
              <a:rPr lang="cs-CZ" sz="2400" dirty="0" smtClean="0"/>
              <a:t> podpořit změny kvalifikace </a:t>
            </a:r>
            <a:r>
              <a:rPr lang="cs-CZ" sz="2400" dirty="0"/>
              <a:t>ani </a:t>
            </a:r>
            <a:r>
              <a:rPr lang="cs-CZ" sz="2400" dirty="0" smtClean="0"/>
              <a:t>rekvalifikační kurzy; (například  Zdravotníka zotavovacích akcí, Lyžařské instruktorské kurzy)</a:t>
            </a:r>
          </a:p>
          <a:p>
            <a:r>
              <a:rPr lang="cs-CZ" sz="2400" dirty="0" smtClean="0"/>
              <a:t>Vzdělávání pouze </a:t>
            </a:r>
            <a:r>
              <a:rPr lang="cs-CZ" sz="2400" b="1" dirty="0" smtClean="0"/>
              <a:t>prezenční</a:t>
            </a:r>
            <a:r>
              <a:rPr lang="cs-CZ" sz="2400" dirty="0" smtClean="0"/>
              <a:t> formou v </a:t>
            </a:r>
            <a:r>
              <a:rPr lang="cs-CZ" sz="2400" b="1" dirty="0" smtClean="0"/>
              <a:t>minimálním rozsahu </a:t>
            </a:r>
            <a:r>
              <a:rPr lang="cs-CZ" sz="2400" dirty="0" smtClean="0"/>
              <a:t>8 hodin;</a:t>
            </a:r>
          </a:p>
          <a:p>
            <a:r>
              <a:rPr lang="cs-CZ" sz="2400" dirty="0"/>
              <a:t>Jednotku </a:t>
            </a:r>
            <a:r>
              <a:rPr lang="cs-CZ" sz="2400" dirty="0" smtClean="0"/>
              <a:t>aktivity </a:t>
            </a:r>
            <a:r>
              <a:rPr lang="cs-CZ" sz="2400" dirty="0"/>
              <a:t>lze zvolit i </a:t>
            </a:r>
            <a:r>
              <a:rPr lang="cs-CZ" sz="2400" dirty="0" smtClean="0"/>
              <a:t>několikanásobně (pro 1 kurz max. 10x)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38203" y="929551"/>
            <a:ext cx="11509808" cy="1938992"/>
          </a:xfrm>
          <a:prstGeom prst="rect">
            <a:avLst/>
          </a:prstGeom>
          <a:ln w="28575">
            <a:solidFill>
              <a:srgbClr val="428D96"/>
            </a:solidFill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428D96"/>
                </a:solidFill>
                <a:latin typeface="+mj-lt"/>
              </a:rPr>
              <a:t>„ Vzdělávání“ </a:t>
            </a:r>
            <a:endParaRPr lang="cs-CZ" sz="2800" b="1" dirty="0" smtClean="0">
              <a:solidFill>
                <a:srgbClr val="428D96"/>
              </a:solidFill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Cílem </a:t>
            </a:r>
            <a:r>
              <a:rPr lang="cs-CZ" sz="2000" b="1" dirty="0">
                <a:latin typeface="+mj-lt"/>
              </a:rPr>
              <a:t>aktivity je podpořit profesní růst pracovníků v neformálním vzdělávání pomocí dalšího </a:t>
            </a:r>
            <a:r>
              <a:rPr lang="cs-CZ" sz="2000" b="1" dirty="0" smtClean="0">
                <a:latin typeface="+mj-lt"/>
              </a:rPr>
              <a:t>vzdělávání</a:t>
            </a:r>
          </a:p>
          <a:p>
            <a:r>
              <a:rPr lang="cs-CZ" b="1" dirty="0" smtClean="0">
                <a:solidFill>
                  <a:srgbClr val="428D96"/>
                </a:solidFill>
                <a:latin typeface="+mj-lt"/>
              </a:rPr>
              <a:t>Aktivita </a:t>
            </a:r>
            <a:r>
              <a:rPr lang="cs-CZ" b="1" dirty="0">
                <a:solidFill>
                  <a:srgbClr val="428D96"/>
                </a:solidFill>
                <a:latin typeface="+mj-lt"/>
              </a:rPr>
              <a:t>č. 2: </a:t>
            </a:r>
            <a:r>
              <a:rPr lang="cs-CZ" b="1" dirty="0" smtClean="0">
                <a:solidFill>
                  <a:srgbClr val="428D96"/>
                </a:solidFill>
                <a:latin typeface="+mj-lt"/>
              </a:rPr>
              <a:t>Vzdělávání </a:t>
            </a:r>
            <a:r>
              <a:rPr lang="cs-CZ" b="1" dirty="0">
                <a:solidFill>
                  <a:srgbClr val="428D96"/>
                </a:solidFill>
                <a:latin typeface="+mj-lt"/>
              </a:rPr>
              <a:t>pracovníků v neformálním vzdělávání v rozsahu minimálně 8 hodin – realizace do vzdálenosti 10 km ( 1604 Kč)</a:t>
            </a:r>
          </a:p>
          <a:p>
            <a:r>
              <a:rPr lang="cs-CZ" b="1" dirty="0">
                <a:solidFill>
                  <a:srgbClr val="428D96"/>
                </a:solidFill>
                <a:latin typeface="+mj-lt"/>
              </a:rPr>
              <a:t>Aktivita č. 3: </a:t>
            </a:r>
            <a:r>
              <a:rPr lang="cs-CZ" b="1" dirty="0" smtClean="0">
                <a:solidFill>
                  <a:srgbClr val="428D96"/>
                </a:solidFill>
                <a:latin typeface="+mj-lt"/>
              </a:rPr>
              <a:t>Vzdělávání </a:t>
            </a:r>
            <a:r>
              <a:rPr lang="cs-CZ" b="1" dirty="0">
                <a:solidFill>
                  <a:srgbClr val="428D96"/>
                </a:solidFill>
                <a:latin typeface="+mj-lt"/>
              </a:rPr>
              <a:t>pracovníků v neformálním vzdělávání v rozsahu minimálně 8 hodin  realizace ve  vzdálenosti 10 a více km (2 112 Kč</a:t>
            </a:r>
            <a:r>
              <a:rPr lang="cs-CZ" b="1" dirty="0" smtClean="0">
                <a:solidFill>
                  <a:srgbClr val="428D96"/>
                </a:solidFill>
                <a:latin typeface="+mj-lt"/>
              </a:rPr>
              <a:t>)</a:t>
            </a:r>
            <a:endParaRPr lang="cs-CZ" dirty="0">
              <a:solidFill>
                <a:srgbClr val="428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5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057" y="1223163"/>
            <a:ext cx="11063111" cy="4682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Rozdíly mezi  PVA č. 2 a č.3  jsou v </a:t>
            </a:r>
            <a:r>
              <a:rPr lang="cs-CZ" sz="2400" b="1" dirty="0"/>
              <a:t>dokládání výstupů ve zprávě o realizaci</a:t>
            </a:r>
            <a:r>
              <a:rPr lang="cs-CZ" sz="2400" b="1" dirty="0" smtClean="0"/>
              <a:t>;</a:t>
            </a:r>
          </a:p>
          <a:p>
            <a:pPr marL="0" indent="0">
              <a:buNone/>
            </a:pPr>
            <a:r>
              <a:rPr lang="cs-CZ" sz="2400" b="1" dirty="0" smtClean="0"/>
              <a:t>PVA č.2 </a:t>
            </a:r>
            <a:r>
              <a:rPr lang="cs-CZ" sz="2400" b="1" dirty="0"/>
              <a:t>i </a:t>
            </a:r>
            <a:r>
              <a:rPr lang="cs-CZ" sz="2400" b="1" dirty="0" smtClean="0"/>
              <a:t>č.3</a:t>
            </a:r>
            <a:r>
              <a:rPr lang="cs-CZ" sz="2400" b="1" dirty="0"/>
              <a:t>: </a:t>
            </a:r>
          </a:p>
          <a:p>
            <a:r>
              <a:rPr lang="cs-CZ" sz="2400" dirty="0" err="1"/>
              <a:t>Sken</a:t>
            </a:r>
            <a:r>
              <a:rPr lang="cs-CZ" sz="2400" dirty="0"/>
              <a:t> osvědčení o absolvování akreditovaného vzdělávacího programu;</a:t>
            </a:r>
          </a:p>
          <a:p>
            <a:r>
              <a:rPr lang="cs-CZ" sz="2400" dirty="0" err="1"/>
              <a:t>Sken</a:t>
            </a:r>
            <a:r>
              <a:rPr lang="cs-CZ" sz="2400" dirty="0"/>
              <a:t> potvrzení / smlouvy o práci s dětmi a mládeží (může být nahrazeno </a:t>
            </a:r>
            <a:r>
              <a:rPr lang="cs-CZ" sz="2400" dirty="0" err="1"/>
              <a:t>skenem</a:t>
            </a:r>
            <a:r>
              <a:rPr lang="cs-CZ" sz="2400" dirty="0"/>
              <a:t> pracovní smlouvy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V PVA č.3 </a:t>
            </a:r>
            <a:r>
              <a:rPr lang="cs-CZ" sz="2400" b="1" dirty="0"/>
              <a:t>navíc: </a:t>
            </a:r>
          </a:p>
          <a:p>
            <a:r>
              <a:rPr lang="cs-CZ" sz="2400" dirty="0"/>
              <a:t>Doložení </a:t>
            </a:r>
            <a:r>
              <a:rPr lang="cs-CZ" sz="2400" b="1" dirty="0"/>
              <a:t>cestovní vzdálenosti </a:t>
            </a:r>
            <a:r>
              <a:rPr lang="cs-CZ" sz="2400" dirty="0"/>
              <a:t>v km včetně uvedení výchozího a cílového bodu a/nebo </a:t>
            </a:r>
            <a:r>
              <a:rPr lang="cs-CZ" sz="2400" dirty="0" err="1"/>
              <a:t>printscreen</a:t>
            </a:r>
            <a:r>
              <a:rPr lang="cs-CZ" sz="2400" dirty="0"/>
              <a:t> kalkulátoru vzdálenosti;</a:t>
            </a:r>
          </a:p>
          <a:p>
            <a:r>
              <a:rPr lang="cs-CZ" sz="2400" dirty="0"/>
              <a:t>Cestovní vzdálenost musí být vypočtena pomocí kalkulátoru vzdáleností poskytnutého EK</a:t>
            </a:r>
            <a:r>
              <a:rPr lang="cs-CZ" sz="2400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566057" y="576832"/>
            <a:ext cx="10485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428D96"/>
                </a:solidFill>
              </a:rPr>
              <a:t>„</a:t>
            </a:r>
            <a:r>
              <a:rPr lang="cs-CZ" sz="2800" b="1" dirty="0" smtClean="0">
                <a:solidFill>
                  <a:srgbClr val="428D96"/>
                </a:solidFill>
                <a:latin typeface="+mj-lt"/>
              </a:rPr>
              <a:t>Vzdělávání</a:t>
            </a:r>
            <a:r>
              <a:rPr lang="cs-CZ" sz="2800" b="1" dirty="0">
                <a:solidFill>
                  <a:srgbClr val="428D96"/>
                </a:solidFill>
                <a:latin typeface="+mj-lt"/>
              </a:rPr>
              <a:t>“ 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9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138" y="2638500"/>
            <a:ext cx="11359662" cy="370688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</a:t>
            </a:r>
            <a:r>
              <a:rPr lang="cs-CZ" sz="8000" b="1" dirty="0">
                <a:solidFill>
                  <a:srgbClr val="428D96"/>
                </a:solidFill>
              </a:rPr>
              <a:t>č. 4: Sdílení zkušeností pracovníků v neformálním vzdělávání prostřednictvím </a:t>
            </a:r>
            <a:r>
              <a:rPr lang="cs-CZ" sz="8000" b="1" dirty="0" smtClean="0">
                <a:solidFill>
                  <a:srgbClr val="428D96"/>
                </a:solidFill>
              </a:rPr>
              <a:t>vzájemných návštěv bez </a:t>
            </a:r>
            <a:r>
              <a:rPr lang="cs-CZ" sz="8000" b="1" dirty="0">
                <a:solidFill>
                  <a:srgbClr val="428D96"/>
                </a:solidFill>
              </a:rPr>
              <a:t>financování osobních </a:t>
            </a:r>
            <a:r>
              <a:rPr lang="cs-CZ" sz="8000" b="1" dirty="0" smtClean="0">
                <a:solidFill>
                  <a:srgbClr val="428D96"/>
                </a:solidFill>
              </a:rPr>
              <a:t>nákladů  (6 </a:t>
            </a:r>
            <a:r>
              <a:rPr lang="cs-CZ" sz="8000" b="1" dirty="0">
                <a:solidFill>
                  <a:srgbClr val="428D96"/>
                </a:solidFill>
              </a:rPr>
              <a:t>140 </a:t>
            </a:r>
            <a:r>
              <a:rPr lang="cs-CZ" sz="8000" b="1" dirty="0" smtClean="0">
                <a:solidFill>
                  <a:srgbClr val="428D96"/>
                </a:solidFill>
              </a:rPr>
              <a:t>Kč) </a:t>
            </a:r>
            <a:endParaRPr lang="cs-CZ" sz="8000" b="1" dirty="0">
              <a:solidFill>
                <a:srgbClr val="428D96"/>
              </a:solidFill>
            </a:endParaRPr>
          </a:p>
          <a:p>
            <a:pPr marL="0" indent="0" algn="just"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</a:t>
            </a:r>
            <a:r>
              <a:rPr lang="cs-CZ" sz="8000" b="1" dirty="0">
                <a:solidFill>
                  <a:srgbClr val="428D96"/>
                </a:solidFill>
              </a:rPr>
              <a:t>č. 5: Sdílení zkušeností pracovníků v neformálním vzdělávání prostřednictvím vzájemných návštěv s financováním osobních nákladů </a:t>
            </a:r>
            <a:r>
              <a:rPr lang="cs-CZ" sz="8000" b="1" dirty="0" smtClean="0">
                <a:solidFill>
                  <a:srgbClr val="428D96"/>
                </a:solidFill>
              </a:rPr>
              <a:t> (</a:t>
            </a:r>
            <a:r>
              <a:rPr lang="cs-CZ" sz="8000" b="1" dirty="0">
                <a:solidFill>
                  <a:srgbClr val="428D96"/>
                </a:solidFill>
              </a:rPr>
              <a:t>10 524 Kč</a:t>
            </a:r>
            <a:r>
              <a:rPr lang="cs-CZ" sz="8000" b="1" dirty="0" smtClean="0">
                <a:solidFill>
                  <a:srgbClr val="428D96"/>
                </a:solidFill>
              </a:rPr>
              <a:t>)</a:t>
            </a:r>
          </a:p>
          <a:p>
            <a:pPr marL="0" indent="0" algn="just">
              <a:buNone/>
            </a:pPr>
            <a:endParaRPr lang="cs-CZ" sz="8000" b="1" dirty="0" smtClean="0">
              <a:solidFill>
                <a:srgbClr val="428D96"/>
              </a:solidFill>
            </a:endParaRPr>
          </a:p>
          <a:p>
            <a:pPr algn="just"/>
            <a:r>
              <a:rPr lang="cs-CZ" sz="9600" dirty="0" smtClean="0"/>
              <a:t>Vysílající </a:t>
            </a:r>
            <a:r>
              <a:rPr lang="cs-CZ" sz="9600" b="1" dirty="0" smtClean="0"/>
              <a:t>NNO</a:t>
            </a:r>
            <a:r>
              <a:rPr lang="cs-CZ" sz="9600" dirty="0" smtClean="0"/>
              <a:t> a hostitelská </a:t>
            </a:r>
            <a:r>
              <a:rPr lang="cs-CZ" sz="9600" dirty="0"/>
              <a:t>organizace (</a:t>
            </a:r>
            <a:r>
              <a:rPr lang="cs-CZ" sz="9600" b="1" dirty="0"/>
              <a:t>NNO / škola / školské zařízení</a:t>
            </a:r>
            <a:r>
              <a:rPr lang="cs-CZ" sz="9600" dirty="0" smtClean="0"/>
              <a:t>); </a:t>
            </a:r>
          </a:p>
          <a:p>
            <a:pPr algn="just"/>
            <a:r>
              <a:rPr lang="cs-CZ" sz="9600" dirty="0" smtClean="0"/>
              <a:t>Vysílající </a:t>
            </a:r>
            <a:r>
              <a:rPr lang="cs-CZ" sz="9600" dirty="0"/>
              <a:t>a hostitelská organizace musí mít rozdílné </a:t>
            </a:r>
            <a:r>
              <a:rPr lang="cs-CZ" sz="9600" dirty="0" smtClean="0"/>
              <a:t>IČO; </a:t>
            </a:r>
          </a:p>
          <a:p>
            <a:pPr algn="just"/>
            <a:r>
              <a:rPr lang="cs-CZ" sz="9600" dirty="0" smtClean="0"/>
              <a:t>Spolupráce - </a:t>
            </a:r>
            <a:r>
              <a:rPr lang="cs-CZ" sz="9600" b="1" dirty="0" smtClean="0"/>
              <a:t>minimálně </a:t>
            </a:r>
            <a:r>
              <a:rPr lang="cs-CZ" sz="9600" b="1" dirty="0"/>
              <a:t>2 </a:t>
            </a:r>
            <a:r>
              <a:rPr lang="cs-CZ" sz="9600" b="1" dirty="0" smtClean="0"/>
              <a:t>návštěvy </a:t>
            </a:r>
            <a:r>
              <a:rPr lang="cs-CZ" sz="9600" dirty="0"/>
              <a:t>pracovníka z vysílající NNO </a:t>
            </a:r>
            <a:r>
              <a:rPr lang="cs-CZ" sz="9600" dirty="0" smtClean="0"/>
              <a:t>v </a:t>
            </a:r>
            <a:r>
              <a:rPr lang="cs-CZ" sz="9600" dirty="0"/>
              <a:t>rozsahu </a:t>
            </a:r>
            <a:r>
              <a:rPr lang="cs-CZ" sz="9600" b="1" dirty="0"/>
              <a:t>min. 8 </a:t>
            </a:r>
            <a:r>
              <a:rPr lang="cs-CZ" sz="9600" b="1" dirty="0" smtClean="0"/>
              <a:t>hod</a:t>
            </a:r>
            <a:r>
              <a:rPr lang="cs-CZ" sz="9600" dirty="0" smtClean="0"/>
              <a:t>. </a:t>
            </a:r>
            <a:r>
              <a:rPr lang="cs-CZ" sz="9600" dirty="0"/>
              <a:t>během 12 </a:t>
            </a:r>
            <a:r>
              <a:rPr lang="cs-CZ" sz="9600" dirty="0" smtClean="0"/>
              <a:t>měsíců;</a:t>
            </a:r>
          </a:p>
          <a:p>
            <a:pPr algn="just"/>
            <a:r>
              <a:rPr lang="cs-CZ" sz="9600" dirty="0" smtClean="0"/>
              <a:t>Po té pracovník </a:t>
            </a:r>
            <a:r>
              <a:rPr lang="cs-CZ" sz="9600" dirty="0"/>
              <a:t>z vysílající NNO </a:t>
            </a:r>
            <a:r>
              <a:rPr lang="cs-CZ" sz="9600" dirty="0" smtClean="0"/>
              <a:t>zajistí </a:t>
            </a:r>
            <a:r>
              <a:rPr lang="cs-CZ" sz="9600" b="1" dirty="0" smtClean="0"/>
              <a:t>interní </a:t>
            </a:r>
            <a:r>
              <a:rPr lang="cs-CZ" sz="9600" b="1" dirty="0"/>
              <a:t>sdílení </a:t>
            </a:r>
            <a:r>
              <a:rPr lang="cs-CZ" sz="9600" dirty="0" smtClean="0"/>
              <a:t>zkušeností;</a:t>
            </a:r>
            <a:endParaRPr lang="cs-CZ" sz="9600" dirty="0"/>
          </a:p>
          <a:p>
            <a:r>
              <a:rPr lang="cs-CZ" sz="9600" dirty="0" smtClean="0"/>
              <a:t>Výstupem jsou 2 </a:t>
            </a:r>
            <a:r>
              <a:rPr lang="cs-CZ" sz="9600" dirty="0"/>
              <a:t>absolventi vzájemného </a:t>
            </a:r>
            <a:r>
              <a:rPr lang="cs-CZ" sz="9600" dirty="0" smtClean="0"/>
              <a:t>vzdělávání.</a:t>
            </a:r>
            <a:r>
              <a:rPr lang="cs-CZ" sz="9600" dirty="0"/>
              <a:t> </a:t>
            </a:r>
            <a:r>
              <a:rPr lang="cs-CZ" sz="9600" dirty="0" smtClean="0"/>
              <a:t>                                                    </a:t>
            </a:r>
            <a:r>
              <a:rPr lang="cs-CZ" sz="9600" b="1" dirty="0" smtClean="0">
                <a:solidFill>
                  <a:schemeClr val="accent1"/>
                </a:solidFill>
              </a:rPr>
              <a:t>(1+1)</a:t>
            </a:r>
            <a:r>
              <a:rPr lang="cs-CZ" sz="9600" b="1" dirty="0">
                <a:solidFill>
                  <a:schemeClr val="accent1"/>
                </a:solidFill>
              </a:rPr>
              <a:t/>
            </a:r>
            <a:br>
              <a:rPr lang="cs-CZ" sz="9600" b="1" dirty="0">
                <a:solidFill>
                  <a:schemeClr val="accent1"/>
                </a:solidFill>
              </a:rPr>
            </a:br>
            <a:endParaRPr lang="cs-CZ" sz="9600" b="1" dirty="0" smtClean="0"/>
          </a:p>
          <a:p>
            <a:pPr marL="0" indent="0" algn="just">
              <a:buNone/>
            </a:pPr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530778" y="441601"/>
            <a:ext cx="10896500" cy="2000548"/>
          </a:xfrm>
          <a:prstGeom prst="rect">
            <a:avLst/>
          </a:prstGeom>
          <a:noFill/>
          <a:ln w="28575">
            <a:solidFill>
              <a:srgbClr val="428D96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428D96"/>
                </a:solidFill>
                <a:latin typeface="+mj-lt"/>
              </a:rPr>
              <a:t>„</a:t>
            </a:r>
            <a:r>
              <a:rPr lang="cs-CZ" sz="2800" b="1" i="1" dirty="0" smtClean="0">
                <a:solidFill>
                  <a:srgbClr val="428D96"/>
                </a:solidFill>
                <a:latin typeface="+mj-lt"/>
              </a:rPr>
              <a:t>Sdílení</a:t>
            </a:r>
            <a:r>
              <a:rPr lang="cs-CZ" sz="2800" b="1" dirty="0" smtClean="0">
                <a:solidFill>
                  <a:srgbClr val="428D96"/>
                </a:solidFill>
                <a:latin typeface="+mj-lt"/>
              </a:rPr>
              <a:t>“:</a:t>
            </a:r>
            <a:r>
              <a:rPr lang="cs-CZ" sz="2800" dirty="0" smtClean="0">
                <a:solidFill>
                  <a:srgbClr val="428D96"/>
                </a:solidFill>
                <a:latin typeface="+mj-lt"/>
              </a:rPr>
              <a:t> </a:t>
            </a:r>
          </a:p>
          <a:p>
            <a:r>
              <a:rPr lang="cs-CZ" sz="2400" dirty="0" smtClean="0">
                <a:latin typeface="+mj-lt"/>
              </a:rPr>
              <a:t>Cílem </a:t>
            </a:r>
            <a:r>
              <a:rPr lang="cs-CZ" sz="2400" dirty="0">
                <a:latin typeface="+mj-lt"/>
              </a:rPr>
              <a:t>aktivity je podpořit pracovníky v neformálním vzdělávání ve zvyšování kvality jejich práce při vzdělávání a výchově dětí a mládeže prostřednictvím </a:t>
            </a:r>
            <a:r>
              <a:rPr lang="cs-CZ" sz="2400" b="1" dirty="0">
                <a:latin typeface="+mj-lt"/>
              </a:rPr>
              <a:t>vzájemné výměny zkušeností </a:t>
            </a:r>
            <a:r>
              <a:rPr lang="cs-CZ" sz="2400" dirty="0">
                <a:latin typeface="+mj-lt"/>
              </a:rPr>
              <a:t>mezi pracovníky z různých NNO / pobočných spolků / pedagogy z různých škol / školských zařízení v ČR.</a:t>
            </a:r>
          </a:p>
        </p:txBody>
      </p:sp>
    </p:spTree>
    <p:extLst>
      <p:ext uri="{BB962C8B-B14F-4D97-AF65-F5344CB8AC3E}">
        <p14:creationId xmlns:p14="http://schemas.microsoft.com/office/powerpoint/2010/main" val="1079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607" y="930166"/>
            <a:ext cx="10909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dirty="0" smtClean="0">
                <a:solidFill>
                  <a:srgbClr val="428D96"/>
                </a:solidFill>
                <a:latin typeface="+mj-lt"/>
              </a:rPr>
              <a:t>„Sdílení“: </a:t>
            </a:r>
          </a:p>
          <a:p>
            <a:pPr algn="just"/>
            <a:r>
              <a:rPr lang="cs-CZ" sz="2800" b="1" dirty="0" smtClean="0">
                <a:latin typeface="+mj-lt"/>
              </a:rPr>
              <a:t>Rozdíly </a:t>
            </a:r>
            <a:r>
              <a:rPr lang="cs-CZ" sz="2800" b="1" dirty="0">
                <a:latin typeface="+mj-lt"/>
              </a:rPr>
              <a:t>v dokládání výstupů ve zprávě o realizaci:</a:t>
            </a:r>
          </a:p>
          <a:p>
            <a:pPr algn="just"/>
            <a:r>
              <a:rPr lang="cs-CZ" sz="2800" dirty="0">
                <a:latin typeface="+mj-lt"/>
              </a:rPr>
              <a:t>V PVA č. </a:t>
            </a:r>
            <a:r>
              <a:rPr lang="cs-CZ" sz="2800" dirty="0" smtClean="0">
                <a:latin typeface="+mj-lt"/>
              </a:rPr>
              <a:t>5 </a:t>
            </a:r>
            <a:r>
              <a:rPr lang="cs-CZ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cs-CZ" sz="2800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 proplácením osobních nákladů</a:t>
            </a:r>
            <a:r>
              <a:rPr lang="cs-CZ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) </a:t>
            </a:r>
            <a:r>
              <a:rPr lang="cs-CZ" sz="2800" b="1" dirty="0" smtClean="0">
                <a:latin typeface="+mj-lt"/>
              </a:rPr>
              <a:t>navíc</a:t>
            </a:r>
            <a:r>
              <a:rPr lang="cs-CZ" sz="2800" dirty="0" smtClean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sken</a:t>
            </a:r>
            <a:r>
              <a:rPr lang="cs-CZ" sz="2800" dirty="0">
                <a:latin typeface="+mj-lt"/>
              </a:rPr>
              <a:t> pracovněprávního dokumentu (smlouva, DPČ, DPP) pro pracovníky, u kterých je požadováno proplacení osobních nákladů. </a:t>
            </a:r>
          </a:p>
        </p:txBody>
      </p:sp>
    </p:spTree>
    <p:extLst>
      <p:ext uri="{BB962C8B-B14F-4D97-AF65-F5344CB8AC3E}">
        <p14:creationId xmlns:p14="http://schemas.microsoft.com/office/powerpoint/2010/main" val="25650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1082322"/>
            <a:ext cx="10515600" cy="4270728"/>
          </a:xfrm>
          <a:ln w="38100">
            <a:solidFill>
              <a:srgbClr val="428D96"/>
            </a:solidFill>
          </a:ln>
        </p:spPr>
        <p:txBody>
          <a:bodyPr>
            <a:normAutofit fontScale="90000"/>
          </a:bodyPr>
          <a:lstStyle/>
          <a:p>
            <a:r>
              <a:rPr lang="cs-CZ" sz="1800" dirty="0"/>
              <a:t>„</a:t>
            </a:r>
            <a:r>
              <a:rPr lang="cs-CZ" sz="3100" dirty="0">
                <a:latin typeface="+mj-lt"/>
              </a:rPr>
              <a:t>Tandem</a:t>
            </a:r>
            <a:r>
              <a:rPr lang="cs-CZ" sz="3100" dirty="0" smtClean="0">
                <a:latin typeface="+mj-lt"/>
              </a:rPr>
              <a:t>“  </a:t>
            </a:r>
            <a:br>
              <a:rPr lang="cs-CZ" sz="3100" dirty="0" smtClean="0">
                <a:latin typeface="+mj-lt"/>
              </a:rPr>
            </a:br>
            <a:r>
              <a:rPr lang="cs-CZ" sz="3100" b="0" dirty="0" smtClean="0">
                <a:solidFill>
                  <a:schemeClr val="tx1"/>
                </a:solidFill>
                <a:latin typeface="+mj-lt"/>
              </a:rPr>
              <a:t>Cílem </a:t>
            </a:r>
            <a:r>
              <a:rPr lang="cs-CZ" sz="3100" b="0" dirty="0">
                <a:solidFill>
                  <a:schemeClr val="tx1"/>
                </a:solidFill>
                <a:latin typeface="+mj-lt"/>
              </a:rPr>
              <a:t>aktivity je </a:t>
            </a:r>
            <a:r>
              <a:rPr lang="cs-CZ" sz="3100" dirty="0">
                <a:solidFill>
                  <a:schemeClr val="tx1"/>
                </a:solidFill>
                <a:latin typeface="+mj-lt"/>
              </a:rPr>
              <a:t>prohloubit spolupráci pracovníků </a:t>
            </a:r>
            <a:r>
              <a:rPr lang="cs-CZ" sz="3100" b="0" dirty="0">
                <a:solidFill>
                  <a:schemeClr val="tx1"/>
                </a:solidFill>
                <a:latin typeface="+mj-lt"/>
              </a:rPr>
              <a:t>organizací působících v neformálním vzdělávání dětí a mládeže v </a:t>
            </a:r>
            <a:r>
              <a:rPr lang="cs-CZ" sz="3100" b="0" dirty="0" smtClean="0">
                <a:solidFill>
                  <a:schemeClr val="tx1"/>
                </a:solidFill>
                <a:latin typeface="+mj-lt"/>
              </a:rPr>
              <a:t>oblasti podpory </a:t>
            </a:r>
            <a:r>
              <a:rPr lang="cs-CZ" sz="3100" dirty="0">
                <a:solidFill>
                  <a:schemeClr val="tx1"/>
                </a:solidFill>
                <a:latin typeface="+mj-lt"/>
              </a:rPr>
              <a:t>společného vzdělávání, rozvoje základních </a:t>
            </a:r>
            <a:r>
              <a:rPr lang="cs-CZ" sz="3100" dirty="0" smtClean="0">
                <a:solidFill>
                  <a:schemeClr val="tx1"/>
                </a:solidFill>
                <a:latin typeface="+mj-lt"/>
              </a:rPr>
              <a:t>gramotností a </a:t>
            </a:r>
            <a:r>
              <a:rPr lang="cs-CZ" sz="3100" dirty="0">
                <a:solidFill>
                  <a:schemeClr val="tx1"/>
                </a:solidFill>
                <a:latin typeface="+mj-lt"/>
              </a:rPr>
              <a:t>klíčových kompetencí </a:t>
            </a:r>
            <a:r>
              <a:rPr lang="cs-CZ" sz="3100" b="0" dirty="0">
                <a:solidFill>
                  <a:schemeClr val="tx1"/>
                </a:solidFill>
                <a:latin typeface="+mj-lt"/>
              </a:rPr>
              <a:t>s dalšími aktéry vzdělávání - s pracovníky jiných NNO, škol či školských zařízení. Díky spolupráci těchto organizací se zlepší kvalita neformálního vzdělávání, což bude mít také pozitivní vliv i na výsledky formálního vzdělávání</a:t>
            </a:r>
            <a:r>
              <a:rPr lang="cs-CZ" sz="3100" b="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cs-CZ" sz="3100" dirty="0">
                <a:solidFill>
                  <a:schemeClr val="tx1"/>
                </a:solidFill>
                <a:latin typeface="+mj-lt"/>
              </a:rPr>
              <a:t>Přínosem této metody je větší pestrost, zajímavost a efektivita práce i možnost individuálního přístupu k dětem a </a:t>
            </a:r>
            <a:r>
              <a:rPr lang="cs-CZ" sz="3100" dirty="0" smtClean="0">
                <a:solidFill>
                  <a:schemeClr val="tx1"/>
                </a:solidFill>
                <a:latin typeface="+mj-lt"/>
              </a:rPr>
              <a:t>žákům</a:t>
            </a:r>
            <a:r>
              <a:rPr lang="cs-CZ" sz="2700" dirty="0" smtClean="0">
                <a:solidFill>
                  <a:schemeClr val="tx1"/>
                </a:solidFill>
                <a:latin typeface="+mj-lt"/>
              </a:rPr>
              <a:t>.</a:t>
            </a:r>
            <a:endParaRPr lang="cs-CZ" sz="27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8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508435" y="818520"/>
            <a:ext cx="11038795" cy="552513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č. 6: Tandemové neformální vzdělávání (TNV) bez financování osobních nákladů (11 840 Kč)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č. 7: Tandemové neformální vzdělávání (TNV) s financováním osobních nákladů (24 990 Kč)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9600" dirty="0" smtClean="0"/>
          </a:p>
          <a:p>
            <a:r>
              <a:rPr lang="cs-CZ" sz="11200" dirty="0" smtClean="0"/>
              <a:t>spolupráce dvou vzdělavatelů z organizací působících v neformálním vzdělávání dětí a mládeže </a:t>
            </a:r>
            <a:r>
              <a:rPr lang="cs-CZ" sz="11200" b="1" dirty="0" smtClean="0">
                <a:solidFill>
                  <a:schemeClr val="accent1"/>
                </a:solidFill>
              </a:rPr>
              <a:t>(1+1)</a:t>
            </a:r>
          </a:p>
          <a:p>
            <a:endParaRPr lang="cs-CZ" sz="11200" b="1" dirty="0" smtClean="0">
              <a:solidFill>
                <a:schemeClr val="accent1"/>
              </a:solidFill>
            </a:endParaRPr>
          </a:p>
          <a:p>
            <a:r>
              <a:rPr lang="cs-CZ" sz="11200" dirty="0" smtClean="0"/>
              <a:t>Jednotka pro </a:t>
            </a:r>
            <a:r>
              <a:rPr lang="cs-CZ" sz="11200" b="1" dirty="0" smtClean="0"/>
              <a:t>2 pracovníky</a:t>
            </a:r>
            <a:r>
              <a:rPr lang="cs-CZ" sz="11200" dirty="0" smtClean="0"/>
              <a:t>, kteří společně naplánují a zrealizují </a:t>
            </a:r>
            <a:r>
              <a:rPr lang="cs-CZ" sz="11200" b="1" dirty="0" smtClean="0"/>
              <a:t>10 hodin TNV </a:t>
            </a:r>
            <a:r>
              <a:rPr lang="cs-CZ" sz="11200" dirty="0" smtClean="0"/>
              <a:t>(lze spojovat max. 2 hodiny) v průběhu 5 měsíců;</a:t>
            </a:r>
          </a:p>
          <a:p>
            <a:endParaRPr lang="cs-CZ" sz="11200" dirty="0" smtClean="0"/>
          </a:p>
          <a:p>
            <a:r>
              <a:rPr lang="cs-CZ" sz="11200" dirty="0" smtClean="0"/>
              <a:t>kolegou v TNV může být: 1. pracovník ze stejné NNO / stejného 					   pobočného spolku;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1200" dirty="0" smtClean="0"/>
              <a:t>                                                 2. pracovník z jiné NNO / pobočného spolku 				   (jiné IČO než realizátor aktivity);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1200" dirty="0" smtClean="0"/>
              <a:t>                                                 3. pedagogický pracovník školy / školského 				    zařízení.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9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7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7200" dirty="0" smtClean="0"/>
              <a:t>	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8068" y="1037241"/>
            <a:ext cx="11225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428D96"/>
                </a:solidFill>
                <a:latin typeface="+mj-lt"/>
              </a:rPr>
              <a:t>„Tandem“: </a:t>
            </a:r>
          </a:p>
          <a:p>
            <a:r>
              <a:rPr lang="cs-CZ" sz="2800" b="1" dirty="0" smtClean="0">
                <a:latin typeface="+mj-lt"/>
              </a:rPr>
              <a:t>Rozdíly </a:t>
            </a:r>
            <a:r>
              <a:rPr lang="cs-CZ" sz="2800" dirty="0">
                <a:latin typeface="+mj-lt"/>
              </a:rPr>
              <a:t>v dokládání výstupů ve zprávě o realizaci:</a:t>
            </a:r>
          </a:p>
          <a:p>
            <a:r>
              <a:rPr lang="cs-CZ" sz="2800" dirty="0">
                <a:latin typeface="+mj-lt"/>
              </a:rPr>
              <a:t>V PVA č. 7 </a:t>
            </a:r>
            <a:r>
              <a:rPr lang="cs-CZ" sz="2800" dirty="0" err="1">
                <a:latin typeface="+mj-lt"/>
              </a:rPr>
              <a:t>sken</a:t>
            </a:r>
            <a:r>
              <a:rPr lang="cs-CZ" sz="2800" dirty="0">
                <a:latin typeface="+mj-lt"/>
              </a:rPr>
              <a:t> pracovněprávního dokumentu (smlouva, DPČ, DPP) pro pracovníky, u kterých je požadováno proplacení osobních nákladů. </a:t>
            </a:r>
          </a:p>
        </p:txBody>
      </p:sp>
    </p:spTree>
    <p:extLst>
      <p:ext uri="{BB962C8B-B14F-4D97-AF65-F5344CB8AC3E}">
        <p14:creationId xmlns:p14="http://schemas.microsoft.com/office/powerpoint/2010/main" val="1620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21748"/>
            <a:ext cx="10515600" cy="1488831"/>
          </a:xfrm>
          <a:ln w="38100">
            <a:solidFill>
              <a:srgbClr val="428D96"/>
            </a:solidFill>
          </a:ln>
        </p:spPr>
        <p:txBody>
          <a:bodyPr>
            <a:no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N</a:t>
            </a:r>
            <a:r>
              <a:rPr lang="cs-CZ" dirty="0" smtClean="0"/>
              <a:t>ové metody“ </a:t>
            </a:r>
            <a:br>
              <a:rPr lang="cs-CZ" dirty="0" smtClean="0"/>
            </a:br>
            <a:r>
              <a:rPr lang="cs-CZ" b="0" dirty="0" smtClean="0">
                <a:solidFill>
                  <a:schemeClr val="tx1"/>
                </a:solidFill>
              </a:rPr>
              <a:t>Cílem </a:t>
            </a:r>
            <a:r>
              <a:rPr lang="cs-CZ" b="0" dirty="0">
                <a:solidFill>
                  <a:schemeClr val="tx1"/>
                </a:solidFill>
              </a:rPr>
              <a:t>aktivity je </a:t>
            </a:r>
            <a:r>
              <a:rPr lang="cs-CZ" dirty="0">
                <a:solidFill>
                  <a:schemeClr val="tx1"/>
                </a:solidFill>
              </a:rPr>
              <a:t>prohloubit profesní kompetence </a:t>
            </a:r>
            <a:r>
              <a:rPr lang="cs-CZ" b="0" dirty="0">
                <a:solidFill>
                  <a:schemeClr val="tx1"/>
                </a:solidFill>
              </a:rPr>
              <a:t>pracovníků v neformálním vzdělávání prostřednictvím vzájemné spolupráce s využitím prvků </a:t>
            </a:r>
            <a:r>
              <a:rPr lang="cs-CZ" b="0" dirty="0" err="1">
                <a:solidFill>
                  <a:schemeClr val="tx1"/>
                </a:solidFill>
              </a:rPr>
              <a:t>mentoringu</a:t>
            </a:r>
            <a:r>
              <a:rPr lang="cs-CZ" b="0" dirty="0" smtClean="0">
                <a:solidFill>
                  <a:schemeClr val="tx1"/>
                </a:solidFill>
              </a:rPr>
              <a:t>.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153" y="1834732"/>
            <a:ext cx="11359661" cy="45308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2800" b="1" dirty="0" smtClean="0">
              <a:solidFill>
                <a:srgbClr val="428D96"/>
              </a:solidFill>
            </a:endParaRPr>
          </a:p>
          <a:p>
            <a:pPr marL="0" indent="0">
              <a:buNone/>
            </a:pPr>
            <a:r>
              <a:rPr lang="cs-CZ" sz="2900" b="1" dirty="0" smtClean="0">
                <a:solidFill>
                  <a:srgbClr val="428D96"/>
                </a:solidFill>
              </a:rPr>
              <a:t>Aktivita č. 8: </a:t>
            </a:r>
            <a:r>
              <a:rPr lang="cs-CZ" sz="2900" b="1" dirty="0">
                <a:solidFill>
                  <a:srgbClr val="428D96"/>
                </a:solidFill>
              </a:rPr>
              <a:t>Zavádění nových metod v neformálním vzdělávání bez financování </a:t>
            </a:r>
            <a:r>
              <a:rPr lang="cs-CZ" sz="2900" b="1" dirty="0" smtClean="0">
                <a:solidFill>
                  <a:srgbClr val="428D96"/>
                </a:solidFill>
              </a:rPr>
              <a:t>osobních nákladů (2 </a:t>
            </a:r>
            <a:r>
              <a:rPr lang="cs-CZ" sz="2900" b="1" dirty="0">
                <a:solidFill>
                  <a:srgbClr val="428D96"/>
                </a:solidFill>
              </a:rPr>
              <a:t>719 </a:t>
            </a:r>
            <a:r>
              <a:rPr lang="cs-CZ" sz="2900" b="1" dirty="0" smtClean="0">
                <a:solidFill>
                  <a:srgbClr val="428D96"/>
                </a:solidFill>
              </a:rPr>
              <a:t>Kč</a:t>
            </a:r>
            <a:r>
              <a:rPr lang="cs-CZ" sz="2900" b="1" dirty="0">
                <a:solidFill>
                  <a:srgbClr val="428D96"/>
                </a:solidFill>
              </a:rPr>
              <a:t>) </a:t>
            </a:r>
            <a:endParaRPr lang="cs-CZ" sz="2900" b="1" dirty="0" smtClean="0">
              <a:solidFill>
                <a:srgbClr val="428D96"/>
              </a:solidFill>
            </a:endParaRPr>
          </a:p>
          <a:p>
            <a:pPr marL="0" indent="0">
              <a:buNone/>
            </a:pPr>
            <a:r>
              <a:rPr lang="cs-CZ" sz="2900" b="1" dirty="0" smtClean="0">
                <a:solidFill>
                  <a:srgbClr val="428D96"/>
                </a:solidFill>
              </a:rPr>
              <a:t>Aktivita </a:t>
            </a:r>
            <a:r>
              <a:rPr lang="cs-CZ" sz="2900" b="1" dirty="0">
                <a:solidFill>
                  <a:srgbClr val="428D96"/>
                </a:solidFill>
              </a:rPr>
              <a:t>č. 9: Zavádění  nových metod v neformálním vzdělávání s financováním osobních nákladů (6 227 Kč</a:t>
            </a:r>
            <a:r>
              <a:rPr lang="cs-CZ" sz="2900" b="1" dirty="0" smtClean="0">
                <a:solidFill>
                  <a:srgbClr val="428D96"/>
                </a:solidFill>
              </a:rPr>
              <a:t>)</a:t>
            </a:r>
            <a:endParaRPr lang="cs-CZ" sz="2900" dirty="0" smtClean="0"/>
          </a:p>
          <a:p>
            <a:r>
              <a:rPr lang="cs-CZ" sz="3800" dirty="0" smtClean="0"/>
              <a:t>Výběr z uvedených </a:t>
            </a:r>
            <a:r>
              <a:rPr lang="cs-CZ" sz="3800" b="1" dirty="0" smtClean="0"/>
              <a:t>tematických variant</a:t>
            </a:r>
            <a:r>
              <a:rPr lang="cs-CZ" sz="3800" dirty="0" smtClean="0"/>
              <a:t>:  </a:t>
            </a:r>
            <a:r>
              <a:rPr lang="cs-CZ" sz="3800" dirty="0"/>
              <a:t>čtenářská gramotnost; matematická gramotnost; cizí jazyky; osobnostně sociální rozvoj; inkluze; podnikavost; polytechnické vzdělávání; ICT</a:t>
            </a:r>
            <a:r>
              <a:rPr lang="cs-CZ" sz="3800" dirty="0" smtClean="0"/>
              <a:t>; projektová </a:t>
            </a:r>
            <a:r>
              <a:rPr lang="cs-CZ" sz="3800" dirty="0"/>
              <a:t>výuka; kulturní povědomí a vyjádření.</a:t>
            </a:r>
            <a:endParaRPr lang="cs-CZ" sz="3800" dirty="0" smtClean="0"/>
          </a:p>
          <a:p>
            <a:r>
              <a:rPr lang="cs-CZ" sz="3800" dirty="0" smtClean="0"/>
              <a:t>Spolupráce </a:t>
            </a:r>
            <a:r>
              <a:rPr lang="cs-CZ" sz="3800" b="1" dirty="0" smtClean="0"/>
              <a:t>experta</a:t>
            </a:r>
            <a:r>
              <a:rPr lang="cs-CZ" sz="3800" dirty="0" smtClean="0"/>
              <a:t> s dalšími </a:t>
            </a:r>
            <a:r>
              <a:rPr lang="cs-CZ" sz="3800" dirty="0"/>
              <a:t>2 kolegy </a:t>
            </a:r>
            <a:r>
              <a:rPr lang="cs-CZ" sz="3800" dirty="0" smtClean="0"/>
              <a:t>– pracovníky – začátečníky z jedné NNO;  </a:t>
            </a:r>
            <a:r>
              <a:rPr lang="cs-CZ" sz="3800" b="1" dirty="0" smtClean="0">
                <a:solidFill>
                  <a:schemeClr val="accent1"/>
                </a:solidFill>
              </a:rPr>
              <a:t>(1+2)</a:t>
            </a:r>
          </a:p>
          <a:p>
            <a:r>
              <a:rPr lang="cs-CZ" sz="3800" dirty="0"/>
              <a:t>E</a:t>
            </a:r>
            <a:r>
              <a:rPr lang="cs-CZ" sz="3800" dirty="0" smtClean="0"/>
              <a:t>xpert </a:t>
            </a:r>
            <a:r>
              <a:rPr lang="cs-CZ" sz="3800" dirty="0"/>
              <a:t>může, ale nemusí být z jiné </a:t>
            </a:r>
            <a:r>
              <a:rPr lang="cs-CZ" sz="3800" dirty="0" smtClean="0"/>
              <a:t>organizace;</a:t>
            </a:r>
          </a:p>
          <a:p>
            <a:r>
              <a:rPr lang="cs-CZ" sz="3800" b="1" dirty="0" smtClean="0"/>
              <a:t>Expert připraví</a:t>
            </a:r>
            <a:r>
              <a:rPr lang="cs-CZ" sz="3800" dirty="0" smtClean="0"/>
              <a:t>: Vzdělávací </a:t>
            </a:r>
            <a:r>
              <a:rPr lang="cs-CZ" sz="3800" dirty="0"/>
              <a:t>blok v délce minimálně </a:t>
            </a:r>
            <a:r>
              <a:rPr lang="cs-CZ" sz="3800" b="1" dirty="0"/>
              <a:t>5 hodin vzdělávacích aktivit </a:t>
            </a:r>
            <a:r>
              <a:rPr lang="cs-CZ" sz="3800" dirty="0"/>
              <a:t>(setkání, </a:t>
            </a:r>
            <a:r>
              <a:rPr lang="cs-CZ" sz="3800" dirty="0" smtClean="0"/>
              <a:t>lekcí, </a:t>
            </a:r>
            <a:r>
              <a:rPr lang="cs-CZ" sz="3800" dirty="0"/>
              <a:t>mentorských rozhovorů atd.) 	</a:t>
            </a:r>
          </a:p>
          <a:p>
            <a:r>
              <a:rPr lang="cs-CZ" sz="3800" dirty="0"/>
              <a:t>E</a:t>
            </a:r>
            <a:r>
              <a:rPr lang="cs-CZ" sz="3800" dirty="0" smtClean="0"/>
              <a:t>xpert s </a:t>
            </a:r>
            <a:r>
              <a:rPr lang="cs-CZ" sz="3800" dirty="0"/>
              <a:t>každým </a:t>
            </a:r>
            <a:r>
              <a:rPr lang="cs-CZ" sz="3800" dirty="0" smtClean="0"/>
              <a:t>začátečníkem připraví </a:t>
            </a:r>
            <a:r>
              <a:rPr lang="cs-CZ" sz="3800" b="1" dirty="0"/>
              <a:t>1 lekci </a:t>
            </a:r>
            <a:r>
              <a:rPr lang="cs-CZ" sz="3800" dirty="0"/>
              <a:t>neformální vzdělávací </a:t>
            </a:r>
            <a:r>
              <a:rPr lang="cs-CZ" sz="3800" dirty="0" smtClean="0"/>
              <a:t>činnosti;</a:t>
            </a:r>
            <a:r>
              <a:rPr lang="cs-CZ" sz="3800" dirty="0"/>
              <a:t> kterou pracovník-</a:t>
            </a:r>
            <a:r>
              <a:rPr lang="cs-CZ" sz="3800" b="1" dirty="0"/>
              <a:t>začátečník</a:t>
            </a:r>
            <a:r>
              <a:rPr lang="cs-CZ" sz="3800" dirty="0"/>
              <a:t> za přítomnosti experta následně </a:t>
            </a:r>
            <a:r>
              <a:rPr lang="cs-CZ" sz="3800" b="1" dirty="0"/>
              <a:t>zrealizuje</a:t>
            </a:r>
            <a:r>
              <a:rPr lang="cs-CZ" sz="3800" b="1" dirty="0" smtClean="0"/>
              <a:t>.</a:t>
            </a:r>
          </a:p>
          <a:p>
            <a:r>
              <a:rPr lang="cs-CZ" sz="3800" dirty="0"/>
              <a:t>Výstup = 2 začátečníci, absolventi bloku přípravy a zavádění nové metody do neformálního </a:t>
            </a:r>
            <a:r>
              <a:rPr lang="cs-CZ" sz="3800" dirty="0" smtClean="0"/>
              <a:t>vzdělávání.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7393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>
                <a:latin typeface="+mj-lt"/>
              </a:rPr>
              <a:t>Nové </a:t>
            </a:r>
            <a:r>
              <a:rPr lang="cs-CZ" dirty="0" smtClean="0">
                <a:latin typeface="+mj-lt"/>
              </a:rPr>
              <a:t>metody“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159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Rozdíly </a:t>
            </a:r>
            <a:r>
              <a:rPr lang="cs-CZ" sz="2400" dirty="0"/>
              <a:t>v PVA č.8 a 9  v dokládání výstupů ve zprávě o realizaci:</a:t>
            </a:r>
          </a:p>
          <a:p>
            <a:pPr marL="0" indent="0">
              <a:buNone/>
            </a:pPr>
            <a:r>
              <a:rPr lang="cs-CZ" sz="2400" dirty="0"/>
              <a:t>V PVA č. 9 </a:t>
            </a:r>
            <a:r>
              <a:rPr lang="cs-CZ" sz="2400" dirty="0" err="1"/>
              <a:t>sken</a:t>
            </a:r>
            <a:r>
              <a:rPr lang="cs-CZ" sz="2400" dirty="0"/>
              <a:t> pracovněprávního dokumentu (smlouva, DPČ/DPP) uzavřeného mezi NNO a </a:t>
            </a:r>
            <a:r>
              <a:rPr lang="cs-CZ" sz="2400" dirty="0" smtClean="0"/>
              <a:t>odborníkem z praxe</a:t>
            </a:r>
            <a:r>
              <a:rPr lang="cs-CZ" sz="2400" dirty="0"/>
              <a:t>	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30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9583" y="1277816"/>
            <a:ext cx="10779369" cy="3341077"/>
          </a:xfrm>
          <a:ln w="28575">
            <a:solidFill>
              <a:srgbClr val="428D96"/>
            </a:solidFill>
          </a:ln>
        </p:spPr>
        <p:txBody>
          <a:bodyPr>
            <a:noAutofit/>
          </a:bodyPr>
          <a:lstStyle/>
          <a:p>
            <a:r>
              <a:rPr lang="cs-CZ" sz="2400" dirty="0" smtClean="0">
                <a:latin typeface="+mj-lt"/>
              </a:rPr>
              <a:t>„Klub </a:t>
            </a:r>
            <a:r>
              <a:rPr lang="cs-CZ" sz="2400" dirty="0">
                <a:latin typeface="+mj-lt"/>
              </a:rPr>
              <a:t>v neformálním </a:t>
            </a:r>
            <a:r>
              <a:rPr lang="cs-CZ" sz="2400" dirty="0" smtClean="0">
                <a:latin typeface="+mj-lt"/>
              </a:rPr>
              <a:t>vzdělávání“</a:t>
            </a:r>
            <a:br>
              <a:rPr lang="cs-CZ" sz="2400" dirty="0" smtClean="0">
                <a:latin typeface="+mj-lt"/>
              </a:rPr>
            </a:b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Cílem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aktivity je podpora účastníků neformálního vzdělávání v oblasti vybraných klíčových kompetencí (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občanské kompetence, badatelství, praktické zručnosti - polytechnická výchova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), pro jejichž rozvoj je efektivním nástrojem právě mimoškolní vzdělávání. Klub poskytuje možnosti flexibilně uplatňovat efektivní metody a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reagovat na zájmy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a potřeby účastníků. Takto získané znalosti, dovednosti a kompetence se současně promítají i do povinné složky vzdělávání dítěte/žáka a mohou s ním být i úzce propojeny. Aktivita umožňuje vedle rozvoje klíčových kompetencí dětí a žáků i profesní rozvoj pracovníků s dětmi a mládeží v neformálním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9589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57" y="604911"/>
            <a:ext cx="11535508" cy="54160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 smtClean="0">
                <a:solidFill>
                  <a:srgbClr val="428D96"/>
                </a:solidFill>
                <a:latin typeface="+mn-lt"/>
              </a:rPr>
              <a:t>Neformální </a:t>
            </a:r>
            <a:r>
              <a:rPr lang="cs-CZ" b="1" dirty="0">
                <a:solidFill>
                  <a:srgbClr val="428D96"/>
                </a:solidFill>
                <a:latin typeface="+mn-lt"/>
              </a:rPr>
              <a:t>vzdělávání</a:t>
            </a:r>
            <a:endParaRPr lang="cs-CZ" dirty="0">
              <a:solidFill>
                <a:srgbClr val="428D96"/>
              </a:solidFill>
              <a:latin typeface="+mn-lt"/>
            </a:endParaRPr>
          </a:p>
          <a:p>
            <a:pPr algn="just"/>
            <a:r>
              <a:rPr lang="cs-CZ" dirty="0"/>
              <a:t>Neformální vzdělávání se uskutečňuje mimo formální vzdělávací systém a nevede k ucelenému školskému vzdělání. Jedná se o organizované výchovně vzdělávací aktivity mimo rámec zavedeného oficiálního školského systému, které zájemcům nabízí záměrný rozvoj životních zkušeností, dovedností a postojů, založených na uceleném systému hodnot </a:t>
            </a:r>
            <a:endParaRPr lang="cs-CZ" dirty="0" smtClean="0"/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b="1" dirty="0">
                <a:solidFill>
                  <a:srgbClr val="428D96"/>
                </a:solidFill>
                <a:latin typeface="+mn-lt"/>
              </a:rPr>
              <a:t>Nestátní neziskové organizace pracující s dětmi a mládeží</a:t>
            </a:r>
            <a:endParaRPr lang="cs-CZ" dirty="0">
              <a:solidFill>
                <a:srgbClr val="428D96"/>
              </a:solidFill>
              <a:latin typeface="+mn-lt"/>
            </a:endParaRPr>
          </a:p>
          <a:p>
            <a:pPr algn="just"/>
            <a:r>
              <a:rPr lang="cs-CZ" dirty="0"/>
              <a:t>Neziskové organizace, které mají ve svých zřizovacích dokumentech zakotveno, že jednou z jejich stěžejních činností je práce s dětmi a mládeží</a:t>
            </a:r>
            <a:r>
              <a:rPr lang="cs-CZ" dirty="0" smtClean="0"/>
              <a:t>.</a:t>
            </a:r>
            <a:endParaRPr lang="cs-CZ" dirty="0"/>
          </a:p>
          <a:p>
            <a:pPr algn="l"/>
            <a:endParaRPr lang="cs-CZ" b="1" dirty="0" smtClean="0">
              <a:latin typeface="+mn-lt"/>
            </a:endParaRPr>
          </a:p>
          <a:p>
            <a:pPr algn="l"/>
            <a:r>
              <a:rPr lang="cs-CZ" b="1" dirty="0" smtClean="0">
                <a:solidFill>
                  <a:srgbClr val="428D96"/>
                </a:solidFill>
                <a:latin typeface="+mn-lt"/>
              </a:rPr>
              <a:t>Děti </a:t>
            </a:r>
            <a:r>
              <a:rPr lang="cs-CZ" b="1" dirty="0">
                <a:solidFill>
                  <a:srgbClr val="428D96"/>
                </a:solidFill>
                <a:latin typeface="+mn-lt"/>
              </a:rPr>
              <a:t>a mládež</a:t>
            </a:r>
            <a:endParaRPr lang="cs-CZ" dirty="0">
              <a:solidFill>
                <a:srgbClr val="428D96"/>
              </a:solidFill>
              <a:latin typeface="+mn-lt"/>
            </a:endParaRPr>
          </a:p>
          <a:p>
            <a:pPr algn="l"/>
            <a:r>
              <a:rPr lang="cs-CZ" dirty="0"/>
              <a:t>Pro potřeby této výzvy jsou dětmi myšleny osoby ve věku </a:t>
            </a:r>
            <a:r>
              <a:rPr lang="cs-CZ" b="1" dirty="0"/>
              <a:t>od 3 let do doby zahájení povinné školní </a:t>
            </a:r>
            <a:r>
              <a:rPr lang="cs-CZ" dirty="0"/>
              <a:t>docházky. Mládeží jsou pro potřeby této výzvy </a:t>
            </a:r>
            <a:r>
              <a:rPr lang="cs-CZ" b="1" dirty="0"/>
              <a:t>myšleni žáci základních a středních škol</a:t>
            </a:r>
            <a:r>
              <a:rPr lang="cs-CZ" b="1" dirty="0" smtClean="0"/>
              <a:t>.</a:t>
            </a:r>
          </a:p>
          <a:p>
            <a:pPr algn="l"/>
            <a:endParaRPr lang="cs-CZ" b="1" dirty="0" smtClean="0"/>
          </a:p>
          <a:p>
            <a:pPr algn="l"/>
            <a:r>
              <a:rPr lang="cs-CZ" b="1" dirty="0" smtClean="0">
                <a:solidFill>
                  <a:srgbClr val="428D96"/>
                </a:solidFill>
                <a:latin typeface="+mn-lt"/>
              </a:rPr>
              <a:t>Účastníci </a:t>
            </a:r>
            <a:r>
              <a:rPr lang="cs-CZ" b="1" dirty="0">
                <a:solidFill>
                  <a:srgbClr val="428D96"/>
                </a:solidFill>
                <a:latin typeface="+mn-lt"/>
              </a:rPr>
              <a:t>neformálního vzdělávání</a:t>
            </a:r>
            <a:endParaRPr lang="cs-CZ" dirty="0">
              <a:solidFill>
                <a:srgbClr val="428D96"/>
              </a:solidFill>
              <a:latin typeface="+mn-lt"/>
            </a:endParaRPr>
          </a:p>
          <a:p>
            <a:pPr algn="l"/>
            <a:r>
              <a:rPr lang="cs-CZ" dirty="0"/>
              <a:t>Pro potřeby této výzvy jsou za účastníky neformálního vzdělávání považovány děti ve věku od 3 let a dále žáci základních a středních škol. V textu je v tomto smyslu užíván také pojem „účastník“.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 rot="10800000" flipV="1">
            <a:off x="7481720" y="1899136"/>
            <a:ext cx="4138187" cy="464234"/>
          </a:xfrm>
        </p:spPr>
        <p:txBody>
          <a:bodyPr>
            <a:normAutofit/>
          </a:bodyPr>
          <a:lstStyle/>
          <a:p>
            <a:r>
              <a:rPr lang="cs-CZ" sz="1200" dirty="0" smtClean="0">
                <a:hlinkClick r:id="rId3"/>
              </a:rPr>
              <a:t>(</a:t>
            </a:r>
            <a:r>
              <a:rPr lang="cs-CZ" sz="1200" dirty="0">
                <a:hlinkClick r:id="rId3"/>
              </a:rPr>
              <a:t>http://www.msmt.cz/</a:t>
            </a:r>
            <a:r>
              <a:rPr lang="cs-CZ" sz="1200" dirty="0" err="1">
                <a:hlinkClick r:id="rId3"/>
              </a:rPr>
              <a:t>mladez</a:t>
            </a:r>
            <a:r>
              <a:rPr lang="cs-CZ" sz="1200" dirty="0">
                <a:hlinkClick r:id="rId3"/>
              </a:rPr>
              <a:t>/neformalni-vzdelavani-1)</a:t>
            </a:r>
            <a:r>
              <a:rPr lang="cs-CZ" sz="1200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2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44769" y="976158"/>
            <a:ext cx="10914183" cy="5319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428D96"/>
                </a:solidFill>
              </a:rPr>
              <a:t>Aktivita č. 10: Klub v neformálním vzdělávání – 24 hodin (6 315 Kč)</a:t>
            </a:r>
          </a:p>
          <a:p>
            <a:r>
              <a:rPr lang="cs-CZ" sz="2400" b="1" dirty="0" smtClean="0"/>
              <a:t>Varianty:    </a:t>
            </a:r>
          </a:p>
          <a:p>
            <a:r>
              <a:rPr lang="cs-CZ" sz="2400" b="1" dirty="0" smtClean="0"/>
              <a:t>a) klub demokratického občanství       </a:t>
            </a:r>
          </a:p>
          <a:p>
            <a:r>
              <a:rPr lang="cs-CZ" sz="2400" b="1" dirty="0" smtClean="0"/>
              <a:t>b) badatelský klub;    </a:t>
            </a:r>
          </a:p>
          <a:p>
            <a:r>
              <a:rPr lang="cs-CZ" sz="2400" b="1" dirty="0" smtClean="0"/>
              <a:t>c) klub praktických dovedností.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Klub je pro NNO </a:t>
            </a:r>
            <a:r>
              <a:rPr lang="cs-CZ" sz="2400" b="1" u="sng" dirty="0" smtClean="0">
                <a:solidFill>
                  <a:srgbClr val="428D96"/>
                </a:solidFill>
              </a:rPr>
              <a:t>svým obsahem nová aktivita</a:t>
            </a:r>
            <a:r>
              <a:rPr lang="cs-CZ" sz="2400" dirty="0" smtClean="0"/>
              <a:t>;</a:t>
            </a:r>
          </a:p>
          <a:p>
            <a:r>
              <a:rPr lang="cs-CZ" sz="2400" dirty="0" smtClean="0"/>
              <a:t>Nejméně 6 účastníků, z toho min. </a:t>
            </a:r>
            <a:r>
              <a:rPr lang="cs-CZ" sz="2400" b="1" dirty="0" smtClean="0"/>
              <a:t>2 účastníci </a:t>
            </a:r>
            <a:r>
              <a:rPr lang="cs-CZ" sz="2400" dirty="0" smtClean="0"/>
              <a:t>ohroženi školním neúspěchem;</a:t>
            </a:r>
          </a:p>
          <a:p>
            <a:r>
              <a:rPr lang="cs-CZ" sz="2400" dirty="0" smtClean="0"/>
              <a:t>V průběhu 6 – 10 po sobě jdoucích měsíců </a:t>
            </a:r>
            <a:r>
              <a:rPr lang="cs-CZ" sz="2400" b="1" dirty="0" smtClean="0"/>
              <a:t>realizace min. 24 hodin </a:t>
            </a:r>
            <a:r>
              <a:rPr lang="cs-CZ" sz="2400" dirty="0" smtClean="0"/>
              <a:t>neformálního vzdělávání v pravidelně se opakujících blocích;</a:t>
            </a:r>
          </a:p>
          <a:p>
            <a:r>
              <a:rPr lang="cs-CZ" sz="2400" dirty="0" smtClean="0"/>
              <a:t>Každý měsíc min. 2 bloky;</a:t>
            </a:r>
          </a:p>
          <a:p>
            <a:r>
              <a:rPr lang="cs-CZ" sz="2400" dirty="0" smtClean="0"/>
              <a:t>1 blok min. 60 min; 	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3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154" y="480646"/>
            <a:ext cx="10925908" cy="2649415"/>
          </a:xfrm>
          <a:ln w="38100">
            <a:solidFill>
              <a:srgbClr val="428D96"/>
            </a:solidFill>
          </a:ln>
        </p:spPr>
        <p:txBody>
          <a:bodyPr>
            <a:noAutofit/>
          </a:bodyPr>
          <a:lstStyle/>
          <a:p>
            <a:r>
              <a:rPr lang="cs-CZ" sz="2400" b="0" dirty="0" smtClean="0"/>
              <a:t>„</a:t>
            </a:r>
            <a:r>
              <a:rPr lang="cs-CZ" sz="2400" dirty="0" smtClean="0">
                <a:latin typeface="+mj-lt"/>
              </a:rPr>
              <a:t>Projektový den“: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Cílem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aktivity je rozvoj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kompetencí pracovníků NNO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v oblasti přípravy a vedení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projektového vzdělávání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, které vede k rozvoji osobních a sociálních kompetencí účastníků. Projektový den bude zaměřen na společné vzdělávání a rozvoj klíčových kompetencí účastníků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/>
            </a:r>
            <a:br>
              <a:rPr lang="cs-CZ" sz="2400" dirty="0" smtClean="0">
                <a:latin typeface="+mj-lt"/>
              </a:rPr>
            </a:br>
            <a:r>
              <a:rPr lang="cs-CZ" sz="2400" dirty="0">
                <a:latin typeface="+mj-lt"/>
              </a:rPr>
              <a:t>Projektové vzdělávání </a:t>
            </a:r>
            <a:r>
              <a:rPr lang="cs-CZ" sz="2400" dirty="0" smtClean="0">
                <a:latin typeface="+mj-lt"/>
              </a:rPr>
              <a:t>charakterizuje: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důraz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na aktivizační metody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vzdělávání; využití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metod kooperativního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učení; samostatnost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v rozhodování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; týmová spolupráce; rozvoj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kritického myšlení, kreativních metod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vzdělávání; praktické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využití teoretických 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poznatků; důraz </a:t>
            </a:r>
            <a:r>
              <a:rPr lang="cs-CZ" sz="2400" b="0" dirty="0">
                <a:solidFill>
                  <a:schemeClr val="tx1"/>
                </a:solidFill>
                <a:latin typeface="+mj-lt"/>
              </a:rPr>
              <a:t>na interdisciplinární vztahy</a:t>
            </a:r>
            <a:r>
              <a:rPr lang="cs-CZ" sz="2400" b="0" dirty="0" smtClean="0">
                <a:solidFill>
                  <a:schemeClr val="tx1"/>
                </a:solidFill>
                <a:latin typeface="+mj-lt"/>
              </a:rPr>
              <a:t>.</a:t>
            </a:r>
            <a:endParaRPr lang="cs-CZ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154" y="3294185"/>
            <a:ext cx="11230708" cy="27666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č. 11: </a:t>
            </a:r>
            <a:r>
              <a:rPr lang="cs-CZ" sz="8000" b="1" dirty="0">
                <a:solidFill>
                  <a:srgbClr val="428D96"/>
                </a:solidFill>
              </a:rPr>
              <a:t>Projektový den v klubovně v délce 4 hodin bez financování osobních nákladů </a:t>
            </a:r>
            <a:r>
              <a:rPr lang="cs-CZ" sz="8000" b="1" dirty="0" smtClean="0">
                <a:solidFill>
                  <a:srgbClr val="428D96"/>
                </a:solidFill>
              </a:rPr>
              <a:t>(4 </a:t>
            </a:r>
            <a:r>
              <a:rPr lang="cs-CZ" sz="8000" b="1" dirty="0">
                <a:solidFill>
                  <a:srgbClr val="428D96"/>
                </a:solidFill>
              </a:rPr>
              <a:t>736 </a:t>
            </a:r>
            <a:r>
              <a:rPr lang="cs-CZ" sz="8000" b="1" dirty="0" smtClean="0">
                <a:solidFill>
                  <a:srgbClr val="428D96"/>
                </a:solidFill>
              </a:rPr>
              <a:t>Kč) </a:t>
            </a:r>
          </a:p>
          <a:p>
            <a:pPr marL="0" indent="0">
              <a:buNone/>
            </a:pPr>
            <a:r>
              <a:rPr lang="cs-CZ" sz="8000" b="1" dirty="0" smtClean="0">
                <a:solidFill>
                  <a:srgbClr val="428D96"/>
                </a:solidFill>
              </a:rPr>
              <a:t>Aktivita </a:t>
            </a:r>
            <a:r>
              <a:rPr lang="cs-CZ" sz="8000" b="1" dirty="0">
                <a:solidFill>
                  <a:srgbClr val="428D96"/>
                </a:solidFill>
              </a:rPr>
              <a:t>č. 12: Projektový den v klubovně v délce 4 hodin s financováním osobních nákladů (9 996 Kč</a:t>
            </a:r>
            <a:r>
              <a:rPr lang="cs-CZ" sz="8000" b="1" dirty="0" smtClean="0">
                <a:solidFill>
                  <a:srgbClr val="428D96"/>
                </a:solidFill>
              </a:rPr>
              <a:t>)</a:t>
            </a:r>
          </a:p>
          <a:p>
            <a:pPr marL="0" indent="0">
              <a:buNone/>
            </a:pPr>
            <a:endParaRPr lang="cs-CZ" sz="8000" dirty="0" smtClean="0"/>
          </a:p>
          <a:p>
            <a:r>
              <a:rPr lang="cs-CZ" sz="9600" dirty="0" smtClean="0"/>
              <a:t>Příprava </a:t>
            </a:r>
            <a:r>
              <a:rPr lang="cs-CZ" sz="9600" dirty="0"/>
              <a:t>a vedení projektového </a:t>
            </a:r>
            <a:r>
              <a:rPr lang="cs-CZ" sz="9600" dirty="0" smtClean="0"/>
              <a:t>vzdělávání;</a:t>
            </a:r>
          </a:p>
          <a:p>
            <a:r>
              <a:rPr lang="cs-CZ" sz="9600" dirty="0" smtClean="0"/>
              <a:t>Minimálně 1 pracovník </a:t>
            </a:r>
            <a:r>
              <a:rPr lang="cs-CZ" sz="9600" dirty="0"/>
              <a:t>NNO a 1</a:t>
            </a:r>
            <a:r>
              <a:rPr lang="cs-CZ" sz="9600" dirty="0" smtClean="0"/>
              <a:t> odborník </a:t>
            </a:r>
            <a:r>
              <a:rPr lang="cs-CZ" sz="9600" dirty="0"/>
              <a:t>z </a:t>
            </a:r>
            <a:r>
              <a:rPr lang="cs-CZ" sz="9600" dirty="0" smtClean="0"/>
              <a:t>praxe; </a:t>
            </a:r>
            <a:r>
              <a:rPr lang="cs-CZ" sz="9600" b="1" dirty="0" smtClean="0">
                <a:solidFill>
                  <a:srgbClr val="428D96"/>
                </a:solidFill>
              </a:rPr>
              <a:t>(min.1+1)</a:t>
            </a:r>
          </a:p>
          <a:p>
            <a:r>
              <a:rPr lang="cs-CZ" sz="9600" dirty="0"/>
              <a:t>S</a:t>
            </a:r>
            <a:r>
              <a:rPr lang="cs-CZ" sz="9600" dirty="0" smtClean="0"/>
              <a:t>polečné </a:t>
            </a:r>
            <a:r>
              <a:rPr lang="cs-CZ" sz="9600" dirty="0"/>
              <a:t>plánování, společné vzdělávání, společná </a:t>
            </a:r>
            <a:r>
              <a:rPr lang="cs-CZ" sz="9600" dirty="0" smtClean="0"/>
              <a:t>reflexe; </a:t>
            </a:r>
          </a:p>
          <a:p>
            <a:r>
              <a:rPr lang="cs-CZ" sz="9600" dirty="0" smtClean="0"/>
              <a:t>Počet účastníků není omezen.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	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94" y="691662"/>
            <a:ext cx="9144000" cy="574431"/>
          </a:xfrm>
        </p:spPr>
        <p:txBody>
          <a:bodyPr>
            <a:normAutofit/>
          </a:bodyPr>
          <a:lstStyle/>
          <a:p>
            <a:r>
              <a:rPr lang="cs-CZ" sz="2800" b="0" dirty="0" smtClean="0">
                <a:solidFill>
                  <a:srgbClr val="428D96"/>
                </a:solidFill>
              </a:rPr>
              <a:t>„</a:t>
            </a:r>
            <a:r>
              <a:rPr lang="cs-CZ" sz="2800" dirty="0" smtClean="0">
                <a:solidFill>
                  <a:srgbClr val="428D96"/>
                </a:solidFill>
                <a:latin typeface="+mj-lt"/>
              </a:rPr>
              <a:t>Projektový </a:t>
            </a:r>
            <a:r>
              <a:rPr lang="cs-CZ" sz="2800" dirty="0">
                <a:solidFill>
                  <a:srgbClr val="428D96"/>
                </a:solidFill>
                <a:latin typeface="+mj-lt"/>
              </a:rPr>
              <a:t>den“: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94" y="1409822"/>
            <a:ext cx="11160368" cy="1345101"/>
          </a:xfrm>
        </p:spPr>
        <p:txBody>
          <a:bodyPr/>
          <a:lstStyle/>
          <a:p>
            <a:pPr algn="just"/>
            <a:r>
              <a:rPr lang="cs-CZ" b="1" dirty="0"/>
              <a:t>Rozdíly </a:t>
            </a:r>
            <a:r>
              <a:rPr lang="cs-CZ" dirty="0"/>
              <a:t>v dokládání výstupů ve zprávě o </a:t>
            </a:r>
            <a:r>
              <a:rPr lang="cs-CZ" dirty="0" smtClean="0"/>
              <a:t>realizaci:</a:t>
            </a:r>
            <a:endParaRPr lang="cs-CZ" dirty="0"/>
          </a:p>
          <a:p>
            <a:pPr algn="just"/>
            <a:r>
              <a:rPr lang="cs-CZ" dirty="0"/>
              <a:t>V PVA </a:t>
            </a:r>
            <a:r>
              <a:rPr lang="cs-CZ" dirty="0" smtClean="0"/>
              <a:t>č.12 </a:t>
            </a:r>
            <a:r>
              <a:rPr lang="cs-CZ" dirty="0" err="1"/>
              <a:t>sken</a:t>
            </a:r>
            <a:r>
              <a:rPr lang="cs-CZ" dirty="0"/>
              <a:t> pracovněprávního dokumentu (smlouva, DPČ/DPP) uzavřeného mezi NNO a odborníkem z praxe.</a:t>
            </a:r>
          </a:p>
        </p:txBody>
      </p:sp>
    </p:spTree>
    <p:extLst>
      <p:ext uri="{BB962C8B-B14F-4D97-AF65-F5344CB8AC3E}">
        <p14:creationId xmlns:p14="http://schemas.microsoft.com/office/powerpoint/2010/main" val="39235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908" y="2333562"/>
            <a:ext cx="10764966" cy="3774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428D96"/>
                </a:solidFill>
              </a:rPr>
              <a:t>Aktivita </a:t>
            </a:r>
            <a:r>
              <a:rPr lang="cs-CZ" sz="2400" b="1" dirty="0">
                <a:solidFill>
                  <a:srgbClr val="428D96"/>
                </a:solidFill>
              </a:rPr>
              <a:t>č. 13: </a:t>
            </a:r>
            <a:r>
              <a:rPr lang="da-DK" sz="2400" b="1" dirty="0">
                <a:solidFill>
                  <a:srgbClr val="428D96"/>
                </a:solidFill>
              </a:rPr>
              <a:t>Projektový den mimo klubovnu v délce 4 hodin </a:t>
            </a:r>
            <a:r>
              <a:rPr lang="cs-CZ" sz="2400" b="1" dirty="0">
                <a:solidFill>
                  <a:srgbClr val="428D96"/>
                </a:solidFill>
              </a:rPr>
              <a:t>(</a:t>
            </a:r>
            <a:r>
              <a:rPr lang="da-DK" sz="2400" b="1" dirty="0">
                <a:solidFill>
                  <a:srgbClr val="428D96"/>
                </a:solidFill>
              </a:rPr>
              <a:t>6 320 Kč</a:t>
            </a:r>
            <a:r>
              <a:rPr lang="cs-CZ" sz="2400" b="1" dirty="0" smtClean="0">
                <a:solidFill>
                  <a:srgbClr val="428D96"/>
                </a:solidFill>
              </a:rPr>
              <a:t>)</a:t>
            </a:r>
            <a:endParaRPr lang="cs-CZ" sz="2400" dirty="0" smtClean="0"/>
          </a:p>
          <a:p>
            <a:r>
              <a:rPr lang="cs-CZ" sz="2400" b="1" dirty="0" smtClean="0"/>
              <a:t>Min. 10 km </a:t>
            </a:r>
            <a:r>
              <a:rPr lang="cs-CZ" sz="2400" dirty="0" smtClean="0"/>
              <a:t>od klubovny / sídla NNO;</a:t>
            </a:r>
          </a:p>
          <a:p>
            <a:r>
              <a:rPr lang="cs-CZ" sz="2400" dirty="0"/>
              <a:t>Příprava a vedení projektového vzdělávání;</a:t>
            </a:r>
          </a:p>
          <a:p>
            <a:r>
              <a:rPr lang="cs-CZ" sz="2400" dirty="0"/>
              <a:t>Minimálně 1 pracovník NNO a 1 odborník z praxe</a:t>
            </a:r>
            <a:r>
              <a:rPr lang="cs-CZ" sz="2400" dirty="0" smtClean="0"/>
              <a:t>; </a:t>
            </a:r>
            <a:r>
              <a:rPr lang="cs-CZ" sz="2400" b="1" dirty="0" smtClean="0">
                <a:solidFill>
                  <a:srgbClr val="428D96"/>
                </a:solidFill>
              </a:rPr>
              <a:t>(min 1+1)</a:t>
            </a:r>
            <a:endParaRPr lang="cs-CZ" sz="2400" b="1" dirty="0">
              <a:solidFill>
                <a:srgbClr val="428D96"/>
              </a:solidFill>
            </a:endParaRPr>
          </a:p>
          <a:p>
            <a:r>
              <a:rPr lang="cs-CZ" sz="2400" dirty="0"/>
              <a:t>Společné plánování, společné vzdělávání, společná reflexe; </a:t>
            </a:r>
          </a:p>
          <a:p>
            <a:r>
              <a:rPr lang="da-DK" sz="2400" dirty="0" smtClean="0"/>
              <a:t>Pro </a:t>
            </a:r>
            <a:r>
              <a:rPr lang="da-DK" sz="2400" b="1" dirty="0"/>
              <a:t>10 účastníků</a:t>
            </a:r>
            <a:r>
              <a:rPr lang="da-DK" sz="2400" dirty="0"/>
              <a:t>, z nich min. </a:t>
            </a:r>
            <a:r>
              <a:rPr lang="da-DK" sz="2400" b="1" dirty="0"/>
              <a:t>3 </a:t>
            </a:r>
            <a:r>
              <a:rPr lang="da-DK" sz="2400" b="1" dirty="0" smtClean="0"/>
              <a:t>ohroženi </a:t>
            </a:r>
            <a:r>
              <a:rPr lang="da-DK" sz="2400" b="1" dirty="0"/>
              <a:t>školním </a:t>
            </a:r>
            <a:r>
              <a:rPr lang="da-DK" sz="2400" b="1" dirty="0" smtClean="0"/>
              <a:t>neúspěchem</a:t>
            </a:r>
            <a:r>
              <a:rPr lang="da-DK" sz="2400" dirty="0" smtClean="0"/>
              <a:t>;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smtClean="0"/>
              <a:t>Do </a:t>
            </a:r>
            <a:r>
              <a:rPr lang="cs-CZ" sz="2400" b="1" dirty="0" err="1" smtClean="0"/>
              <a:t>ZoR</a:t>
            </a:r>
            <a:r>
              <a:rPr lang="cs-CZ" sz="2400" b="1" dirty="0" smtClean="0"/>
              <a:t>: cestovní </a:t>
            </a:r>
            <a:r>
              <a:rPr lang="cs-CZ" sz="2400" b="1" dirty="0"/>
              <a:t>vzdálenost v km </a:t>
            </a:r>
            <a:r>
              <a:rPr lang="cs-CZ" sz="2400" dirty="0"/>
              <a:t>včetně </a:t>
            </a:r>
            <a:r>
              <a:rPr lang="cs-CZ" sz="2400" dirty="0" smtClean="0"/>
              <a:t>výchozího </a:t>
            </a:r>
            <a:r>
              <a:rPr lang="cs-CZ" sz="2400" dirty="0"/>
              <a:t>a cílového bodu projektového dne a/nebo </a:t>
            </a:r>
            <a:r>
              <a:rPr lang="cs-CZ" sz="2400" dirty="0" err="1"/>
              <a:t>printscreen</a:t>
            </a:r>
            <a:r>
              <a:rPr lang="cs-CZ" sz="2400" dirty="0"/>
              <a:t> kalkulátoru </a:t>
            </a:r>
            <a:r>
              <a:rPr lang="cs-CZ" sz="2400" dirty="0" smtClean="0"/>
              <a:t>vzdálenosti. 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38908" y="653143"/>
            <a:ext cx="10764966" cy="1569660"/>
          </a:xfrm>
          <a:prstGeom prst="rect">
            <a:avLst/>
          </a:prstGeom>
          <a:ln w="38100">
            <a:solidFill>
              <a:srgbClr val="428D96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428D96"/>
                </a:solidFill>
                <a:latin typeface="+mj-lt"/>
              </a:rPr>
              <a:t>Projektový den mimo klubovnu: </a:t>
            </a:r>
          </a:p>
          <a:p>
            <a:r>
              <a:rPr lang="cs-CZ" sz="2400" dirty="0" smtClean="0">
                <a:latin typeface="+mj-lt"/>
              </a:rPr>
              <a:t>Cílem </a:t>
            </a:r>
            <a:r>
              <a:rPr lang="cs-CZ" sz="2400" dirty="0">
                <a:latin typeface="+mj-lt"/>
              </a:rPr>
              <a:t>aktivity je rozvoj kompetencí pracovníků NNO v oblasti přípravy a vedení projektového vzdělávání, které vede k rozvoji osobních a sociálních kompetencí účastníků.</a:t>
            </a:r>
          </a:p>
        </p:txBody>
      </p:sp>
    </p:spTree>
    <p:extLst>
      <p:ext uri="{BB962C8B-B14F-4D97-AF65-F5344CB8AC3E}">
        <p14:creationId xmlns:p14="http://schemas.microsoft.com/office/powerpoint/2010/main" val="38317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1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61672" y="2138579"/>
            <a:ext cx="856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348" y="382905"/>
            <a:ext cx="10515600" cy="636998"/>
          </a:xfrm>
        </p:spPr>
        <p:txBody>
          <a:bodyPr/>
          <a:lstStyle/>
          <a:p>
            <a:pPr algn="ctr"/>
            <a:r>
              <a:rPr lang="cs-CZ" dirty="0" smtClean="0"/>
              <a:t>Indikátory výstupu pro aktivity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00422"/>
              </p:ext>
            </p:extLst>
          </p:nvPr>
        </p:nvGraphicFramePr>
        <p:xfrm>
          <a:off x="562707" y="1019903"/>
          <a:ext cx="11368882" cy="583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970"/>
                <a:gridCol w="5220078"/>
                <a:gridCol w="794220"/>
                <a:gridCol w="2872451"/>
                <a:gridCol w="1095448"/>
                <a:gridCol w="912715"/>
              </a:tblGrid>
              <a:tr h="202749">
                <a:tc gridSpan="2"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Aktivita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Indikátor výstupu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Cílová hodnota za 1 aktivitu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>
                          <a:effectLst/>
                          <a:latin typeface="+mj-lt"/>
                        </a:rPr>
                        <a:t>Měrná jednotka</a:t>
                      </a:r>
                      <a:endParaRPr lang="cs-CZ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49"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číslo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název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kód NČI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</a:rPr>
                        <a:t>název</a:t>
                      </a:r>
                      <a:endParaRPr lang="cs-CZ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2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Vzdělávání pracovníků v neformálním vzdělávání – realizace do vzdálenosti 10 km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</a:rPr>
                        <a:t>skutečný počet 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certifikátů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osoby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3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Vzdělávání pracovníků v neformálním vzdělávání – realizace ve vzdálenosti 10 a více km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</a:rPr>
                        <a:t>skutečný počet 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certifikátů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4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Sdílení zkušeností pracovníků v neformálním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Sdílení zkušeností pracovníků v neformálním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6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Tandemové neformální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7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Tandemové neformální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8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Zavádění nových metod v neformálním vzdělávání bez financování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9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Zavádění nových metod v neformálním vzdělávání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5 40 00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podpořených osob - pracovníci ve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2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osoby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10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Klub v neformálním vzdělávání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5 12 12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11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Projektový den v klubovně bez financování osobních nákladů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Projektový den v klubovně s financováním osobních nákladů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13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Projektový den mimo klubovnu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5 12 12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j-lt"/>
                        </a:rPr>
                        <a:t>Počet rozvojových aktivit vedoucích k rozvoji kompetencí</a:t>
                      </a:r>
                      <a:endParaRPr lang="cs-CZ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1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aktivity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13" marR="145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9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443633"/>
            <a:ext cx="10515601" cy="707361"/>
          </a:xfrm>
        </p:spPr>
        <p:txBody>
          <a:bodyPr/>
          <a:lstStyle/>
          <a:p>
            <a:pPr algn="ctr"/>
            <a:r>
              <a:rPr lang="cs-CZ" dirty="0"/>
              <a:t>Indikátory výsledku vykazované za projekt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73151"/>
              </p:ext>
            </p:extLst>
          </p:nvPr>
        </p:nvGraphicFramePr>
        <p:xfrm>
          <a:off x="838199" y="1150994"/>
          <a:ext cx="10740775" cy="540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1"/>
                <a:gridCol w="849745"/>
                <a:gridCol w="2170546"/>
                <a:gridCol w="1099127"/>
                <a:gridCol w="1006764"/>
                <a:gridCol w="5233592"/>
              </a:tblGrid>
              <a:tr h="5579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Kód NČI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Indikátor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Měrná jednotka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Atribut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Specifikace k výzvě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3246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výsledek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5 08 10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organizací, které byly ovlivněny systémovou intervencí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organizace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 výběru, </a:t>
                      </a: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 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 naplnění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Vykazují se všechny organizace, ve kterých probíhaly aktivity. Každá organizace se vykazuje pouze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1x,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 ohledu na počet realizovaných aktivit.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742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5 15 10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Celkový počet dětí, žáků a studentů v podpořených organizacích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děti, žáci a studenti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Povinný 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 výběru, </a:t>
                      </a:r>
                      <a:r>
                        <a:rPr lang="cs-CZ" sz="16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nepovinný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 naplnění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Vykazuje se celkový počet dětí a žáků ZŠ a SŠ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členů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podpořených organizací.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organizací, které nefungují na členském principu, se vykazují počty dětí a žáků, kteří se za poslední rok účastnili organizací pořádaných pravidelných dlouhodobých aktivit. Do popisu indikátoru je třeba odlišit, jestli se jedná, nebo nejedná o členství.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Každé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konkrétní dítě se vykazuje jen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1x.</a:t>
                      </a: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 Žádosti o podporu se uvádí výchozí i cílová hodnota. Indikátor není povinný k naplnění,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cílová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hodnota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orientační a její nedosažení nebude sankcionováno.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Výchozí 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hodnota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indikátoru se uvádí k datu předložení žádosti.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6612" t="35782" r="12508" b="46209"/>
          <a:stretch/>
        </p:blipFill>
        <p:spPr>
          <a:xfrm>
            <a:off x="0" y="182788"/>
            <a:ext cx="8747941" cy="12944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354" t="14800" r="58118" b="34700"/>
          <a:stretch/>
        </p:blipFill>
        <p:spPr>
          <a:xfrm>
            <a:off x="2832651" y="1232208"/>
            <a:ext cx="8915145" cy="48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923" r="39077" b="28411"/>
          <a:stretch/>
        </p:blipFill>
        <p:spPr>
          <a:xfrm>
            <a:off x="656165" y="407062"/>
            <a:ext cx="10555786" cy="5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379" t="12747" r="-824" b="9451"/>
          <a:stretch/>
        </p:blipFill>
        <p:spPr>
          <a:xfrm>
            <a:off x="180870" y="472272"/>
            <a:ext cx="11880501" cy="53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451757"/>
            <a:ext cx="10515600" cy="667916"/>
          </a:xfrm>
        </p:spPr>
        <p:txBody>
          <a:bodyPr/>
          <a:lstStyle/>
          <a:p>
            <a:r>
              <a:rPr lang="cs-CZ" dirty="0" smtClean="0"/>
              <a:t>Základní data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119673"/>
            <a:ext cx="10694437" cy="475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+mn-lt"/>
              </a:rPr>
              <a:t>Výzva č.: </a:t>
            </a:r>
            <a:r>
              <a:rPr lang="cs-CZ" dirty="0" smtClean="0">
                <a:latin typeface="+mn-lt"/>
              </a:rPr>
              <a:t>02_18_071 </a:t>
            </a:r>
            <a:r>
              <a:rPr lang="cs-CZ" dirty="0" smtClean="0">
                <a:latin typeface="+mn-lt"/>
                <a:hlinkClick r:id="rId3"/>
              </a:rPr>
              <a:t>https</a:t>
            </a:r>
            <a:r>
              <a:rPr lang="cs-CZ" dirty="0">
                <a:latin typeface="+mn-lt"/>
                <a:hlinkClick r:id="rId3"/>
              </a:rPr>
              <a:t>://</a:t>
            </a:r>
            <a:r>
              <a:rPr lang="cs-CZ" dirty="0" smtClean="0">
                <a:latin typeface="+mn-lt"/>
                <a:hlinkClick r:id="rId3"/>
              </a:rPr>
              <a:t>opvvv.msmt.cz/vyzva/vyzva-c-02-18-071-zvysovani-kvality-neformalniho-vzdelavani-2/dokumenty.htm</a:t>
            </a:r>
            <a:endParaRPr lang="cs-CZ" dirty="0" smtClean="0">
              <a:latin typeface="+mn-lt"/>
            </a:endParaRP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Druh výzvy</a:t>
            </a:r>
            <a:r>
              <a:rPr lang="cs-CZ" dirty="0" smtClean="0">
                <a:latin typeface="+mn-lt"/>
              </a:rPr>
              <a:t>: průběžná</a:t>
            </a:r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b="1" dirty="0">
                <a:latin typeface="+mn-lt"/>
              </a:rPr>
              <a:t>Vyhlášení výzvy: 	</a:t>
            </a:r>
            <a:r>
              <a:rPr lang="cs-CZ" dirty="0" smtClean="0">
                <a:latin typeface="+mn-lt"/>
              </a:rPr>
              <a:t>28. </a:t>
            </a:r>
            <a:r>
              <a:rPr lang="cs-CZ" dirty="0">
                <a:latin typeface="+mn-lt"/>
              </a:rPr>
              <a:t>2</a:t>
            </a:r>
            <a:r>
              <a:rPr lang="cs-CZ" dirty="0" smtClean="0">
                <a:latin typeface="+mn-lt"/>
              </a:rPr>
              <a:t>. 2019</a:t>
            </a: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Semináře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pro případné žadatele  </a:t>
            </a:r>
            <a:r>
              <a:rPr lang="cs-CZ" dirty="0">
                <a:latin typeface="+mn-lt"/>
                <a:hlinkClick r:id="rId4"/>
              </a:rPr>
              <a:t>https://</a:t>
            </a:r>
            <a:r>
              <a:rPr lang="cs-CZ" dirty="0" smtClean="0">
                <a:latin typeface="+mn-lt"/>
                <a:hlinkClick r:id="rId4"/>
              </a:rPr>
              <a:t>opvvv.msmt.cz/seminare</a:t>
            </a:r>
            <a:endParaRPr lang="cs-CZ" dirty="0" smtClean="0">
              <a:latin typeface="+mn-lt"/>
            </a:endParaRP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Data </a:t>
            </a:r>
            <a:r>
              <a:rPr lang="cs-CZ" b="1" dirty="0">
                <a:latin typeface="+mn-lt"/>
              </a:rPr>
              <a:t>průběžných uzávěrek příjmu žádostí o podporu: </a:t>
            </a:r>
            <a:endParaRPr lang="cs-CZ" dirty="0">
              <a:latin typeface="+mn-lt"/>
            </a:endParaRPr>
          </a:p>
          <a:p>
            <a:r>
              <a:rPr lang="es-ES" strike="sngStrike" dirty="0">
                <a:latin typeface="+mn-lt"/>
              </a:rPr>
              <a:t>15. 4. 2019 ve </a:t>
            </a:r>
            <a:r>
              <a:rPr lang="es-ES" strike="sngStrike" dirty="0" smtClean="0">
                <a:latin typeface="+mn-lt"/>
              </a:rPr>
              <a:t>14:00hod</a:t>
            </a:r>
            <a:r>
              <a:rPr lang="es-ES" strike="sngStrike" dirty="0">
                <a:latin typeface="+mn-lt"/>
              </a:rPr>
              <a:t>., </a:t>
            </a:r>
            <a:endParaRPr lang="cs-CZ" strike="sngStrike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31</a:t>
            </a:r>
            <a:r>
              <a:rPr lang="es-ES" dirty="0">
                <a:latin typeface="+mn-lt"/>
              </a:rPr>
              <a:t>. 7. 2019 ve </a:t>
            </a:r>
            <a:r>
              <a:rPr lang="es-ES" dirty="0" smtClean="0">
                <a:latin typeface="+mn-lt"/>
              </a:rPr>
              <a:t>14:00 </a:t>
            </a:r>
            <a:r>
              <a:rPr lang="es-ES" dirty="0">
                <a:latin typeface="+mn-lt"/>
              </a:rPr>
              <a:t>hod., </a:t>
            </a:r>
          </a:p>
          <a:p>
            <a:r>
              <a:rPr lang="es-ES" dirty="0" smtClean="0">
                <a:latin typeface="+mn-lt"/>
              </a:rPr>
              <a:t>15</a:t>
            </a:r>
            <a:r>
              <a:rPr lang="es-ES" dirty="0">
                <a:latin typeface="+mn-lt"/>
              </a:rPr>
              <a:t>. 10. 2019 ve 14:00 hod</a:t>
            </a:r>
            <a:r>
              <a:rPr lang="es-E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Datum </a:t>
            </a:r>
            <a:r>
              <a:rPr lang="cs-CZ" b="1" dirty="0">
                <a:latin typeface="+mn-lt"/>
              </a:rPr>
              <a:t>ukončení příjmu žádostí o podporu: 	</a:t>
            </a:r>
            <a:r>
              <a:rPr lang="cs-CZ" b="1" dirty="0" smtClean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6. </a:t>
            </a:r>
            <a:r>
              <a:rPr lang="cs-CZ" dirty="0">
                <a:latin typeface="+mn-lt"/>
              </a:rPr>
              <a:t>1</a:t>
            </a:r>
            <a:r>
              <a:rPr lang="cs-CZ" dirty="0" smtClean="0">
                <a:latin typeface="+mn-lt"/>
              </a:rPr>
              <a:t>. 2020 ve 14:00 </a:t>
            </a:r>
            <a:r>
              <a:rPr lang="cs-CZ" dirty="0">
                <a:latin typeface="+mn-lt"/>
              </a:rPr>
              <a:t>hod</a:t>
            </a:r>
            <a:r>
              <a:rPr lang="cs-CZ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Minimální/maximální délka trvání projektu: </a:t>
            </a:r>
            <a:r>
              <a:rPr lang="cs-CZ" b="1" dirty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24 – 36 měsíců</a:t>
            </a:r>
          </a:p>
          <a:p>
            <a:pPr marL="0" indent="0">
              <a:buNone/>
            </a:pPr>
            <a:r>
              <a:rPr lang="cs-CZ" b="1" dirty="0">
                <a:latin typeface="+mn-lt"/>
              </a:rPr>
              <a:t>Nejzazší datum pro ukončení fyzické realizace projektu: 	</a:t>
            </a:r>
            <a:r>
              <a:rPr lang="cs-CZ" dirty="0">
                <a:latin typeface="+mn-lt"/>
              </a:rPr>
              <a:t>31. 12. 2022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67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778" y="653143"/>
            <a:ext cx="10989129" cy="3390780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>
                <a:solidFill>
                  <a:schemeClr val="tx1"/>
                </a:solidFill>
              </a:rPr>
              <a:t>Mgr</a:t>
            </a:r>
            <a:r>
              <a:rPr lang="cs-CZ" sz="2200" dirty="0">
                <a:solidFill>
                  <a:schemeClr val="tx1"/>
                </a:solidFill>
              </a:rPr>
              <a:t>. </a:t>
            </a:r>
            <a:r>
              <a:rPr lang="cs-CZ" sz="2200" dirty="0" err="1">
                <a:solidFill>
                  <a:schemeClr val="tx1"/>
                </a:solidFill>
              </a:rPr>
              <a:t>MgA</a:t>
            </a:r>
            <a:r>
              <a:rPr lang="cs-CZ" sz="2200" dirty="0">
                <a:solidFill>
                  <a:schemeClr val="tx1"/>
                </a:solidFill>
              </a:rPr>
              <a:t>. Petra Martinovská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bg1">
                    <a:lumMod val="65000"/>
                  </a:schemeClr>
                </a:solidFill>
              </a:rPr>
              <a:t>Garant prioritní osy 3</a:t>
            </a:r>
            <a:br>
              <a:rPr lang="cs-CZ" sz="2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2200" dirty="0">
                <a:solidFill>
                  <a:schemeClr val="bg1">
                    <a:lumMod val="65000"/>
                  </a:schemeClr>
                </a:solidFill>
              </a:rPr>
              <a:t>Oddělení koncepce a přípravy výzev PO3, Odbor koncepce a vedení OP </a:t>
            </a:r>
            <a:r>
              <a:rPr lang="cs-CZ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2200" dirty="0" smtClean="0">
                <a:hlinkClick r:id="rId3"/>
              </a:rPr>
              <a:t>neformalni_vzdelavani@msmt.cz</a:t>
            </a:r>
            <a:r>
              <a:rPr lang="cs-CZ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latin typeface="+mj-lt"/>
              </a:rPr>
              <a:t> 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71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354" y="682817"/>
            <a:ext cx="10515600" cy="1002066"/>
          </a:xfrm>
        </p:spPr>
        <p:txBody>
          <a:bodyPr/>
          <a:lstStyle/>
          <a:p>
            <a:r>
              <a:rPr lang="cs-CZ" dirty="0" smtClean="0"/>
              <a:t>Základní data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354" y="1473869"/>
            <a:ext cx="11150201" cy="4481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/>
              <a:t>Dotazy:   </a:t>
            </a:r>
            <a:r>
              <a:rPr lang="cs-CZ" sz="2800" dirty="0" smtClean="0">
                <a:hlinkClick r:id="rId3"/>
              </a:rPr>
              <a:t>neformalni_vzdelavani@msmt.cz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FAQ: </a:t>
            </a:r>
            <a:endParaRPr lang="cs-CZ" sz="2800" b="1" dirty="0"/>
          </a:p>
          <a:p>
            <a:pPr marL="0" indent="0">
              <a:buNone/>
            </a:pPr>
            <a:r>
              <a:rPr lang="cs-CZ" sz="2800" dirty="0">
                <a:hlinkClick r:id="rId4"/>
              </a:rPr>
              <a:t>https://</a:t>
            </a:r>
            <a:r>
              <a:rPr lang="cs-CZ" sz="2800" dirty="0" smtClean="0">
                <a:hlinkClick r:id="rId4"/>
              </a:rPr>
              <a:t>opvvv.msmt.cz/vyzva/vyzva-c-02-18-071-zvysovani-kvality-neformalniho-vzdelavani-2/dotazy.htm</a:t>
            </a:r>
            <a:endParaRPr lang="cs-CZ" sz="2800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Alokace na výzvu:</a:t>
            </a:r>
            <a:r>
              <a:rPr lang="cs-CZ" sz="2800" dirty="0" smtClean="0"/>
              <a:t> 	200.000.000 </a:t>
            </a:r>
            <a:r>
              <a:rPr lang="cs-CZ" sz="2800" dirty="0" smtClean="0"/>
              <a:t>Kč + navýšení … Kč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Minimální/maximální výše celkových způsobilých výdajů:</a:t>
            </a:r>
          </a:p>
          <a:p>
            <a:pPr marL="0" indent="0">
              <a:buNone/>
            </a:pPr>
            <a:r>
              <a:rPr lang="cs-CZ" sz="2800" dirty="0" smtClean="0"/>
              <a:t>Minimální výše výdajů:</a:t>
            </a:r>
            <a:r>
              <a:rPr lang="cs-CZ" sz="2800" b="1" dirty="0" smtClean="0"/>
              <a:t>	</a:t>
            </a:r>
            <a:r>
              <a:rPr lang="cs-CZ" sz="2800" dirty="0"/>
              <a:t>1</a:t>
            </a:r>
            <a:r>
              <a:rPr lang="cs-CZ" sz="2800" dirty="0" smtClean="0"/>
              <a:t>.000.000 Kč</a:t>
            </a:r>
            <a:r>
              <a:rPr lang="cs-CZ" sz="2800" dirty="0"/>
              <a:t>	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Maximální výše výdajů:	20 000 000Kč</a:t>
            </a:r>
            <a:endParaRPr lang="cs-CZ" sz="2800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62354" y="3821229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6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8024" y="938757"/>
            <a:ext cx="111036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Žadatelé a partneři 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 smtClean="0">
                <a:latin typeface="+mj-lt"/>
              </a:rPr>
              <a:t>Oprávněný </a:t>
            </a:r>
            <a:r>
              <a:rPr lang="cs-CZ" sz="2800" dirty="0">
                <a:latin typeface="+mj-lt"/>
              </a:rPr>
              <a:t>žadatel musí patřit do jedné z následujících kategorií a zároveň splňovat všechny podmínky uvedené v kapitole 5.2.1 Pravidel pro žadatele a příjemce – specifická část.</a:t>
            </a:r>
          </a:p>
          <a:p>
            <a:pPr algn="just"/>
            <a:endParaRPr lang="cs-CZ" sz="2800" dirty="0">
              <a:cs typeface="Arial" panose="020B0604020202020204" pitchFamily="34" charset="0"/>
            </a:endParaRPr>
          </a:p>
          <a:p>
            <a:pPr algn="r"/>
            <a:r>
              <a:rPr lang="cs-CZ" sz="1600" i="1" dirty="0" smtClean="0">
                <a:cs typeface="Arial" panose="020B0604020202020204" pitchFamily="34" charset="0"/>
              </a:rPr>
              <a:t>(Text </a:t>
            </a:r>
            <a:r>
              <a:rPr lang="cs-CZ" sz="1600" i="1" dirty="0">
                <a:cs typeface="Arial" panose="020B0604020202020204" pitchFamily="34" charset="0"/>
              </a:rPr>
              <a:t>výzvy 4.1. a  kpt. 5.2.1 </a:t>
            </a:r>
            <a:r>
              <a:rPr lang="cs-CZ" sz="1600" i="1" dirty="0" err="1" smtClean="0">
                <a:cs typeface="Arial" panose="020B0604020202020204" pitchFamily="34" charset="0"/>
              </a:rPr>
              <a:t>PpŽP</a:t>
            </a:r>
            <a:r>
              <a:rPr lang="cs-CZ" sz="1600" i="1" dirty="0" smtClean="0">
                <a:cs typeface="Arial" panose="020B0604020202020204" pitchFamily="34" charset="0"/>
              </a:rPr>
              <a:t>- specifická část)</a:t>
            </a:r>
            <a:endParaRPr lang="cs-CZ" sz="1600" i="1" dirty="0"/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199" y="406399"/>
            <a:ext cx="10515600" cy="489697"/>
          </a:xfrm>
        </p:spPr>
        <p:txBody>
          <a:bodyPr>
            <a:noAutofit/>
          </a:bodyPr>
          <a:lstStyle/>
          <a:p>
            <a:pPr algn="just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514" y="896096"/>
            <a:ext cx="11127619" cy="47582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rgbClr val="000000"/>
                </a:solidFill>
                <a:latin typeface="+mn-lt"/>
              </a:rPr>
              <a:t>Právnické </a:t>
            </a:r>
            <a:r>
              <a:rPr lang="cs-CZ" b="1" dirty="0">
                <a:solidFill>
                  <a:srgbClr val="000000"/>
                </a:solidFill>
                <a:latin typeface="+mn-lt"/>
              </a:rPr>
              <a:t>osoby, jejichž hlavním cílem není vytváření zisku, a které jsou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+mn-lt"/>
              </a:rPr>
              <a:t>spolkem, nebo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+mn-lt"/>
              </a:rPr>
              <a:t>ústavem, nebo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+mn-lt"/>
              </a:rPr>
              <a:t>obecně prospěšnou společností, nebo </a:t>
            </a:r>
            <a:endParaRPr lang="cs-CZ" sz="1800" dirty="0" smtClean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registrovanou církví nebo jimi zřízenou náboženskou společností tzv. církevní právnická osoba, nebo </a:t>
            </a:r>
          </a:p>
          <a:p>
            <a:r>
              <a:rPr lang="cs-CZ" sz="1800" dirty="0" smtClean="0">
                <a:latin typeface="+mn-lt"/>
              </a:rPr>
              <a:t>zájmovým sdružením právnických osob </a:t>
            </a: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a zároveň </a:t>
            </a:r>
          </a:p>
          <a:p>
            <a:r>
              <a:rPr lang="cs-CZ" sz="1800" dirty="0" smtClean="0">
                <a:latin typeface="+mn-lt"/>
              </a:rPr>
              <a:t>působí </a:t>
            </a:r>
            <a:r>
              <a:rPr lang="cs-CZ" sz="1800" dirty="0">
                <a:latin typeface="+mn-lt"/>
              </a:rPr>
              <a:t>v oblasti neformálního vzdělávání dětí a mládeže, případně sdružují organizace pracující s dětmi a mládeží, nebo </a:t>
            </a:r>
          </a:p>
          <a:p>
            <a:r>
              <a:rPr lang="cs-CZ" sz="1800" dirty="0" smtClean="0">
                <a:latin typeface="+mn-lt"/>
              </a:rPr>
              <a:t>jsou </a:t>
            </a:r>
            <a:r>
              <a:rPr lang="cs-CZ" sz="1800" dirty="0">
                <a:latin typeface="+mn-lt"/>
              </a:rPr>
              <a:t>uvedeny v databázi Místních akčních skupin (http://databaze.nsmascr.cz/), nebo </a:t>
            </a:r>
          </a:p>
          <a:p>
            <a:r>
              <a:rPr lang="cs-CZ" sz="1800" dirty="0" smtClean="0">
                <a:latin typeface="+mn-lt"/>
              </a:rPr>
              <a:t>zastřešují </a:t>
            </a:r>
            <a:r>
              <a:rPr lang="cs-CZ" sz="1800" dirty="0">
                <a:latin typeface="+mn-lt"/>
              </a:rPr>
              <a:t>organizace dětí a mládeže na území NUTS 3. </a:t>
            </a:r>
            <a:endParaRPr lang="cs-CZ" sz="1800" dirty="0" smtClean="0">
              <a:latin typeface="+mn-lt"/>
            </a:endParaRPr>
          </a:p>
          <a:p>
            <a:pPr marL="0" indent="0">
              <a:buNone/>
            </a:pPr>
            <a:endParaRPr lang="cs-CZ" sz="1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+mn-lt"/>
              </a:rPr>
              <a:t>Pobočné </a:t>
            </a:r>
            <a:r>
              <a:rPr lang="cs-CZ" b="1" dirty="0">
                <a:latin typeface="+mn-lt"/>
              </a:rPr>
              <a:t>spolky Národní sítě Místních akčních skupin ČR, z.s.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+mn-lt"/>
              </a:rPr>
              <a:t>Jeden oprávněný žadatel může podat maximálně jednu žádost o podporu.</a:t>
            </a:r>
          </a:p>
          <a:p>
            <a:pPr marL="0" indent="0">
              <a:buNone/>
            </a:pPr>
            <a:endParaRPr lang="cs-CZ" dirty="0" smtClean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738489" y="3962401"/>
            <a:ext cx="27657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8810979" y="4346222"/>
            <a:ext cx="2082799" cy="5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5815" y="398443"/>
            <a:ext cx="10515600" cy="668358"/>
          </a:xfrm>
        </p:spPr>
        <p:txBody>
          <a:bodyPr/>
          <a:lstStyle/>
          <a:p>
            <a:pPr algn="just"/>
            <a:r>
              <a:rPr lang="cs-CZ" dirty="0" smtClean="0"/>
              <a:t>Oprávnění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815" y="1066800"/>
            <a:ext cx="11148647" cy="522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/>
              <a:t>Právnické </a:t>
            </a:r>
            <a:r>
              <a:rPr lang="cs-CZ" sz="2800" b="1" dirty="0"/>
              <a:t>osoby, </a:t>
            </a:r>
            <a:r>
              <a:rPr lang="cs-CZ" sz="2800" b="1" dirty="0" smtClean="0"/>
              <a:t>které vykonávají </a:t>
            </a:r>
            <a:r>
              <a:rPr lang="cs-CZ" sz="2800" b="1" dirty="0"/>
              <a:t>veřejně prospěšnou činnost </a:t>
            </a:r>
            <a:r>
              <a:rPr lang="cs-CZ" sz="2800" b="1" dirty="0" smtClean="0"/>
              <a:t>v </a:t>
            </a:r>
            <a:r>
              <a:rPr lang="cs-CZ" sz="2800" b="1" dirty="0"/>
              <a:t>oblasti neformálního vzdělávání dětí a </a:t>
            </a:r>
            <a:r>
              <a:rPr lang="cs-CZ" sz="2800" b="1" dirty="0" smtClean="0"/>
              <a:t>mládeže: </a:t>
            </a:r>
            <a:endParaRPr lang="cs-CZ" sz="2800" b="1" dirty="0"/>
          </a:p>
          <a:p>
            <a:r>
              <a:rPr lang="cs-CZ" sz="2800" dirty="0" smtClean="0"/>
              <a:t>spolek</a:t>
            </a:r>
            <a:r>
              <a:rPr lang="cs-CZ" sz="2800" dirty="0"/>
              <a:t>; </a:t>
            </a:r>
          </a:p>
          <a:p>
            <a:r>
              <a:rPr lang="cs-CZ" sz="2800" dirty="0" smtClean="0"/>
              <a:t>pobočný </a:t>
            </a:r>
            <a:r>
              <a:rPr lang="cs-CZ" sz="2800" dirty="0"/>
              <a:t>spolek; </a:t>
            </a:r>
          </a:p>
          <a:p>
            <a:r>
              <a:rPr lang="cs-CZ" sz="2800" dirty="0" smtClean="0"/>
              <a:t>ústav</a:t>
            </a:r>
            <a:r>
              <a:rPr lang="cs-CZ" sz="2800" dirty="0"/>
              <a:t>; </a:t>
            </a:r>
          </a:p>
          <a:p>
            <a:r>
              <a:rPr lang="cs-CZ" sz="2800" dirty="0" smtClean="0"/>
              <a:t>obecně </a:t>
            </a:r>
            <a:r>
              <a:rPr lang="cs-CZ" sz="2800" dirty="0"/>
              <a:t>prospěšná společnost; </a:t>
            </a:r>
          </a:p>
          <a:p>
            <a:r>
              <a:rPr lang="cs-CZ" sz="2800" dirty="0" smtClean="0"/>
              <a:t>registrovaná </a:t>
            </a:r>
            <a:r>
              <a:rPr lang="cs-CZ" sz="2800" dirty="0"/>
              <a:t>církev nebo jimi zřízenou náboženskou společností tzv. církevní právnická osoba; </a:t>
            </a:r>
          </a:p>
          <a:p>
            <a:r>
              <a:rPr lang="cs-CZ" sz="2800" dirty="0" smtClean="0"/>
              <a:t>zájmové </a:t>
            </a:r>
            <a:r>
              <a:rPr lang="cs-CZ" sz="2800" dirty="0"/>
              <a:t>sdružení právnických osob.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Jeden subjekt může být uveden jako partner pouze v jedné žádosti o podporu.</a:t>
            </a:r>
          </a:p>
          <a:p>
            <a:pPr marL="0" indent="0">
              <a:buNone/>
            </a:pPr>
            <a:endParaRPr lang="cs-CZ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8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527539"/>
            <a:ext cx="12109937" cy="1097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Aktivity výzvy</a:t>
            </a:r>
          </a:p>
          <a:p>
            <a:pPr marL="982663"/>
            <a:r>
              <a:rPr lang="cs-CZ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Povinná aktivita:</a:t>
            </a: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1: Řízení </a:t>
            </a:r>
            <a:r>
              <a:rPr lang="cs-CZ" b="1" dirty="0" smtClean="0">
                <a:latin typeface="+mj-lt"/>
              </a:rPr>
              <a:t>projektu</a:t>
            </a:r>
          </a:p>
          <a:p>
            <a:pPr marL="982663"/>
            <a:endParaRPr lang="cs-CZ" sz="9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marL="982663"/>
            <a:r>
              <a:rPr lang="cs-CZ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Povinně volitelné aktivity: </a:t>
            </a: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2: Vzdělávání pracovníků v neformálním vzdělávání - realizace do vzdálenosti 10 km</a:t>
            </a:r>
            <a:r>
              <a:rPr lang="cs-CZ" b="1" dirty="0" smtClean="0">
                <a:solidFill>
                  <a:srgbClr val="428D9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+mj-lt"/>
              </a:rPr>
              <a:t>(1604 </a:t>
            </a:r>
            <a:r>
              <a:rPr lang="cs-CZ" dirty="0">
                <a:latin typeface="+mj-lt"/>
              </a:rPr>
              <a:t>Kč)</a:t>
            </a: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3: Vzdělávání pracovníků v neformálním vzdělávání - realizace ve vzdálenosti </a:t>
            </a:r>
            <a:r>
              <a:rPr lang="cs-CZ" b="1" u="sng" dirty="0">
                <a:latin typeface="+mj-lt"/>
              </a:rPr>
              <a:t>10 a </a:t>
            </a:r>
            <a:r>
              <a:rPr lang="cs-CZ" b="1" u="sng" dirty="0" smtClean="0">
                <a:latin typeface="+mj-lt"/>
              </a:rPr>
              <a:t>více km </a:t>
            </a:r>
            <a:r>
              <a:rPr lang="cs-CZ" dirty="0">
                <a:latin typeface="+mj-lt"/>
              </a:rPr>
              <a:t>(2 112 Kč)</a:t>
            </a:r>
          </a:p>
          <a:p>
            <a:pPr marL="982663"/>
            <a:endParaRPr lang="cs-CZ" sz="900" b="1" dirty="0" smtClean="0">
              <a:latin typeface="+mj-lt"/>
            </a:endParaRPr>
          </a:p>
          <a:p>
            <a:pPr marL="982663"/>
            <a:r>
              <a:rPr lang="cs-CZ" b="1" dirty="0">
                <a:latin typeface="+mj-lt"/>
              </a:rPr>
              <a:t>Aktivita č. 4: Sdílení zkušeností pracovníků v neformálním vzdělávání bez financování </a:t>
            </a:r>
            <a:r>
              <a:rPr lang="cs-CZ" b="1" dirty="0" smtClean="0">
                <a:latin typeface="+mj-lt"/>
              </a:rPr>
              <a:t>osobních nákladů </a:t>
            </a:r>
            <a:r>
              <a:rPr lang="cs-CZ" dirty="0">
                <a:latin typeface="+mj-lt"/>
              </a:rPr>
              <a:t>(6 140 Kč) </a:t>
            </a:r>
            <a:endParaRPr lang="cs-CZ" b="1" dirty="0" smtClean="0">
              <a:latin typeface="+mj-lt"/>
            </a:endParaRPr>
          </a:p>
          <a:p>
            <a:pPr marL="982663"/>
            <a:r>
              <a:rPr lang="cs-CZ" b="1" dirty="0">
                <a:latin typeface="+mj-lt"/>
              </a:rPr>
              <a:t>Aktivita č. 5: Sdílení zkušeností pracovníků v neformálním vzdělávání </a:t>
            </a:r>
            <a:r>
              <a:rPr lang="cs-CZ" b="1" u="sng" dirty="0">
                <a:latin typeface="+mj-lt"/>
              </a:rPr>
              <a:t>s financováním </a:t>
            </a:r>
            <a:r>
              <a:rPr lang="cs-CZ" b="1" dirty="0">
                <a:latin typeface="+mj-lt"/>
              </a:rPr>
              <a:t>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(10 524 Kč)	</a:t>
            </a:r>
          </a:p>
          <a:p>
            <a:pPr marL="982663"/>
            <a:endParaRPr lang="cs-CZ" sz="900" b="1" dirty="0" smtClean="0">
              <a:latin typeface="+mj-lt"/>
            </a:endParaRP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6: Tandemové neformální vzdělávání bez financování 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(11 840 Kč) </a:t>
            </a:r>
            <a:endParaRPr lang="cs-CZ" b="1" dirty="0" smtClean="0">
              <a:latin typeface="+mj-lt"/>
            </a:endParaRPr>
          </a:p>
          <a:p>
            <a:pPr marL="982663"/>
            <a:r>
              <a:rPr lang="cs-CZ" b="1" dirty="0">
                <a:latin typeface="+mj-lt"/>
              </a:rPr>
              <a:t>Aktivita č. 7: Tandemové neformální vzdělávání </a:t>
            </a:r>
            <a:r>
              <a:rPr lang="cs-CZ" b="1" u="sng" dirty="0">
                <a:latin typeface="+mj-lt"/>
              </a:rPr>
              <a:t>s financováním </a:t>
            </a:r>
            <a:r>
              <a:rPr lang="cs-CZ" b="1" dirty="0">
                <a:latin typeface="+mj-lt"/>
              </a:rPr>
              <a:t>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 smtClean="0">
                <a:latin typeface="+mj-lt"/>
              </a:rPr>
              <a:t>(24 990 Kč)</a:t>
            </a:r>
            <a:endParaRPr lang="cs-CZ" dirty="0">
              <a:latin typeface="+mj-lt"/>
            </a:endParaRPr>
          </a:p>
          <a:p>
            <a:pPr marL="982663"/>
            <a:endParaRPr lang="cs-CZ" sz="900" b="1" dirty="0" smtClean="0">
              <a:latin typeface="+mj-lt"/>
            </a:endParaRP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8: Zavádění nových metod v neformálním vzdělávání bez financování 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(2 719 Kč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  <a:p>
            <a:pPr marL="982663"/>
            <a:r>
              <a:rPr lang="cs-CZ" b="1" dirty="0">
                <a:latin typeface="+mj-lt"/>
              </a:rPr>
              <a:t>Aktivita č. 9: Zavádění nových metod v neformálním vzdělávání </a:t>
            </a:r>
            <a:r>
              <a:rPr lang="cs-CZ" b="1" u="sng" dirty="0">
                <a:latin typeface="+mj-lt"/>
              </a:rPr>
              <a:t>s financováním </a:t>
            </a:r>
            <a:r>
              <a:rPr lang="cs-CZ" b="1" dirty="0">
                <a:latin typeface="+mj-lt"/>
              </a:rPr>
              <a:t>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(6 227 Kč)</a:t>
            </a:r>
          </a:p>
          <a:p>
            <a:pPr marL="982663"/>
            <a:endParaRPr lang="cs-CZ" sz="900" b="1" dirty="0" smtClean="0">
              <a:latin typeface="+mj-lt"/>
            </a:endParaRP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10: Klub v neformálním </a:t>
            </a:r>
            <a:r>
              <a:rPr lang="cs-CZ" b="1" dirty="0" smtClean="0">
                <a:latin typeface="+mj-lt"/>
              </a:rPr>
              <a:t>vzdělávání  </a:t>
            </a:r>
            <a:r>
              <a:rPr lang="cs-CZ" dirty="0" smtClean="0">
                <a:latin typeface="+mj-lt"/>
              </a:rPr>
              <a:t>(</a:t>
            </a:r>
            <a:r>
              <a:rPr lang="cs-CZ" dirty="0">
                <a:latin typeface="+mj-lt"/>
              </a:rPr>
              <a:t>6 315 Kč)</a:t>
            </a:r>
          </a:p>
          <a:p>
            <a:pPr marL="982663"/>
            <a:endParaRPr lang="cs-CZ" sz="900" dirty="0">
              <a:latin typeface="+mj-lt"/>
            </a:endParaRP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11: Projektový den </a:t>
            </a:r>
            <a:r>
              <a:rPr lang="cs-CZ" b="1" u="sng" dirty="0">
                <a:latin typeface="+mj-lt"/>
              </a:rPr>
              <a:t>v klubovně </a:t>
            </a:r>
            <a:r>
              <a:rPr lang="cs-CZ" b="1" dirty="0">
                <a:latin typeface="+mj-lt"/>
              </a:rPr>
              <a:t>bez financování 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(4 736 Kč) </a:t>
            </a:r>
          </a:p>
          <a:p>
            <a:pPr marL="982663"/>
            <a:r>
              <a:rPr lang="cs-CZ" b="1" dirty="0">
                <a:latin typeface="+mj-lt"/>
              </a:rPr>
              <a:t>Aktivita č. 12: Projektový den </a:t>
            </a:r>
            <a:r>
              <a:rPr lang="cs-CZ" b="1" u="sng" dirty="0">
                <a:latin typeface="+mj-lt"/>
              </a:rPr>
              <a:t>v klubovně s financováním </a:t>
            </a:r>
            <a:r>
              <a:rPr lang="cs-CZ" b="1" dirty="0">
                <a:latin typeface="+mj-lt"/>
              </a:rPr>
              <a:t>osobních </a:t>
            </a:r>
            <a:r>
              <a:rPr lang="cs-CZ" b="1" dirty="0" smtClean="0">
                <a:latin typeface="+mj-lt"/>
              </a:rPr>
              <a:t>nákladů </a:t>
            </a:r>
            <a:r>
              <a:rPr lang="cs-CZ" dirty="0">
                <a:latin typeface="+mj-lt"/>
              </a:rPr>
              <a:t>(9 996 Kč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  <a:p>
            <a:pPr marL="982663"/>
            <a:endParaRPr lang="cs-CZ" sz="900" b="1" dirty="0" smtClean="0">
              <a:latin typeface="+mj-lt"/>
            </a:endParaRPr>
          </a:p>
          <a:p>
            <a:pPr marL="982663"/>
            <a:r>
              <a:rPr lang="cs-CZ" b="1" dirty="0" smtClean="0">
                <a:latin typeface="+mj-lt"/>
              </a:rPr>
              <a:t>Aktivita </a:t>
            </a:r>
            <a:r>
              <a:rPr lang="cs-CZ" b="1" dirty="0">
                <a:latin typeface="+mj-lt"/>
              </a:rPr>
              <a:t>č. 13: Projektový den </a:t>
            </a:r>
            <a:r>
              <a:rPr lang="cs-CZ" b="1" u="sng" dirty="0">
                <a:latin typeface="+mj-lt"/>
              </a:rPr>
              <a:t>mimo </a:t>
            </a:r>
            <a:r>
              <a:rPr lang="cs-CZ" b="1" u="sng" dirty="0" smtClean="0">
                <a:latin typeface="+mj-lt"/>
              </a:rPr>
              <a:t>klubovnu </a:t>
            </a:r>
            <a:r>
              <a:rPr lang="cs-CZ" dirty="0">
                <a:latin typeface="+mj-lt"/>
              </a:rPr>
              <a:t>(</a:t>
            </a:r>
            <a:r>
              <a:rPr lang="da-DK" dirty="0">
                <a:latin typeface="+mj-lt"/>
              </a:rPr>
              <a:t>6 320 Kč</a:t>
            </a:r>
            <a:r>
              <a:rPr lang="cs-CZ" dirty="0">
                <a:latin typeface="+mj-lt"/>
              </a:rPr>
              <a:t>)</a:t>
            </a:r>
          </a:p>
          <a:p>
            <a:endParaRPr lang="cs-CZ" b="1" dirty="0">
              <a:latin typeface="+mj-lt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749157"/>
            <a:ext cx="10515600" cy="713883"/>
          </a:xfrm>
        </p:spPr>
        <p:txBody>
          <a:bodyPr/>
          <a:lstStyle/>
          <a:p>
            <a:r>
              <a:rPr lang="cs-CZ" dirty="0" smtClean="0"/>
              <a:t>Povinná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252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428D96"/>
                </a:solidFill>
                <a:latin typeface="+mn-lt"/>
              </a:rPr>
              <a:t>Aktivita č. 1: Řízení projektu</a:t>
            </a:r>
            <a:endParaRPr lang="cs-CZ" sz="2400" b="1" dirty="0" smtClean="0">
              <a:solidFill>
                <a:srgbClr val="428D96"/>
              </a:solidFill>
              <a:latin typeface="+mn-lt"/>
            </a:endParaRPr>
          </a:p>
          <a:p>
            <a:r>
              <a:rPr lang="cs-CZ" sz="2400" dirty="0" smtClean="0"/>
              <a:t>Samostatná aktivita;</a:t>
            </a:r>
          </a:p>
          <a:p>
            <a:r>
              <a:rPr lang="cs-CZ" sz="2400" dirty="0" smtClean="0"/>
              <a:t>Popis realizačního týmu;</a:t>
            </a:r>
          </a:p>
          <a:p>
            <a:r>
              <a:rPr lang="cs-CZ" sz="2400" dirty="0" smtClean="0"/>
              <a:t>Podrobnosti v kap. 5.2.4 Obecných pravidel pro žadatele a příjemce;</a:t>
            </a:r>
          </a:p>
          <a:p>
            <a:r>
              <a:rPr lang="cs-CZ" sz="2400" b="1" dirty="0" smtClean="0"/>
              <a:t>Není financovaná z jednotek aktivit.</a:t>
            </a:r>
          </a:p>
        </p:txBody>
      </p:sp>
    </p:spTree>
    <p:extLst>
      <p:ext uri="{BB962C8B-B14F-4D97-AF65-F5344CB8AC3E}">
        <p14:creationId xmlns:p14="http://schemas.microsoft.com/office/powerpoint/2010/main" val="14084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15OPMSMT0001-28-109102</_dlc_DocId>
    <_dlc_DocIdUrl xmlns="0104a4cd-1400-468e-be1b-c7aad71d7d5a">
      <Url>https://op.msmt.cz/_layouts/15/DocIdRedir.aspx?ID=15OPMSMT0001-28-109102</Url>
      <Description>15OPMSMT0001-28-109102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B46BA-1454-4AEE-8715-BF726F74D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2578C9-97DF-4E30-B0F4-07B0CE903DD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104a4cd-1400-468e-be1b-c7aad71d7d5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2420</Words>
  <Application>Microsoft Office PowerPoint</Application>
  <PresentationFormat>Širokoúhlá obrazovka</PresentationFormat>
  <Paragraphs>402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(http://www.msmt.cz/mladez/neformalni-vzdelavani-1) </vt:lpstr>
      <vt:lpstr>Základní data k výzvě</vt:lpstr>
      <vt:lpstr>Základní data k výzvě</vt:lpstr>
      <vt:lpstr>Prezentace aplikace PowerPoint</vt:lpstr>
      <vt:lpstr>Oprávnění žadatelé</vt:lpstr>
      <vt:lpstr>Oprávnění partneři</vt:lpstr>
      <vt:lpstr>Prezentace aplikace PowerPoint</vt:lpstr>
      <vt:lpstr>Povinná aktivita</vt:lpstr>
      <vt:lpstr>Povinně volitelné aktivity (dále PVA)</vt:lpstr>
      <vt:lpstr>Prezentace aplikace PowerPoint</vt:lpstr>
      <vt:lpstr>Prezentace aplikace PowerPoint</vt:lpstr>
      <vt:lpstr>Prezentace aplikace PowerPoint</vt:lpstr>
      <vt:lpstr>„Tandem“   Cílem aktivity je prohloubit spolupráci pracovníků organizací působících v neformálním vzdělávání dětí a mládeže v oblasti podpory společného vzdělávání, rozvoje základních gramotností a klíčových kompetencí s dalšími aktéry vzdělávání - s pracovníky jiných NNO, škol či školských zařízení. Díky spolupráci těchto organizací se zlepší kvalita neformálního vzdělávání, což bude mít také pozitivní vliv i na výsledky formálního vzdělávání. Přínosem této metody je větší pestrost, zajímavost a efektivita práce i možnost individuálního přístupu k dětem a žákům.</vt:lpstr>
      <vt:lpstr>Prezentace aplikace PowerPoint</vt:lpstr>
      <vt:lpstr>Prezentace aplikace PowerPoint</vt:lpstr>
      <vt:lpstr>„Nové metody“  Cílem aktivity je prohloubit profesní kompetence pracovníků v neformálním vzdělávání prostřednictvím vzájemné spolupráce s využitím prvků mentoringu.</vt:lpstr>
      <vt:lpstr>„Nové metody“</vt:lpstr>
      <vt:lpstr>„Klub v neformálním vzdělávání“ Cílem aktivity je podpora účastníků neformálního vzdělávání v oblasti vybraných klíčových kompetencí (občanské kompetence, badatelství, praktické zručnosti - polytechnická výchova), pro jejichž rozvoj je efektivním nástrojem právě mimoškolní vzdělávání. Klub poskytuje možnosti flexibilně uplatňovat efektivní metody a reagovat na zájmy a potřeby účastníků. Takto získané znalosti, dovednosti a kompetence se současně promítají i do povinné složky vzdělávání dítěte/žáka a mohou s ním být i úzce propojeny. Aktivita umožňuje vedle rozvoje klíčových kompetencí dětí a žáků i profesní rozvoj pracovníků s dětmi a mládeží v neformálním vzdělávání</vt:lpstr>
      <vt:lpstr>Prezentace aplikace PowerPoint</vt:lpstr>
      <vt:lpstr>„Projektový den“: Cílem aktivity je rozvoj kompetencí pracovníků NNO v oblasti přípravy a vedení projektového vzdělávání, které vede k rozvoji osobních a sociálních kompetencí účastníků. Projektový den bude zaměřen na společné vzdělávání a rozvoj klíčových kompetencí účastníků.  Projektové vzdělávání charakterizuje: důraz na aktivizační metody vzdělávání; využití metod kooperativního učení; samostatnost v rozhodování; týmová spolupráce; rozvoj kritického myšlení, kreativních metod vzdělávání; praktické využití teoretických poznatků; důraz na interdisciplinární vztahy.</vt:lpstr>
      <vt:lpstr>„Projektový den“:</vt:lpstr>
      <vt:lpstr>Prezentace aplikace PowerPoint</vt:lpstr>
      <vt:lpstr>Prezentace aplikace PowerPoint</vt:lpstr>
      <vt:lpstr>Indikátory výstupu pro aktivity</vt:lpstr>
      <vt:lpstr>Indikátory výsledku vykazované za projekt</vt:lpstr>
      <vt:lpstr>Prezentace aplikace PowerPoint</vt:lpstr>
      <vt:lpstr>Prezentace aplikace PowerPoint</vt:lpstr>
      <vt:lpstr>Prezentace aplikace PowerPoint</vt:lpstr>
      <vt:lpstr>Mgr. MgA. Petra Martinovská Garant prioritní osy 3 Oddělení koncepce a přípravy výzev PO3, Odbor koncepce a vedení OP  neformalni_vzdelavani@msmt.cz    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Prezentace_šablona_širokoúhlá</dc:title>
  <dc:creator>Čejková Michaela</dc:creator>
  <dc:description/>
  <cp:lastModifiedBy>Martinovská Petra</cp:lastModifiedBy>
  <cp:revision>249</cp:revision>
  <cp:lastPrinted>2019-05-30T14:41:22Z</cp:lastPrinted>
  <dcterms:created xsi:type="dcterms:W3CDTF">2016-01-08T09:04:23Z</dcterms:created>
  <dcterms:modified xsi:type="dcterms:W3CDTF">2019-06-07T12:45:45Z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691488cb-c9c7-40f6-829a-b9d5daf2a3c7</vt:lpwstr>
  </property>
  <property fmtid="{D5CDD505-2E9C-101B-9397-08002B2CF9AE}" pid="4" name="Komentář">
    <vt:lpwstr>předepsané písmo Cabliri, daná velikost a barva písma</vt:lpwstr>
  </property>
</Properties>
</file>