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</p:sldMasterIdLst>
  <p:notesMasterIdLst>
    <p:notesMasterId r:id="rId24"/>
  </p:notesMasterIdLst>
  <p:sldIdLst>
    <p:sldId id="256" r:id="rId6"/>
    <p:sldId id="268" r:id="rId7"/>
    <p:sldId id="291" r:id="rId8"/>
    <p:sldId id="292" r:id="rId9"/>
    <p:sldId id="293" r:id="rId10"/>
    <p:sldId id="294" r:id="rId11"/>
    <p:sldId id="296" r:id="rId12"/>
    <p:sldId id="311" r:id="rId13"/>
    <p:sldId id="297" r:id="rId14"/>
    <p:sldId id="298" r:id="rId15"/>
    <p:sldId id="299" r:id="rId16"/>
    <p:sldId id="300" r:id="rId17"/>
    <p:sldId id="314" r:id="rId18"/>
    <p:sldId id="301" r:id="rId19"/>
    <p:sldId id="302" r:id="rId20"/>
    <p:sldId id="308" r:id="rId21"/>
    <p:sldId id="315" r:id="rId22"/>
    <p:sldId id="290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7849" autoAdjust="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2BC7B9-EAE8-4C44-B6A4-D80796CF30EE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E685CC0-1EB1-4F9A-B63F-B3005E63A9FD}">
      <dgm:prSet phldrT="[Text]" custT="1"/>
      <dgm:spPr>
        <a:xfrm rot="10800000">
          <a:off x="0" y="949253"/>
          <a:ext cx="5514975" cy="47876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výběr projektů – výběrová komise						</a:t>
          </a:r>
          <a:r>
            <a:rPr lang="cs-CZ" sz="16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20 </a:t>
          </a:r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gm:t>
    </dgm:pt>
    <dgm:pt modelId="{27413FE1-B199-4F22-837E-A767CF28D299}" type="parTrans" cxnId="{D31ACACC-1602-4497-A87F-F0170514A14D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B61D94-3031-4711-9260-520BE465254E}" type="sibTrans" cxnId="{D31ACACC-1602-4497-A87F-F0170514A14D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8C0138-8A08-4C3B-8EC5-865A27CC762A}">
      <dgm:prSet phldrT="[Text]" custT="1"/>
      <dgm:spPr>
        <a:xfrm rot="10800000">
          <a:off x="0" y="1423352"/>
          <a:ext cx="5514975" cy="47876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kompletace dokumentace k právnímu aktu – Řídicí orgán		 	</a:t>
          </a:r>
          <a:r>
            <a:rPr lang="cs-CZ" sz="16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15 </a:t>
          </a:r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gm:t>
    </dgm:pt>
    <dgm:pt modelId="{AF63B747-8238-4D85-BCCE-C0649BADEACA}" type="parTrans" cxnId="{1596D719-CE12-481E-B2A2-495975E2E715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42A84D-D14C-4120-887A-1B7D441301A3}" type="sibTrans" cxnId="{1596D719-CE12-481E-B2A2-495975E2E715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AF6DC3-D70E-4BAF-9884-80047B1BD2A6}">
      <dgm:prSet phldrT="[Text]" custT="1"/>
      <dgm:spPr>
        <a:xfrm rot="10800000">
          <a:off x="0" y="475155"/>
          <a:ext cx="5514975" cy="47876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věcné hodnocení – externí hodnotitelé					</a:t>
          </a:r>
          <a:r>
            <a:rPr lang="cs-CZ" sz="16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40 </a:t>
          </a:r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gm:t>
    </dgm:pt>
    <dgm:pt modelId="{63C82865-6791-47EA-8DEA-FEF5E2CB4BD7}" type="sibTrans" cxnId="{46ABF69F-36FE-4355-BEB4-A561BDF70196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4ECF40-A6E8-41F9-80BA-27BC300674A5}" type="parTrans" cxnId="{46ABF69F-36FE-4355-BEB4-A561BDF70196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6A17B0-8596-4BFB-8B84-ECE29E7639A4}">
      <dgm:prSet custT="1"/>
      <dgm:spPr>
        <a:xfrm rot="10800000">
          <a:off x="0" y="1056"/>
          <a:ext cx="5514975" cy="47876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kontrola přijatelnosti a formálních náležitostí – interní hodnotitelé</a:t>
          </a:r>
          <a:r>
            <a:rPr lang="cs-CZ" sz="16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		</a:t>
          </a:r>
          <a:r>
            <a:rPr lang="cs-CZ" sz="16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20 </a:t>
          </a:r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gm:t>
    </dgm:pt>
    <dgm:pt modelId="{0E561305-684D-450C-9882-E43564BDBD96}" type="parTrans" cxnId="{014442C2-EE23-4208-8F78-A8211B0E3A58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52021E-105C-4288-B753-BA2080266631}" type="sibTrans" cxnId="{014442C2-EE23-4208-8F78-A8211B0E3A58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D3148C-2A54-4C8B-9B7B-C95D86678B33}">
      <dgm:prSet phldrT="[Text]" custT="1"/>
      <dgm:spPr>
        <a:xfrm>
          <a:off x="0" y="1897451"/>
          <a:ext cx="5514975" cy="311292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vydání právního aktu o poskytnutí/ převodu podpory – Řídicí orgán		</a:t>
          </a:r>
          <a:r>
            <a:rPr lang="cs-CZ" sz="16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40 </a:t>
          </a:r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gm:t>
    </dgm:pt>
    <dgm:pt modelId="{222702D8-79C1-482C-8CD0-54738C965EAF}" type="parTrans" cxnId="{6B2A17A1-8717-4D7C-B587-4037268A93A2}">
      <dgm:prSet/>
      <dgm:spPr/>
      <dgm:t>
        <a:bodyPr/>
        <a:lstStyle/>
        <a:p>
          <a:endParaRPr lang="cs-CZ"/>
        </a:p>
      </dgm:t>
    </dgm:pt>
    <dgm:pt modelId="{0B7A53D6-8309-45E0-8185-87B0867A211B}" type="sibTrans" cxnId="{6B2A17A1-8717-4D7C-B587-4037268A93A2}">
      <dgm:prSet/>
      <dgm:spPr/>
      <dgm:t>
        <a:bodyPr/>
        <a:lstStyle/>
        <a:p>
          <a:endParaRPr lang="cs-CZ"/>
        </a:p>
      </dgm:t>
    </dgm:pt>
    <dgm:pt modelId="{9DB8A18E-EC49-4D9A-8F4A-F94F56067E19}" type="pres">
      <dgm:prSet presAssocID="{542BC7B9-EAE8-4C44-B6A4-D80796CF30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55E92B8-206D-465F-A9ED-55C5D0EBBAA9}" type="pres">
      <dgm:prSet presAssocID="{5AD3148C-2A54-4C8B-9B7B-C95D86678B33}" presName="boxAndChildren" presStyleCnt="0"/>
      <dgm:spPr/>
    </dgm:pt>
    <dgm:pt modelId="{E132FBB0-9C06-437A-9998-B0F799548075}" type="pres">
      <dgm:prSet presAssocID="{5AD3148C-2A54-4C8B-9B7B-C95D86678B33}" presName="parentTextBox" presStyleLbl="node1" presStyleIdx="0" presStyleCnt="5"/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F94E9786-B05E-4277-9806-773D95738BEC}" type="pres">
      <dgm:prSet presAssocID="{3F42A84D-D14C-4120-887A-1B7D441301A3}" presName="sp" presStyleCnt="0"/>
      <dgm:spPr/>
    </dgm:pt>
    <dgm:pt modelId="{E046B884-B7FC-4481-8D2A-D1DCFF07A795}" type="pres">
      <dgm:prSet presAssocID="{C38C0138-8A08-4C3B-8EC5-865A27CC762A}" presName="arrowAndChildren" presStyleCnt="0"/>
      <dgm:spPr/>
    </dgm:pt>
    <dgm:pt modelId="{58A832E6-9364-4177-AD11-228EC060DDC6}" type="pres">
      <dgm:prSet presAssocID="{C38C0138-8A08-4C3B-8EC5-865A27CC762A}" presName="parentTextArrow" presStyleLbl="node1" presStyleIdx="1" presStyleCnt="5"/>
      <dgm:spPr>
        <a:prstGeom prst="upArrowCallout">
          <a:avLst/>
        </a:prstGeom>
      </dgm:spPr>
      <dgm:t>
        <a:bodyPr/>
        <a:lstStyle/>
        <a:p>
          <a:endParaRPr lang="cs-CZ"/>
        </a:p>
      </dgm:t>
    </dgm:pt>
    <dgm:pt modelId="{A6187151-B791-4684-9DB8-42C1C6228A1B}" type="pres">
      <dgm:prSet presAssocID="{57B61D94-3031-4711-9260-520BE465254E}" presName="sp" presStyleCnt="0"/>
      <dgm:spPr/>
      <dgm:t>
        <a:bodyPr/>
        <a:lstStyle/>
        <a:p>
          <a:endParaRPr lang="cs-CZ"/>
        </a:p>
      </dgm:t>
    </dgm:pt>
    <dgm:pt modelId="{70CC1064-0587-4F6F-9A1F-B10AC30069AB}" type="pres">
      <dgm:prSet presAssocID="{7E685CC0-1EB1-4F9A-B63F-B3005E63A9FD}" presName="arrowAndChildren" presStyleCnt="0"/>
      <dgm:spPr/>
      <dgm:t>
        <a:bodyPr/>
        <a:lstStyle/>
        <a:p>
          <a:endParaRPr lang="cs-CZ"/>
        </a:p>
      </dgm:t>
    </dgm:pt>
    <dgm:pt modelId="{F5EA6FA7-4509-4581-8A77-F39FEDBE84E6}" type="pres">
      <dgm:prSet presAssocID="{7E685CC0-1EB1-4F9A-B63F-B3005E63A9FD}" presName="parentTextArrow" presStyleLbl="node1" presStyleIdx="2" presStyleCnt="5"/>
      <dgm:spPr>
        <a:prstGeom prst="upArrowCallout">
          <a:avLst/>
        </a:prstGeom>
      </dgm:spPr>
      <dgm:t>
        <a:bodyPr/>
        <a:lstStyle/>
        <a:p>
          <a:endParaRPr lang="cs-CZ"/>
        </a:p>
      </dgm:t>
    </dgm:pt>
    <dgm:pt modelId="{9CF7AD6E-13B4-49F8-A325-A6C918EA08E0}" type="pres">
      <dgm:prSet presAssocID="{63C82865-6791-47EA-8DEA-FEF5E2CB4BD7}" presName="sp" presStyleCnt="0"/>
      <dgm:spPr/>
      <dgm:t>
        <a:bodyPr/>
        <a:lstStyle/>
        <a:p>
          <a:endParaRPr lang="cs-CZ"/>
        </a:p>
      </dgm:t>
    </dgm:pt>
    <dgm:pt modelId="{6572DFCE-3A71-42F8-846D-7C7E4661CD67}" type="pres">
      <dgm:prSet presAssocID="{46AF6DC3-D70E-4BAF-9884-80047B1BD2A6}" presName="arrowAndChildren" presStyleCnt="0"/>
      <dgm:spPr/>
      <dgm:t>
        <a:bodyPr/>
        <a:lstStyle/>
        <a:p>
          <a:endParaRPr lang="cs-CZ"/>
        </a:p>
      </dgm:t>
    </dgm:pt>
    <dgm:pt modelId="{6B4E08E9-D957-4391-AE49-6809952E2E16}" type="pres">
      <dgm:prSet presAssocID="{46AF6DC3-D70E-4BAF-9884-80047B1BD2A6}" presName="parentTextArrow" presStyleLbl="node1" presStyleIdx="3" presStyleCnt="5"/>
      <dgm:spPr>
        <a:prstGeom prst="upArrowCallout">
          <a:avLst/>
        </a:prstGeom>
      </dgm:spPr>
      <dgm:t>
        <a:bodyPr/>
        <a:lstStyle/>
        <a:p>
          <a:endParaRPr lang="cs-CZ"/>
        </a:p>
      </dgm:t>
    </dgm:pt>
    <dgm:pt modelId="{BD80E96C-8DF8-41A6-AED5-95E6E4E0A5C5}" type="pres">
      <dgm:prSet presAssocID="{0952021E-105C-4288-B753-BA2080266631}" presName="sp" presStyleCnt="0"/>
      <dgm:spPr/>
      <dgm:t>
        <a:bodyPr/>
        <a:lstStyle/>
        <a:p>
          <a:endParaRPr lang="cs-CZ"/>
        </a:p>
      </dgm:t>
    </dgm:pt>
    <dgm:pt modelId="{1EA6AA60-08C9-4887-8F4B-E40C7DC52824}" type="pres">
      <dgm:prSet presAssocID="{896A17B0-8596-4BFB-8B84-ECE29E7639A4}" presName="arrowAndChildren" presStyleCnt="0"/>
      <dgm:spPr/>
      <dgm:t>
        <a:bodyPr/>
        <a:lstStyle/>
        <a:p>
          <a:endParaRPr lang="cs-CZ"/>
        </a:p>
      </dgm:t>
    </dgm:pt>
    <dgm:pt modelId="{09C75F5D-0907-4A4C-BF4D-58748BDB3A45}" type="pres">
      <dgm:prSet presAssocID="{896A17B0-8596-4BFB-8B84-ECE29E7639A4}" presName="parentTextArrow" presStyleLbl="node1" presStyleIdx="4" presStyleCnt="5"/>
      <dgm:spPr>
        <a:prstGeom prst="upArrowCallout">
          <a:avLst/>
        </a:prstGeom>
      </dgm:spPr>
      <dgm:t>
        <a:bodyPr/>
        <a:lstStyle/>
        <a:p>
          <a:endParaRPr lang="cs-CZ"/>
        </a:p>
      </dgm:t>
    </dgm:pt>
  </dgm:ptLst>
  <dgm:cxnLst>
    <dgm:cxn modelId="{7ABF1AB2-D539-4DF9-9BE7-47754F79E508}" type="presOf" srcId="{7E685CC0-1EB1-4F9A-B63F-B3005E63A9FD}" destId="{F5EA6FA7-4509-4581-8A77-F39FEDBE84E6}" srcOrd="0" destOrd="0" presId="urn:microsoft.com/office/officeart/2005/8/layout/process4"/>
    <dgm:cxn modelId="{E88D3DA9-DD40-4742-A01D-3B014DAD5E49}" type="presOf" srcId="{896A17B0-8596-4BFB-8B84-ECE29E7639A4}" destId="{09C75F5D-0907-4A4C-BF4D-58748BDB3A45}" srcOrd="0" destOrd="0" presId="urn:microsoft.com/office/officeart/2005/8/layout/process4"/>
    <dgm:cxn modelId="{46ABF69F-36FE-4355-BEB4-A561BDF70196}" srcId="{542BC7B9-EAE8-4C44-B6A4-D80796CF30EE}" destId="{46AF6DC3-D70E-4BAF-9884-80047B1BD2A6}" srcOrd="1" destOrd="0" parTransId="{594ECF40-A6E8-41F9-80BA-27BC300674A5}" sibTransId="{63C82865-6791-47EA-8DEA-FEF5E2CB4BD7}"/>
    <dgm:cxn modelId="{D31ACACC-1602-4497-A87F-F0170514A14D}" srcId="{542BC7B9-EAE8-4C44-B6A4-D80796CF30EE}" destId="{7E685CC0-1EB1-4F9A-B63F-B3005E63A9FD}" srcOrd="2" destOrd="0" parTransId="{27413FE1-B199-4F22-837E-A767CF28D299}" sibTransId="{57B61D94-3031-4711-9260-520BE465254E}"/>
    <dgm:cxn modelId="{E1E68D45-2C8A-44FB-8D57-1DAEBC987DBA}" type="presOf" srcId="{542BC7B9-EAE8-4C44-B6A4-D80796CF30EE}" destId="{9DB8A18E-EC49-4D9A-8F4A-F94F56067E19}" srcOrd="0" destOrd="0" presId="urn:microsoft.com/office/officeart/2005/8/layout/process4"/>
    <dgm:cxn modelId="{014442C2-EE23-4208-8F78-A8211B0E3A58}" srcId="{542BC7B9-EAE8-4C44-B6A4-D80796CF30EE}" destId="{896A17B0-8596-4BFB-8B84-ECE29E7639A4}" srcOrd="0" destOrd="0" parTransId="{0E561305-684D-450C-9882-E43564BDBD96}" sibTransId="{0952021E-105C-4288-B753-BA2080266631}"/>
    <dgm:cxn modelId="{1596D719-CE12-481E-B2A2-495975E2E715}" srcId="{542BC7B9-EAE8-4C44-B6A4-D80796CF30EE}" destId="{C38C0138-8A08-4C3B-8EC5-865A27CC762A}" srcOrd="3" destOrd="0" parTransId="{AF63B747-8238-4D85-BCCE-C0649BADEACA}" sibTransId="{3F42A84D-D14C-4120-887A-1B7D441301A3}"/>
    <dgm:cxn modelId="{6B2A17A1-8717-4D7C-B587-4037268A93A2}" srcId="{542BC7B9-EAE8-4C44-B6A4-D80796CF30EE}" destId="{5AD3148C-2A54-4C8B-9B7B-C95D86678B33}" srcOrd="4" destOrd="0" parTransId="{222702D8-79C1-482C-8CD0-54738C965EAF}" sibTransId="{0B7A53D6-8309-45E0-8185-87B0867A211B}"/>
    <dgm:cxn modelId="{15972133-FF0B-4326-9BCE-E5CC25B3EF86}" type="presOf" srcId="{5AD3148C-2A54-4C8B-9B7B-C95D86678B33}" destId="{E132FBB0-9C06-437A-9998-B0F799548075}" srcOrd="0" destOrd="0" presId="urn:microsoft.com/office/officeart/2005/8/layout/process4"/>
    <dgm:cxn modelId="{C18FF6D4-8855-4B21-9E52-A19C449D9483}" type="presOf" srcId="{C38C0138-8A08-4C3B-8EC5-865A27CC762A}" destId="{58A832E6-9364-4177-AD11-228EC060DDC6}" srcOrd="0" destOrd="0" presId="urn:microsoft.com/office/officeart/2005/8/layout/process4"/>
    <dgm:cxn modelId="{DC3D3297-6FE4-4319-896D-B542C4C3C11D}" type="presOf" srcId="{46AF6DC3-D70E-4BAF-9884-80047B1BD2A6}" destId="{6B4E08E9-D957-4391-AE49-6809952E2E16}" srcOrd="0" destOrd="0" presId="urn:microsoft.com/office/officeart/2005/8/layout/process4"/>
    <dgm:cxn modelId="{F725966F-A71A-490A-AC8C-1818C37149A7}" type="presParOf" srcId="{9DB8A18E-EC49-4D9A-8F4A-F94F56067E19}" destId="{455E92B8-206D-465F-A9ED-55C5D0EBBAA9}" srcOrd="0" destOrd="0" presId="urn:microsoft.com/office/officeart/2005/8/layout/process4"/>
    <dgm:cxn modelId="{E40C2E60-BC00-4986-BB61-4A6EE884EC5D}" type="presParOf" srcId="{455E92B8-206D-465F-A9ED-55C5D0EBBAA9}" destId="{E132FBB0-9C06-437A-9998-B0F799548075}" srcOrd="0" destOrd="0" presId="urn:microsoft.com/office/officeart/2005/8/layout/process4"/>
    <dgm:cxn modelId="{1EDEBE6A-2B3E-4ED9-A89A-B39697B203E3}" type="presParOf" srcId="{9DB8A18E-EC49-4D9A-8F4A-F94F56067E19}" destId="{F94E9786-B05E-4277-9806-773D95738BEC}" srcOrd="1" destOrd="0" presId="urn:microsoft.com/office/officeart/2005/8/layout/process4"/>
    <dgm:cxn modelId="{9C78B921-981D-439F-8130-E440FD968E4B}" type="presParOf" srcId="{9DB8A18E-EC49-4D9A-8F4A-F94F56067E19}" destId="{E046B884-B7FC-4481-8D2A-D1DCFF07A795}" srcOrd="2" destOrd="0" presId="urn:microsoft.com/office/officeart/2005/8/layout/process4"/>
    <dgm:cxn modelId="{17B8E2AA-98E7-4894-8FAB-A6A16D267969}" type="presParOf" srcId="{E046B884-B7FC-4481-8D2A-D1DCFF07A795}" destId="{58A832E6-9364-4177-AD11-228EC060DDC6}" srcOrd="0" destOrd="0" presId="urn:microsoft.com/office/officeart/2005/8/layout/process4"/>
    <dgm:cxn modelId="{5630293A-4179-4F28-A57A-59B841623923}" type="presParOf" srcId="{9DB8A18E-EC49-4D9A-8F4A-F94F56067E19}" destId="{A6187151-B791-4684-9DB8-42C1C6228A1B}" srcOrd="3" destOrd="0" presId="urn:microsoft.com/office/officeart/2005/8/layout/process4"/>
    <dgm:cxn modelId="{528B335C-EC82-4960-8D72-E3179D908B47}" type="presParOf" srcId="{9DB8A18E-EC49-4D9A-8F4A-F94F56067E19}" destId="{70CC1064-0587-4F6F-9A1F-B10AC30069AB}" srcOrd="4" destOrd="0" presId="urn:microsoft.com/office/officeart/2005/8/layout/process4"/>
    <dgm:cxn modelId="{4484DACD-F707-4455-A8AB-6258E36CD4C7}" type="presParOf" srcId="{70CC1064-0587-4F6F-9A1F-B10AC30069AB}" destId="{F5EA6FA7-4509-4581-8A77-F39FEDBE84E6}" srcOrd="0" destOrd="0" presId="urn:microsoft.com/office/officeart/2005/8/layout/process4"/>
    <dgm:cxn modelId="{E436DC18-1360-42E8-904A-CD059D6B5FE4}" type="presParOf" srcId="{9DB8A18E-EC49-4D9A-8F4A-F94F56067E19}" destId="{9CF7AD6E-13B4-49F8-A325-A6C918EA08E0}" srcOrd="5" destOrd="0" presId="urn:microsoft.com/office/officeart/2005/8/layout/process4"/>
    <dgm:cxn modelId="{79974A29-7C6F-4362-AC04-7AA6756020CE}" type="presParOf" srcId="{9DB8A18E-EC49-4D9A-8F4A-F94F56067E19}" destId="{6572DFCE-3A71-42F8-846D-7C7E4661CD67}" srcOrd="6" destOrd="0" presId="urn:microsoft.com/office/officeart/2005/8/layout/process4"/>
    <dgm:cxn modelId="{626FF5AF-8ABF-458F-B740-50C3CD84121F}" type="presParOf" srcId="{6572DFCE-3A71-42F8-846D-7C7E4661CD67}" destId="{6B4E08E9-D957-4391-AE49-6809952E2E16}" srcOrd="0" destOrd="0" presId="urn:microsoft.com/office/officeart/2005/8/layout/process4"/>
    <dgm:cxn modelId="{B1A22204-F79E-4236-99B6-FE325E393394}" type="presParOf" srcId="{9DB8A18E-EC49-4D9A-8F4A-F94F56067E19}" destId="{BD80E96C-8DF8-41A6-AED5-95E6E4E0A5C5}" srcOrd="7" destOrd="0" presId="urn:microsoft.com/office/officeart/2005/8/layout/process4"/>
    <dgm:cxn modelId="{F30EDF2A-E72E-4FE0-A417-68C88328A7FF}" type="presParOf" srcId="{9DB8A18E-EC49-4D9A-8F4A-F94F56067E19}" destId="{1EA6AA60-08C9-4887-8F4B-E40C7DC52824}" srcOrd="8" destOrd="0" presId="urn:microsoft.com/office/officeart/2005/8/layout/process4"/>
    <dgm:cxn modelId="{87C01771-9325-4848-BDEF-499BEAF316B5}" type="presParOf" srcId="{1EA6AA60-08C9-4887-8F4B-E40C7DC52824}" destId="{09C75F5D-0907-4A4C-BF4D-58748BDB3A4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2FBB0-9C06-437A-9998-B0F799548075}">
      <dsp:nvSpPr>
        <dsp:cNvPr id="0" name=""/>
        <dsp:cNvSpPr/>
      </dsp:nvSpPr>
      <dsp:spPr>
        <a:xfrm>
          <a:off x="0" y="3181159"/>
          <a:ext cx="7812284" cy="521895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vydání právního aktu o poskytnutí/ převodu podpory – Řídicí orgán		</a:t>
          </a:r>
          <a:r>
            <a:rPr lang="cs-CZ" sz="1600" kern="12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40 </a:t>
          </a: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sp:txBody>
      <dsp:txXfrm>
        <a:off x="0" y="3181159"/>
        <a:ext cx="7812284" cy="521895"/>
      </dsp:txXfrm>
    </dsp:sp>
    <dsp:sp modelId="{58A832E6-9364-4177-AD11-228EC060DDC6}">
      <dsp:nvSpPr>
        <dsp:cNvPr id="0" name=""/>
        <dsp:cNvSpPr/>
      </dsp:nvSpPr>
      <dsp:spPr>
        <a:xfrm rot="10800000">
          <a:off x="0" y="2386312"/>
          <a:ext cx="7812284" cy="802675"/>
        </a:xfrm>
        <a:prstGeom prst="upArrowCallou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kompletace dokumentace k právnímu aktu – Řídicí orgán		 	</a:t>
          </a:r>
          <a:r>
            <a:rPr lang="cs-CZ" sz="1600" kern="12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15 </a:t>
          </a: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sp:txBody>
      <dsp:txXfrm rot="10800000">
        <a:off x="0" y="2386312"/>
        <a:ext cx="7812284" cy="521554"/>
      </dsp:txXfrm>
    </dsp:sp>
    <dsp:sp modelId="{F5EA6FA7-4509-4581-8A77-F39FEDBE84E6}">
      <dsp:nvSpPr>
        <dsp:cNvPr id="0" name=""/>
        <dsp:cNvSpPr/>
      </dsp:nvSpPr>
      <dsp:spPr>
        <a:xfrm rot="10800000">
          <a:off x="0" y="1591465"/>
          <a:ext cx="7812284" cy="802675"/>
        </a:xfrm>
        <a:prstGeom prst="upArrowCallou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výběr projektů – výběrová komise						</a:t>
          </a:r>
          <a:r>
            <a:rPr lang="cs-CZ" sz="1600" kern="12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20 </a:t>
          </a: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sp:txBody>
      <dsp:txXfrm rot="10800000">
        <a:off x="0" y="1591465"/>
        <a:ext cx="7812284" cy="521554"/>
      </dsp:txXfrm>
    </dsp:sp>
    <dsp:sp modelId="{6B4E08E9-D957-4391-AE49-6809952E2E16}">
      <dsp:nvSpPr>
        <dsp:cNvPr id="0" name=""/>
        <dsp:cNvSpPr/>
      </dsp:nvSpPr>
      <dsp:spPr>
        <a:xfrm rot="10800000">
          <a:off x="0" y="796618"/>
          <a:ext cx="7812284" cy="802675"/>
        </a:xfrm>
        <a:prstGeom prst="upArrowCallou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věcné hodnocení – externí hodnotitelé					</a:t>
          </a:r>
          <a:r>
            <a:rPr lang="cs-CZ" sz="1600" kern="12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40 </a:t>
          </a: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sp:txBody>
      <dsp:txXfrm rot="10800000">
        <a:off x="0" y="796618"/>
        <a:ext cx="7812284" cy="521554"/>
      </dsp:txXfrm>
    </dsp:sp>
    <dsp:sp modelId="{09C75F5D-0907-4A4C-BF4D-58748BDB3A45}">
      <dsp:nvSpPr>
        <dsp:cNvPr id="0" name=""/>
        <dsp:cNvSpPr/>
      </dsp:nvSpPr>
      <dsp:spPr>
        <a:xfrm rot="10800000">
          <a:off x="0" y="1771"/>
          <a:ext cx="7812284" cy="802675"/>
        </a:xfrm>
        <a:prstGeom prst="upArrowCallou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kontrola přijatelnosti a formálních náležitostí – interní hodnotitelé</a:t>
          </a:r>
          <a:r>
            <a:rPr lang="cs-CZ" sz="16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		</a:t>
          </a:r>
          <a:r>
            <a:rPr lang="cs-CZ" sz="1600" kern="12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20 </a:t>
          </a: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sp:txBody>
      <dsp:txXfrm rot="10800000">
        <a:off x="0" y="1771"/>
        <a:ext cx="7812284" cy="521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05.06.2019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289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76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181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489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5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871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049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615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051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324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002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822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986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469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05.06.2019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05.06.2019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05.06.2019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</a:t>
            </a:r>
          </a:p>
          <a:p>
            <a:pPr lvl="0"/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05.06.2019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05.06.2019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05.06.2019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05.06.2019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05.06.2019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05.06.2019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05.06.2019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05.06.2019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iming>
    <p:tnLst>
      <p:par>
        <p:cTn id="1" dur="indefinite" restart="never" nodeType="tmRoot"/>
      </p:par>
    </p:tnLst>
  </p:timing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752858" y="2880000"/>
            <a:ext cx="763828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Schvalovací </a:t>
            </a:r>
            <a:r>
              <a:rPr lang="cs-CZ" alt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 výzvy 18_071 Zvyšování kvality neformálního vzdělávání </a:t>
            </a:r>
          </a:p>
          <a:p>
            <a:endParaRPr lang="cs-CZ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b="1" dirty="0" smtClean="0">
                <a:cs typeface="Arial" panose="020B0604020202020204" pitchFamily="34" charset="0"/>
              </a:rPr>
              <a:t>červ</a:t>
            </a:r>
            <a:r>
              <a:rPr lang="cs-CZ" sz="2400" b="1" dirty="0" smtClean="0">
                <a:cs typeface="Arial" panose="020B0604020202020204" pitchFamily="34" charset="0"/>
              </a:rPr>
              <a:t>en </a:t>
            </a:r>
            <a:r>
              <a:rPr lang="cs-CZ" sz="2400" b="1" dirty="0" smtClean="0">
                <a:cs typeface="Arial" panose="020B0604020202020204" pitchFamily="34" charset="0"/>
              </a:rPr>
              <a:t>2019</a:t>
            </a:r>
          </a:p>
          <a:p>
            <a:pPr algn="ctr"/>
            <a:endParaRPr lang="cs-CZ" sz="2000" b="1" dirty="0"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0"/>
            <a:ext cx="5213431" cy="2880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332909" y="503175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24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Funkce </a:t>
            </a:r>
            <a:r>
              <a:rPr lang="cs-CZ" sz="2400" dirty="0">
                <a:latin typeface="+mn-lt"/>
              </a:rPr>
              <a:t>hodnoticí, kombinovaná, vylučovací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Vždy </a:t>
            </a:r>
            <a:r>
              <a:rPr lang="cs-CZ" sz="2400" dirty="0">
                <a:latin typeface="+mn-lt"/>
              </a:rPr>
              <a:t>pouze </a:t>
            </a:r>
            <a:r>
              <a:rPr lang="cs-CZ" sz="2400" dirty="0" smtClean="0">
                <a:latin typeface="+mn-lt"/>
              </a:rPr>
              <a:t>nenapravitelná </a:t>
            </a:r>
            <a:r>
              <a:rPr lang="cs-CZ" sz="2400" dirty="0">
                <a:latin typeface="+mn-lt"/>
              </a:rPr>
              <a:t>kritéria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4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200" dirty="0" smtClean="0">
                <a:latin typeface="+mn-lt"/>
              </a:rPr>
              <a:t>zajišťuje </a:t>
            </a:r>
            <a:r>
              <a:rPr lang="cs-CZ" sz="2200" dirty="0">
                <a:latin typeface="+mn-lt"/>
              </a:rPr>
              <a:t>Hodnoticí komise tvořená tuzemskými hodnotiteli vybranými z Databáze hodnotitelů ŘO s ohledem </a:t>
            </a:r>
            <a:r>
              <a:rPr lang="cs-CZ" sz="2200" dirty="0" smtClean="0">
                <a:latin typeface="+mn-lt"/>
              </a:rPr>
              <a:t/>
            </a:r>
            <a:br>
              <a:rPr lang="cs-CZ" sz="2200" dirty="0" smtClean="0">
                <a:latin typeface="+mn-lt"/>
              </a:rPr>
            </a:br>
            <a:r>
              <a:rPr lang="cs-CZ" sz="2200" dirty="0" smtClean="0">
                <a:latin typeface="+mn-lt"/>
              </a:rPr>
              <a:t>na </a:t>
            </a:r>
            <a:r>
              <a:rPr lang="cs-CZ" sz="2200" dirty="0">
                <a:latin typeface="+mn-lt"/>
              </a:rPr>
              <a:t>tematické zaměření žádostí o </a:t>
            </a:r>
            <a:r>
              <a:rPr lang="cs-CZ" sz="2200" dirty="0" smtClean="0">
                <a:latin typeface="+mn-lt"/>
              </a:rPr>
              <a:t>podporu.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200" dirty="0" smtClean="0">
                <a:latin typeface="+mn-lt"/>
              </a:rPr>
              <a:t>Hodnoticí </a:t>
            </a:r>
            <a:r>
              <a:rPr lang="cs-CZ" sz="2200" dirty="0">
                <a:latin typeface="+mn-lt"/>
              </a:rPr>
              <a:t>komise provádí hodnocení předložených žádostí </a:t>
            </a:r>
            <a:r>
              <a:rPr lang="cs-CZ" sz="2200" dirty="0" smtClean="0">
                <a:latin typeface="+mn-lt"/>
              </a:rPr>
              <a:t/>
            </a:r>
            <a:br>
              <a:rPr lang="cs-CZ" sz="2200" dirty="0" smtClean="0">
                <a:latin typeface="+mn-lt"/>
              </a:rPr>
            </a:br>
            <a:r>
              <a:rPr lang="cs-CZ" sz="2200" dirty="0" smtClean="0">
                <a:latin typeface="+mn-lt"/>
              </a:rPr>
              <a:t>dle </a:t>
            </a:r>
            <a:r>
              <a:rPr lang="cs-CZ" sz="2200" dirty="0">
                <a:latin typeface="+mn-lt"/>
              </a:rPr>
              <a:t>hodnoticích kritérií. Kritéria věcného hodnocení </a:t>
            </a:r>
            <a:r>
              <a:rPr lang="cs-CZ" sz="2200" dirty="0" smtClean="0">
                <a:latin typeface="+mn-lt"/>
              </a:rPr>
              <a:t/>
            </a:r>
            <a:br>
              <a:rPr lang="cs-CZ" sz="2200" dirty="0" smtClean="0">
                <a:latin typeface="+mn-lt"/>
              </a:rPr>
            </a:br>
            <a:r>
              <a:rPr lang="cs-CZ" sz="2200" dirty="0" smtClean="0">
                <a:latin typeface="+mn-lt"/>
              </a:rPr>
              <a:t>vč</a:t>
            </a:r>
            <a:r>
              <a:rPr lang="cs-CZ" sz="2200" dirty="0">
                <a:latin typeface="+mn-lt"/>
              </a:rPr>
              <a:t>. jejich funkce a popisu způsobu hodnocení </a:t>
            </a:r>
            <a:r>
              <a:rPr lang="cs-CZ" sz="2200" dirty="0" smtClean="0">
                <a:latin typeface="+mn-lt"/>
              </a:rPr>
              <a:t>jsou </a:t>
            </a:r>
            <a:r>
              <a:rPr lang="cs-CZ" sz="2200" dirty="0">
                <a:latin typeface="+mn-lt"/>
              </a:rPr>
              <a:t>přílohou </a:t>
            </a:r>
            <a:r>
              <a:rPr lang="cs-CZ" sz="2200" dirty="0" smtClean="0">
                <a:latin typeface="+mn-lt"/>
              </a:rPr>
              <a:t>č. 2 výzvy.</a:t>
            </a:r>
            <a:endParaRPr lang="cs-CZ" sz="2200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12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Celkovým výsledkem hodnocení projektu je hodnoticí </a:t>
            </a:r>
            <a:r>
              <a:rPr lang="cs-CZ" sz="2400" dirty="0" smtClean="0">
                <a:latin typeface="+mn-lt"/>
              </a:rPr>
              <a:t>tabulka, </a:t>
            </a:r>
            <a:r>
              <a:rPr lang="cs-CZ" sz="2400" dirty="0">
                <a:latin typeface="+mn-lt"/>
              </a:rPr>
              <a:t>ve které </a:t>
            </a:r>
            <a:r>
              <a:rPr lang="cs-CZ" sz="2400" dirty="0" smtClean="0">
                <a:latin typeface="+mn-lt"/>
              </a:rPr>
              <a:t>Komise </a:t>
            </a:r>
            <a:r>
              <a:rPr lang="cs-CZ" sz="2400" dirty="0">
                <a:latin typeface="+mn-lt"/>
              </a:rPr>
              <a:t>hodnotí jednotlivá kritéria a pro každé hodnocení uvádí komentář/zdůvodnění. </a:t>
            </a:r>
            <a:endParaRPr lang="cs-CZ" sz="2400" dirty="0" smtClean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Zápis z jednání Hodnoticí komise je zveřejněn nejpozději </a:t>
            </a:r>
            <a:r>
              <a:rPr lang="cs-CZ" sz="2400" dirty="0" smtClean="0">
                <a:latin typeface="+mn-lt"/>
              </a:rPr>
              <a:t/>
            </a:r>
            <a:br>
              <a:rPr lang="cs-CZ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do </a:t>
            </a:r>
            <a:r>
              <a:rPr lang="cs-CZ" sz="2400" dirty="0">
                <a:latin typeface="+mn-lt"/>
              </a:rPr>
              <a:t>15 pracovních dnů od data jednání na webových stránkách OP VVV (bez uvedení jmen účastníků </a:t>
            </a:r>
            <a:r>
              <a:rPr lang="cs-CZ" sz="2400" dirty="0" smtClean="0">
                <a:latin typeface="+mn-lt"/>
              </a:rPr>
              <a:t>Komise). </a:t>
            </a:r>
            <a:endParaRPr lang="cs-CZ" sz="2400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78351"/>
            <a:ext cx="7886700" cy="4650949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200" dirty="0" smtClean="0">
                <a:latin typeface="+mn-lt"/>
              </a:rPr>
              <a:t>- Předmětem </a:t>
            </a:r>
            <a:r>
              <a:rPr lang="cs-CZ" sz="2200" dirty="0">
                <a:latin typeface="+mn-lt"/>
              </a:rPr>
              <a:t>hodnocení žádosti o podporu </a:t>
            </a:r>
            <a:r>
              <a:rPr lang="cs-CZ" sz="2200" b="1" dirty="0">
                <a:latin typeface="+mn-lt"/>
              </a:rPr>
              <a:t>bude</a:t>
            </a:r>
            <a:r>
              <a:rPr lang="cs-CZ" sz="2200" dirty="0">
                <a:latin typeface="+mn-lt"/>
              </a:rPr>
              <a:t> soulad údajů </a:t>
            </a:r>
            <a:r>
              <a:rPr lang="cs-CZ" sz="2200" dirty="0" smtClean="0">
                <a:latin typeface="+mn-lt"/>
              </a:rPr>
              <a:t/>
            </a:r>
            <a:br>
              <a:rPr lang="cs-CZ" sz="2200" dirty="0" smtClean="0">
                <a:latin typeface="+mn-lt"/>
              </a:rPr>
            </a:br>
            <a:r>
              <a:rPr lang="cs-CZ" sz="2200" dirty="0" smtClean="0">
                <a:latin typeface="+mn-lt"/>
              </a:rPr>
              <a:t>    z </a:t>
            </a:r>
            <a:r>
              <a:rPr lang="cs-CZ" sz="2200" dirty="0">
                <a:latin typeface="+mn-lt"/>
              </a:rPr>
              <a:t>Kalkulačky aktivit a indikátorů s položkami rozpočtu pro povinně </a:t>
            </a:r>
            <a:r>
              <a:rPr lang="cs-CZ" sz="2200" dirty="0" smtClean="0">
                <a:latin typeface="+mn-lt"/>
              </a:rPr>
              <a:t>  </a:t>
            </a:r>
            <a:br>
              <a:rPr lang="cs-CZ" sz="2200" dirty="0" smtClean="0">
                <a:latin typeface="+mn-lt"/>
              </a:rPr>
            </a:br>
            <a:r>
              <a:rPr lang="cs-CZ" sz="2200" dirty="0" smtClean="0">
                <a:latin typeface="+mn-lt"/>
              </a:rPr>
              <a:t>    volitelné </a:t>
            </a:r>
            <a:r>
              <a:rPr lang="cs-CZ" sz="2200" dirty="0">
                <a:latin typeface="+mn-lt"/>
              </a:rPr>
              <a:t>aktivity a zvolenými indikátory a jejich hodnotami, </a:t>
            </a:r>
            <a:r>
              <a:rPr lang="cs-CZ" sz="2200" dirty="0" smtClean="0">
                <a:latin typeface="+mn-lt"/>
              </a:rPr>
              <a:t/>
            </a:r>
            <a:br>
              <a:rPr lang="cs-CZ" sz="2200" dirty="0" smtClean="0">
                <a:latin typeface="+mn-lt"/>
              </a:rPr>
            </a:br>
            <a:r>
              <a:rPr lang="cs-CZ" sz="2200" dirty="0" smtClean="0">
                <a:latin typeface="+mn-lt"/>
              </a:rPr>
              <a:t>    vhodný </a:t>
            </a:r>
            <a:r>
              <a:rPr lang="cs-CZ" sz="2200" dirty="0">
                <a:latin typeface="+mn-lt"/>
              </a:rPr>
              <a:t>výběr aktivit v závislosti na cílech projektu </a:t>
            </a:r>
            <a:r>
              <a:rPr lang="cs-CZ" sz="2200" dirty="0" smtClean="0">
                <a:latin typeface="+mn-lt"/>
              </a:rPr>
              <a:t/>
            </a:r>
            <a:br>
              <a:rPr lang="cs-CZ" sz="2200" dirty="0" smtClean="0">
                <a:latin typeface="+mn-lt"/>
              </a:rPr>
            </a:br>
            <a:r>
              <a:rPr lang="cs-CZ" sz="2200" dirty="0" smtClean="0">
                <a:latin typeface="+mn-lt"/>
              </a:rPr>
              <a:t>    a </a:t>
            </a:r>
            <a:r>
              <a:rPr lang="cs-CZ" sz="2200" dirty="0">
                <a:latin typeface="+mn-lt"/>
              </a:rPr>
              <a:t>potřebách </a:t>
            </a:r>
            <a:r>
              <a:rPr lang="cs-CZ" sz="2200" dirty="0" smtClean="0">
                <a:latin typeface="+mn-lt"/>
              </a:rPr>
              <a:t>i velikosti cílových skupin. </a:t>
            </a:r>
          </a:p>
          <a:p>
            <a:pPr algn="just">
              <a:lnSpc>
                <a:spcPct val="100000"/>
              </a:lnSpc>
            </a:pPr>
            <a:endParaRPr lang="cs-CZ" sz="2200" dirty="0">
              <a:latin typeface="+mn-lt"/>
            </a:endParaRPr>
          </a:p>
          <a:p>
            <a:pPr algn="just">
              <a:lnSpc>
                <a:spcPct val="100000"/>
              </a:lnSpc>
            </a:pPr>
            <a:r>
              <a:rPr lang="cs-CZ" sz="2200" dirty="0" smtClean="0">
                <a:latin typeface="+mn-lt"/>
              </a:rPr>
              <a:t>- Předmětem </a:t>
            </a:r>
            <a:r>
              <a:rPr lang="cs-CZ" sz="2200" dirty="0">
                <a:latin typeface="+mn-lt"/>
              </a:rPr>
              <a:t>hodnocení žádostí </a:t>
            </a:r>
            <a:r>
              <a:rPr lang="cs-CZ" sz="2200" b="1" dirty="0">
                <a:latin typeface="+mn-lt"/>
              </a:rPr>
              <a:t>nebude</a:t>
            </a:r>
            <a:r>
              <a:rPr lang="cs-CZ" sz="2200" dirty="0">
                <a:latin typeface="+mn-lt"/>
              </a:rPr>
              <a:t> výše jednotkových nákladů </a:t>
            </a:r>
            <a:r>
              <a:rPr lang="cs-CZ" sz="2200" dirty="0" smtClean="0">
                <a:latin typeface="+mn-lt"/>
              </a:rPr>
              <a:t>  </a:t>
            </a:r>
            <a:br>
              <a:rPr lang="cs-CZ" sz="2200" dirty="0" smtClean="0">
                <a:latin typeface="+mn-lt"/>
              </a:rPr>
            </a:br>
            <a:r>
              <a:rPr lang="cs-CZ" sz="2200" dirty="0" smtClean="0">
                <a:latin typeface="+mn-lt"/>
              </a:rPr>
              <a:t>  na </a:t>
            </a:r>
            <a:r>
              <a:rPr lang="cs-CZ" sz="2200" dirty="0">
                <a:latin typeface="+mn-lt"/>
              </a:rPr>
              <a:t>realizaci jednotek </a:t>
            </a:r>
            <a:r>
              <a:rPr lang="cs-CZ" sz="2200" dirty="0" smtClean="0">
                <a:latin typeface="+mn-lt"/>
              </a:rPr>
              <a:t>aktivit - tyto </a:t>
            </a:r>
            <a:r>
              <a:rPr lang="cs-CZ" sz="2200" dirty="0">
                <a:latin typeface="+mn-lt"/>
              </a:rPr>
              <a:t>náklady jsou pevně </a:t>
            </a:r>
            <a:r>
              <a:rPr lang="cs-CZ" sz="2200" dirty="0" smtClean="0">
                <a:latin typeface="+mn-lt"/>
              </a:rPr>
              <a:t>stanoveny </a:t>
            </a:r>
            <a:br>
              <a:rPr lang="cs-CZ" sz="2200" dirty="0" smtClean="0">
                <a:latin typeface="+mn-lt"/>
              </a:rPr>
            </a:br>
            <a:r>
              <a:rPr lang="cs-CZ" sz="2200" dirty="0" smtClean="0">
                <a:latin typeface="+mn-lt"/>
              </a:rPr>
              <a:t>  a v případě zrealizování každé jednotky </a:t>
            </a:r>
            <a:r>
              <a:rPr lang="cs-CZ" sz="2200" dirty="0">
                <a:latin typeface="+mn-lt"/>
              </a:rPr>
              <a:t>aktivity v souladu </a:t>
            </a:r>
            <a:r>
              <a:rPr lang="cs-CZ" sz="2200" dirty="0" smtClean="0">
                <a:latin typeface="+mn-lt"/>
              </a:rPr>
              <a:t/>
            </a:r>
            <a:br>
              <a:rPr lang="cs-CZ" sz="2200" dirty="0" smtClean="0">
                <a:latin typeface="+mn-lt"/>
              </a:rPr>
            </a:br>
            <a:r>
              <a:rPr lang="cs-CZ" sz="2200" dirty="0" smtClean="0">
                <a:latin typeface="+mn-lt"/>
              </a:rPr>
              <a:t>  s popsanými </a:t>
            </a:r>
            <a:r>
              <a:rPr lang="cs-CZ" sz="2200" dirty="0">
                <a:latin typeface="+mn-lt"/>
              </a:rPr>
              <a:t>podmínkami </a:t>
            </a:r>
            <a:r>
              <a:rPr lang="cs-CZ" sz="2200" dirty="0" smtClean="0">
                <a:latin typeface="+mn-lt"/>
              </a:rPr>
              <a:t>a doložení výstupů </a:t>
            </a:r>
            <a:r>
              <a:rPr lang="cs-CZ" sz="2200" dirty="0">
                <a:latin typeface="+mn-lt"/>
              </a:rPr>
              <a:t>budou </a:t>
            </a:r>
            <a:r>
              <a:rPr lang="cs-CZ" sz="2200" dirty="0" smtClean="0">
                <a:latin typeface="+mn-lt"/>
              </a:rPr>
              <a:t>uznány </a:t>
            </a:r>
            <a:br>
              <a:rPr lang="cs-CZ" sz="2200" dirty="0" smtClean="0">
                <a:latin typeface="+mn-lt"/>
              </a:rPr>
            </a:br>
            <a:r>
              <a:rPr lang="cs-CZ" sz="2200" dirty="0" smtClean="0">
                <a:latin typeface="+mn-lt"/>
              </a:rPr>
              <a:t>  za způsobilé.</a:t>
            </a:r>
            <a:endParaRPr lang="cs-CZ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960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Hodnoticí </a:t>
            </a:r>
            <a:r>
              <a:rPr lang="cs-CZ" sz="2400" dirty="0">
                <a:latin typeface="+mn-lt"/>
              </a:rPr>
              <a:t>komise </a:t>
            </a:r>
            <a:r>
              <a:rPr lang="cs-CZ" sz="2400" dirty="0" smtClean="0">
                <a:latin typeface="+mn-lt"/>
              </a:rPr>
              <a:t>může přidělit </a:t>
            </a:r>
            <a:r>
              <a:rPr lang="cs-CZ" sz="2400" dirty="0">
                <a:latin typeface="+mn-lt"/>
              </a:rPr>
              <a:t>každé žádosti </a:t>
            </a:r>
            <a:r>
              <a:rPr lang="cs-CZ" sz="2400" dirty="0" smtClean="0">
                <a:latin typeface="+mn-lt"/>
              </a:rPr>
              <a:t>maximálně </a:t>
            </a:r>
            <a:r>
              <a:rPr lang="cs-CZ" sz="2400" dirty="0">
                <a:latin typeface="+mn-lt"/>
              </a:rPr>
              <a:t>50 bodů. Na </a:t>
            </a:r>
            <a:r>
              <a:rPr lang="cs-CZ" sz="2400" dirty="0" smtClean="0">
                <a:latin typeface="+mn-lt"/>
              </a:rPr>
              <a:t>základě výsledků Hodnoticí </a:t>
            </a:r>
            <a:r>
              <a:rPr lang="cs-CZ" sz="2400" dirty="0">
                <a:latin typeface="+mn-lt"/>
              </a:rPr>
              <a:t>komise stanoví, zda projekt ne/doporučuje k financování</a:t>
            </a:r>
            <a:r>
              <a:rPr lang="cs-CZ" sz="2400" dirty="0"/>
              <a:t>: </a:t>
            </a:r>
            <a:endParaRPr lang="cs-CZ" sz="2400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b="1" dirty="0">
                <a:latin typeface="+mn-lt"/>
              </a:rPr>
              <a:t>ANO </a:t>
            </a:r>
            <a:r>
              <a:rPr lang="cs-CZ" sz="2400" dirty="0">
                <a:latin typeface="+mn-lt"/>
              </a:rPr>
              <a:t>– pokud projekt získá </a:t>
            </a:r>
            <a:r>
              <a:rPr lang="cs-CZ" sz="2400" dirty="0" smtClean="0">
                <a:latin typeface="+mn-lt"/>
              </a:rPr>
              <a:t>35 </a:t>
            </a:r>
            <a:r>
              <a:rPr lang="cs-CZ" sz="2400" dirty="0">
                <a:latin typeface="+mn-lt"/>
              </a:rPr>
              <a:t>a více bodů a zároveň </a:t>
            </a:r>
            <a:r>
              <a:rPr lang="cs-CZ" sz="2400" dirty="0" smtClean="0">
                <a:latin typeface="+mn-lt"/>
              </a:rPr>
              <a:t>splní </a:t>
            </a:r>
            <a:r>
              <a:rPr lang="cs-CZ" sz="2400" dirty="0">
                <a:latin typeface="+mn-lt"/>
              </a:rPr>
              <a:t>minimální bodovou hranici všech kombinovaných kritérií </a:t>
            </a:r>
            <a:r>
              <a:rPr lang="cs-CZ" sz="2400" dirty="0" smtClean="0">
                <a:latin typeface="+mn-lt"/>
              </a:rPr>
              <a:t/>
            </a:r>
            <a:br>
              <a:rPr lang="cs-CZ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a </a:t>
            </a:r>
            <a:r>
              <a:rPr lang="cs-CZ" sz="2400" dirty="0">
                <a:latin typeface="+mn-lt"/>
              </a:rPr>
              <a:t>zároveň splní </a:t>
            </a:r>
            <a:r>
              <a:rPr lang="cs-CZ" sz="2400" dirty="0" smtClean="0">
                <a:latin typeface="+mn-lt"/>
              </a:rPr>
              <a:t>vylučovací kritérium. </a:t>
            </a:r>
            <a:r>
              <a:rPr lang="cs-CZ" sz="2400" dirty="0">
                <a:latin typeface="+mn-lt"/>
              </a:rPr>
              <a:t>Žádost o podporu postupuje do další fáze procesu </a:t>
            </a:r>
            <a:r>
              <a:rPr lang="cs-CZ" sz="2400" dirty="0" smtClean="0">
                <a:latin typeface="+mn-lt"/>
              </a:rPr>
              <a:t>schvalování;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b="1" dirty="0">
                <a:latin typeface="+mn-lt"/>
              </a:rPr>
              <a:t>NE</a:t>
            </a:r>
            <a:r>
              <a:rPr lang="cs-CZ" sz="2400" dirty="0">
                <a:latin typeface="+mn-lt"/>
              </a:rPr>
              <a:t> – pokud projekt získá méně než </a:t>
            </a:r>
            <a:r>
              <a:rPr lang="cs-CZ" sz="2400" dirty="0" smtClean="0">
                <a:latin typeface="+mn-lt"/>
              </a:rPr>
              <a:t>35 </a:t>
            </a:r>
            <a:r>
              <a:rPr lang="cs-CZ" sz="2400" dirty="0">
                <a:latin typeface="+mn-lt"/>
              </a:rPr>
              <a:t>bodů a/nebo nesplní min. bodovou hranici min. jednoho z kombinovaných kritérií a/nebo nesplní </a:t>
            </a:r>
            <a:r>
              <a:rPr lang="cs-CZ" sz="2400" dirty="0" smtClean="0">
                <a:latin typeface="+mn-lt"/>
              </a:rPr>
              <a:t>vylučovací </a:t>
            </a:r>
            <a:r>
              <a:rPr lang="cs-CZ" sz="2400" dirty="0">
                <a:latin typeface="+mn-lt"/>
              </a:rPr>
              <a:t>kritérium. Žádost </a:t>
            </a:r>
            <a:r>
              <a:rPr lang="cs-CZ" sz="2400" dirty="0" smtClean="0">
                <a:latin typeface="+mn-lt"/>
              </a:rPr>
              <a:t/>
            </a:r>
            <a:br>
              <a:rPr lang="cs-CZ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o </a:t>
            </a:r>
            <a:r>
              <a:rPr lang="cs-CZ" sz="2400" dirty="0">
                <a:latin typeface="+mn-lt"/>
              </a:rPr>
              <a:t>podporu je z dalšího procesu schvalování vyloučena.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240280"/>
            <a:ext cx="7886700" cy="359664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dirty="0">
                <a:latin typeface="+mn-lt"/>
              </a:rPr>
              <a:t>- Do 10 pracovních dní od ukončení každé fáze procesu schvalování projektů je žadatel vyrozuměn o výsledku dané fáze, a to změnou stavu </a:t>
            </a:r>
            <a:r>
              <a:rPr lang="cs-CZ" sz="2400" dirty="0" smtClean="0">
                <a:latin typeface="+mn-lt"/>
              </a:rPr>
              <a:t>projektu </a:t>
            </a:r>
            <a:r>
              <a:rPr lang="cs-CZ" sz="2400" dirty="0">
                <a:latin typeface="+mn-lt"/>
              </a:rPr>
              <a:t>v IS KP14+ a interní depeší.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dirty="0" smtClean="0"/>
              <a:t> - </a:t>
            </a:r>
            <a:r>
              <a:rPr lang="cs-CZ" sz="2400" dirty="0">
                <a:latin typeface="+mn-lt"/>
              </a:rPr>
              <a:t>Úspěšní žadatelé jsou po ukončení poslední fáze procesu schvalování vyrozuměni o doporučení žádosti </a:t>
            </a:r>
            <a:r>
              <a:rPr lang="cs-CZ" sz="2400" dirty="0" smtClean="0">
                <a:latin typeface="+mn-lt"/>
              </a:rPr>
              <a:t>o podporu </a:t>
            </a:r>
            <a:r>
              <a:rPr lang="cs-CZ" sz="2400" dirty="0" smtClean="0">
                <a:latin typeface="+mn-lt"/>
              </a:rPr>
              <a:t/>
            </a:r>
            <a:br>
              <a:rPr lang="cs-CZ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k </a:t>
            </a:r>
            <a:r>
              <a:rPr lang="cs-CZ" sz="2400" dirty="0">
                <a:latin typeface="+mn-lt"/>
              </a:rPr>
              <a:t>financování formou Oznámení o doporučení žádosti o podporu </a:t>
            </a:r>
            <a:r>
              <a:rPr lang="cs-CZ" sz="2400" dirty="0" smtClean="0">
                <a:latin typeface="+mn-lt"/>
              </a:rPr>
              <a:t/>
            </a:r>
            <a:br>
              <a:rPr lang="cs-CZ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k </a:t>
            </a:r>
            <a:r>
              <a:rPr lang="cs-CZ" sz="2400" dirty="0">
                <a:latin typeface="+mn-lt"/>
              </a:rPr>
              <a:t>financování (více viz kapitola 6.3). Prostřednictvím interní depeše </a:t>
            </a:r>
            <a:r>
              <a:rPr lang="cs-CZ" sz="2400" dirty="0" smtClean="0">
                <a:latin typeface="+mn-lt"/>
              </a:rPr>
              <a:t>jsou </a:t>
            </a:r>
            <a:r>
              <a:rPr lang="cs-CZ" sz="2400" dirty="0">
                <a:latin typeface="+mn-lt"/>
              </a:rPr>
              <a:t>osloveni ŘO s žádostí o doložení dokumentace potřebné pro vydání právního aktu o poskytnutí/převodu podpory – více viz kapitola 6.4. 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1145252"/>
          </a:xfrm>
        </p:spPr>
        <p:txBody>
          <a:bodyPr>
            <a:normAutofit/>
          </a:bodyPr>
          <a:lstStyle/>
          <a:p>
            <a:pPr marL="365125" indent="-365125"/>
            <a:r>
              <a:rPr lang="cs-CZ" sz="3000" dirty="0"/>
              <a:t>2</a:t>
            </a:r>
            <a:r>
              <a:rPr lang="cs-CZ" sz="3000" dirty="0" smtClean="0"/>
              <a:t>) </a:t>
            </a:r>
            <a:r>
              <a:rPr lang="cs-CZ" sz="3000" dirty="0" smtClean="0"/>
              <a:t>Způsob oznámení výsledků procesu schvalování žadateli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263193"/>
            <a:ext cx="7886700" cy="456610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dirty="0" smtClean="0"/>
              <a:t>- </a:t>
            </a:r>
            <a:r>
              <a:rPr lang="cs-CZ" sz="2200" dirty="0">
                <a:latin typeface="+mn-lt"/>
              </a:rPr>
              <a:t>V případech neúspěšných žadatelů, kteří do 15 kalendářních dnů ode dne doručení interní depeše </a:t>
            </a:r>
            <a:r>
              <a:rPr lang="cs-CZ" sz="2200" dirty="0" smtClean="0">
                <a:latin typeface="+mn-lt"/>
              </a:rPr>
              <a:t>o </a:t>
            </a:r>
            <a:r>
              <a:rPr lang="cs-CZ" sz="2200" dirty="0">
                <a:latin typeface="+mn-lt"/>
              </a:rPr>
              <a:t>negativním výsledku dané fáze procesu schvalování nevyužili možnost podání </a:t>
            </a:r>
            <a:r>
              <a:rPr lang="cs-CZ" sz="2200" dirty="0" smtClean="0">
                <a:latin typeface="+mn-lt"/>
              </a:rPr>
              <a:t>připomínek, </a:t>
            </a:r>
            <a:r>
              <a:rPr lang="cs-CZ" sz="2200" dirty="0">
                <a:latin typeface="+mn-lt"/>
              </a:rPr>
              <a:t>nebo </a:t>
            </a:r>
            <a:r>
              <a:rPr lang="cs-CZ" sz="2200" dirty="0" smtClean="0">
                <a:latin typeface="+mn-lt"/>
              </a:rPr>
              <a:t>když </a:t>
            </a:r>
            <a:r>
              <a:rPr lang="cs-CZ" sz="2200" dirty="0">
                <a:latin typeface="+mn-lt"/>
              </a:rPr>
              <a:t>žádost o podporu nebyla po vyřízení připomínek vrácena zpět do procesu schvalování (více viz kapitola 10.1 Připomínky k podkladům ŘO v procesu schvalování projektů), vydá ŘO Vyrozumění o ukončení administrace žádosti, které doručí žadateli prostřednictvím IS KP14</a:t>
            </a:r>
            <a:r>
              <a:rPr lang="cs-CZ" sz="2200" dirty="0" smtClean="0">
                <a:latin typeface="+mn-lt"/>
              </a:rPr>
              <a:t>+.</a:t>
            </a:r>
            <a:endParaRPr lang="cs-CZ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2951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49696" y="2018243"/>
            <a:ext cx="758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Děkujeme za pozornost</a:t>
            </a:r>
            <a:endParaRPr lang="cs-CZ" sz="32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85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92738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b="1" dirty="0" smtClean="0">
                <a:solidFill>
                  <a:srgbClr val="428D96"/>
                </a:solidFill>
              </a:rPr>
              <a:t>Obsah</a:t>
            </a:r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cs-CZ" sz="2400" dirty="0">
                <a:latin typeface="+mn-lt"/>
              </a:rPr>
              <a:t>Fáze </a:t>
            </a:r>
            <a:r>
              <a:rPr lang="cs-CZ" sz="2400" dirty="0" smtClean="0">
                <a:latin typeface="+mn-lt"/>
              </a:rPr>
              <a:t>schvalování projektů</a:t>
            </a:r>
            <a:endParaRPr lang="cs-CZ" sz="2400" dirty="0">
              <a:latin typeface="+mn-lt"/>
            </a:endParaRP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cs-CZ" sz="2400" dirty="0" smtClean="0">
                <a:latin typeface="+mn-lt"/>
              </a:rPr>
              <a:t>Způsob </a:t>
            </a:r>
            <a:r>
              <a:rPr lang="cs-CZ" sz="2400" dirty="0">
                <a:latin typeface="+mn-lt"/>
              </a:rPr>
              <a:t>oznámení výsledků procesu schvalování žadateli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88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3705"/>
            <a:ext cx="7886700" cy="4003675"/>
          </a:xfrm>
        </p:spPr>
        <p:txBody>
          <a:bodyPr/>
          <a:lstStyle/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Procesem schvalování </a:t>
            </a:r>
            <a:r>
              <a:rPr lang="cs-CZ" sz="2400" dirty="0" smtClean="0">
                <a:latin typeface="+mn-lt"/>
              </a:rPr>
              <a:t>je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>
                <a:latin typeface="+mn-lt"/>
              </a:rPr>
              <a:t>proces od ukončení příjmu žádostí o podporu po vydání právního aktu </a:t>
            </a:r>
            <a:r>
              <a:rPr lang="cs-CZ" sz="2400" dirty="0" smtClean="0">
                <a:latin typeface="+mn-lt"/>
              </a:rPr>
              <a:t>o </a:t>
            </a:r>
            <a:r>
              <a:rPr lang="cs-CZ" sz="2400" dirty="0">
                <a:latin typeface="+mn-lt"/>
              </a:rPr>
              <a:t>poskytnutí/převodu podpory.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Délka procesu schvalování </a:t>
            </a:r>
            <a:r>
              <a:rPr lang="cs-CZ" sz="2400" dirty="0" smtClean="0">
                <a:latin typeface="+mn-lt"/>
              </a:rPr>
              <a:t>je nastavena Pravidly </a:t>
            </a:r>
            <a:r>
              <a:rPr lang="cs-CZ" sz="2400" dirty="0">
                <a:latin typeface="+mn-lt"/>
              </a:rPr>
              <a:t>pro žadatele a příjemce </a:t>
            </a:r>
            <a:r>
              <a:rPr lang="cs-CZ" sz="2400" dirty="0"/>
              <a:t>–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>
                <a:latin typeface="+mn-lt"/>
              </a:rPr>
              <a:t>specifická </a:t>
            </a:r>
            <a:r>
              <a:rPr lang="cs-CZ" sz="2400" dirty="0" smtClean="0">
                <a:latin typeface="+mn-lt"/>
              </a:rPr>
              <a:t>část, s </a:t>
            </a:r>
            <a:r>
              <a:rPr lang="cs-CZ" sz="2400" dirty="0">
                <a:latin typeface="+mn-lt"/>
              </a:rPr>
              <a:t>ohledem na zaměření/typ podporovaných aktivit/typ projektů výzvy</a:t>
            </a:r>
            <a:r>
              <a:rPr lang="cs-CZ" sz="2400" dirty="0" smtClean="0">
                <a:latin typeface="+mn-lt"/>
              </a:rPr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Podrobnější informace </a:t>
            </a:r>
            <a:r>
              <a:rPr lang="cs-CZ" sz="2400" dirty="0" smtClean="0">
                <a:latin typeface="+mn-lt"/>
              </a:rPr>
              <a:t>jsou </a:t>
            </a:r>
            <a:r>
              <a:rPr lang="cs-CZ" sz="2400" dirty="0" smtClean="0">
                <a:latin typeface="+mn-lt"/>
              </a:rPr>
              <a:t>v kap. 5.4. Pravidel pro žadatele a příjemce – specifická část.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3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3517"/>
            <a:ext cx="7886700" cy="460375"/>
          </a:xfrm>
        </p:spPr>
        <p:txBody>
          <a:bodyPr>
            <a:normAutofit/>
          </a:bodyPr>
          <a:lstStyle/>
          <a:p>
            <a:pPr marL="365125" algn="just">
              <a:lnSpc>
                <a:spcPct val="100000"/>
              </a:lnSpc>
              <a:spcBef>
                <a:spcPts val="1800"/>
              </a:spcBef>
            </a:pPr>
            <a:r>
              <a:rPr lang="cs-CZ" altLang="cs-CZ" b="1" dirty="0">
                <a:latin typeface="Arial" panose="020B0604020202020204" pitchFamily="34" charset="0"/>
              </a:rPr>
              <a:t>Fáze procesu </a:t>
            </a:r>
            <a:r>
              <a:rPr lang="cs-CZ" altLang="cs-CZ" b="1" dirty="0" smtClean="0">
                <a:latin typeface="Arial" panose="020B0604020202020204" pitchFamily="34" charset="0"/>
              </a:rPr>
              <a:t>schvalování a dílčí lhůty</a:t>
            </a:r>
            <a:endParaRPr lang="cs-CZ" altLang="cs-CZ" b="1" dirty="0">
              <a:latin typeface="Arial" panose="020B0604020202020204" pitchFamily="34" charset="0"/>
            </a:endParaRPr>
          </a:p>
          <a:p>
            <a:pPr marL="365125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endParaRPr lang="cs-CZ" b="1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8492899"/>
              </p:ext>
            </p:extLst>
          </p:nvPr>
        </p:nvGraphicFramePr>
        <p:xfrm>
          <a:off x="874516" y="2083131"/>
          <a:ext cx="7812284" cy="3704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012" y="1859094"/>
            <a:ext cx="894397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3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Příloha </a:t>
            </a:r>
            <a:r>
              <a:rPr lang="cs-CZ" sz="2400" b="1" dirty="0" smtClean="0">
                <a:latin typeface="+mn-lt"/>
              </a:rPr>
              <a:t>výzvy č</a:t>
            </a:r>
            <a:r>
              <a:rPr lang="cs-CZ" sz="2400" b="1" dirty="0" smtClean="0">
                <a:latin typeface="+mn-lt"/>
              </a:rPr>
              <a:t>. 2 Hodnoticí kritéria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Fáze </a:t>
            </a:r>
            <a:r>
              <a:rPr lang="cs-CZ" sz="2400" dirty="0">
                <a:latin typeface="+mn-lt"/>
              </a:rPr>
              <a:t>procesu schvalování:</a:t>
            </a:r>
          </a:p>
          <a:p>
            <a:pPr marL="1082675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Kontrola přijatelnosti a formálních náležitostí</a:t>
            </a:r>
          </a:p>
          <a:p>
            <a:pPr marL="1082675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Věcné hodnocení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endParaRPr lang="cs-CZ" sz="2400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3 typy hodnoticích kritérií:</a:t>
            </a:r>
          </a:p>
          <a:p>
            <a:pPr marL="1082675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vylučovací</a:t>
            </a:r>
            <a:r>
              <a:rPr lang="cs-CZ" sz="2400" dirty="0">
                <a:latin typeface="+mn-lt"/>
              </a:rPr>
              <a:t>, hodnotící, kombinovaná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9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b="1" dirty="0">
                <a:latin typeface="+mn-lt"/>
              </a:rPr>
              <a:t>Vylučovací kritéria: </a:t>
            </a:r>
            <a:r>
              <a:rPr lang="cs-CZ" sz="2400" dirty="0">
                <a:latin typeface="+mn-lt"/>
              </a:rPr>
              <a:t>při nesplnění kritéria je žádost </a:t>
            </a:r>
            <a:r>
              <a:rPr lang="cs-CZ" sz="2400" dirty="0" smtClean="0">
                <a:latin typeface="+mn-lt"/>
              </a:rPr>
              <a:t/>
            </a:r>
            <a:br>
              <a:rPr lang="cs-CZ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vyloučena </a:t>
            </a:r>
            <a:r>
              <a:rPr lang="cs-CZ" sz="2400" dirty="0" smtClean="0">
                <a:latin typeface="+mn-lt"/>
              </a:rPr>
              <a:t>(hodnotí </a:t>
            </a:r>
            <a:r>
              <a:rPr lang="cs-CZ" sz="2400" dirty="0">
                <a:latin typeface="+mn-lt"/>
              </a:rPr>
              <a:t>se </a:t>
            </a:r>
            <a:r>
              <a:rPr lang="cs-CZ" sz="2400" dirty="0" smtClean="0">
                <a:latin typeface="+mn-lt"/>
              </a:rPr>
              <a:t>ANO/NE)</a:t>
            </a:r>
            <a:endParaRPr lang="cs-CZ" sz="2400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2400"/>
              </a:spcBef>
              <a:buFont typeface="Calibri" panose="020F0502020204030204" pitchFamily="34" charset="0"/>
              <a:buChar char="-"/>
            </a:pPr>
            <a:r>
              <a:rPr lang="cs-CZ" sz="2400" b="1" dirty="0">
                <a:latin typeface="+mn-lt"/>
              </a:rPr>
              <a:t>Hodnoticí kritéria: </a:t>
            </a:r>
            <a:r>
              <a:rPr lang="cs-CZ" sz="2400" dirty="0">
                <a:latin typeface="+mn-lt"/>
              </a:rPr>
              <a:t>přiděluje se bodové hodnocení</a:t>
            </a:r>
          </a:p>
          <a:p>
            <a:pPr marL="342900" indent="-342900" algn="just">
              <a:lnSpc>
                <a:spcPct val="100000"/>
              </a:lnSpc>
              <a:spcBef>
                <a:spcPts val="2400"/>
              </a:spcBef>
              <a:buFont typeface="Calibri" panose="020F0502020204030204" pitchFamily="34" charset="0"/>
              <a:buChar char="-"/>
            </a:pPr>
            <a:r>
              <a:rPr lang="cs-CZ" sz="2400" b="1" dirty="0">
                <a:latin typeface="+mn-lt"/>
              </a:rPr>
              <a:t>Kombinovaná kritéria: </a:t>
            </a:r>
            <a:r>
              <a:rPr lang="cs-CZ" sz="2400" dirty="0">
                <a:latin typeface="+mn-lt"/>
              </a:rPr>
              <a:t>přiděluje se bodové hodnocení, </a:t>
            </a:r>
            <a:r>
              <a:rPr lang="cs-CZ" sz="2400" dirty="0" smtClean="0">
                <a:latin typeface="+mn-lt"/>
              </a:rPr>
              <a:t/>
            </a:r>
            <a:br>
              <a:rPr lang="cs-CZ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při </a:t>
            </a:r>
            <a:r>
              <a:rPr lang="cs-CZ" sz="2400" dirty="0">
                <a:latin typeface="+mn-lt"/>
              </a:rPr>
              <a:t>nesplnění minimální hranice bodů je </a:t>
            </a:r>
            <a:r>
              <a:rPr lang="cs-CZ" sz="2400" dirty="0" smtClean="0">
                <a:latin typeface="+mn-lt"/>
              </a:rPr>
              <a:t>žádost </a:t>
            </a:r>
            <a:r>
              <a:rPr lang="cs-CZ" sz="2400" dirty="0">
                <a:latin typeface="+mn-lt"/>
              </a:rPr>
              <a:t>vyloučena ze schvalovacího procesu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0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3705"/>
            <a:ext cx="7886700" cy="437497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200" b="1" dirty="0">
                <a:latin typeface="+mn-lt"/>
              </a:rPr>
              <a:t>Kontrola přijatelnosti a formálních náležitostí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200" dirty="0" smtClean="0">
                <a:latin typeface="+mn-lt"/>
              </a:rPr>
              <a:t>je </a:t>
            </a:r>
            <a:r>
              <a:rPr lang="cs-CZ" sz="2200" dirty="0" smtClean="0">
                <a:latin typeface="+mn-lt"/>
              </a:rPr>
              <a:t>zajišťována interními hodnotiteli </a:t>
            </a:r>
            <a:r>
              <a:rPr lang="cs-CZ" sz="2200" dirty="0">
                <a:latin typeface="+mn-lt"/>
              </a:rPr>
              <a:t>ŘO v CSSF14</a:t>
            </a:r>
            <a:r>
              <a:rPr lang="cs-CZ" sz="2200" dirty="0" smtClean="0">
                <a:latin typeface="+mn-lt"/>
              </a:rPr>
              <a:t>+; </a:t>
            </a:r>
            <a:endParaRPr lang="cs-CZ" sz="2200" dirty="0" smtClean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200" dirty="0">
                <a:latin typeface="+mn-lt"/>
              </a:rPr>
              <a:t>k</a:t>
            </a:r>
            <a:r>
              <a:rPr lang="cs-CZ" sz="2200" dirty="0" smtClean="0">
                <a:latin typeface="+mn-lt"/>
              </a:rPr>
              <a:t>ritéria přijatelnosti </a:t>
            </a:r>
            <a:r>
              <a:rPr lang="cs-CZ" sz="2200" dirty="0">
                <a:latin typeface="+mn-lt"/>
              </a:rPr>
              <a:t>a formálních náležitostí </a:t>
            </a:r>
            <a:r>
              <a:rPr lang="cs-CZ" sz="2200" dirty="0" smtClean="0">
                <a:latin typeface="+mn-lt"/>
              </a:rPr>
              <a:t>včetně </a:t>
            </a:r>
            <a:r>
              <a:rPr lang="cs-CZ" sz="2200" dirty="0">
                <a:latin typeface="+mn-lt"/>
              </a:rPr>
              <a:t>způsobu hodnocení </a:t>
            </a:r>
            <a:r>
              <a:rPr lang="cs-CZ" sz="2200" dirty="0" smtClean="0">
                <a:latin typeface="+mn-lt"/>
              </a:rPr>
              <a:t>jsou přílohou výzvy </a:t>
            </a:r>
            <a:r>
              <a:rPr lang="cs-CZ" sz="2200" dirty="0">
                <a:latin typeface="+mn-lt"/>
              </a:rPr>
              <a:t>č. 2 Hodnoticí </a:t>
            </a:r>
            <a:r>
              <a:rPr lang="cs-CZ" sz="2200" dirty="0" smtClean="0">
                <a:latin typeface="+mn-lt"/>
              </a:rPr>
              <a:t>kritéria</a:t>
            </a:r>
            <a:r>
              <a:rPr lang="cs-CZ" sz="2200" dirty="0">
                <a:latin typeface="+mn-lt"/>
              </a:rPr>
              <a:t>;</a:t>
            </a:r>
            <a:endParaRPr lang="cs-CZ" sz="2200" dirty="0" smtClean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200" b="1" dirty="0">
                <a:latin typeface="+mn-lt"/>
              </a:rPr>
              <a:t>k</a:t>
            </a:r>
            <a:r>
              <a:rPr lang="cs-CZ" sz="2200" b="1" dirty="0" smtClean="0">
                <a:latin typeface="+mn-lt"/>
              </a:rPr>
              <a:t>ritéria </a:t>
            </a:r>
            <a:r>
              <a:rPr lang="cs-CZ" sz="2200" b="1" dirty="0">
                <a:latin typeface="+mn-lt"/>
              </a:rPr>
              <a:t>jsou vylučovací</a:t>
            </a:r>
            <a:r>
              <a:rPr lang="cs-CZ" sz="2200" dirty="0">
                <a:latin typeface="+mn-lt"/>
              </a:rPr>
              <a:t>, tzn. hodnocena formou </a:t>
            </a:r>
            <a:r>
              <a:rPr lang="cs-CZ" sz="2200" dirty="0" smtClean="0">
                <a:latin typeface="+mn-lt"/>
              </a:rPr>
              <a:t>ANO/NE, </a:t>
            </a:r>
            <a:br>
              <a:rPr lang="cs-CZ" sz="2200" dirty="0" smtClean="0">
                <a:latin typeface="+mn-lt"/>
              </a:rPr>
            </a:br>
            <a:r>
              <a:rPr lang="cs-CZ" sz="2200" dirty="0" smtClean="0">
                <a:latin typeface="+mn-lt"/>
              </a:rPr>
              <a:t>tzn. splněno/nesplněno </a:t>
            </a:r>
            <a:r>
              <a:rPr lang="cs-CZ" sz="2200" dirty="0">
                <a:latin typeface="+mn-lt"/>
              </a:rPr>
              <a:t>(příp. </a:t>
            </a:r>
            <a:r>
              <a:rPr lang="cs-CZ" sz="2200" dirty="0" smtClean="0">
                <a:latin typeface="+mn-lt"/>
              </a:rPr>
              <a:t>pro daný projekt nerelevantní</a:t>
            </a:r>
            <a:r>
              <a:rPr lang="cs-CZ" sz="2200" dirty="0">
                <a:latin typeface="+mn-lt"/>
              </a:rPr>
              <a:t>).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endParaRPr lang="cs-CZ" sz="2200" b="1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3705"/>
            <a:ext cx="7886700" cy="437497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200" b="1" dirty="0">
                <a:latin typeface="+mn-lt"/>
              </a:rPr>
              <a:t>Kontrola přijatelnosti a formálních náležitostí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200" dirty="0" smtClean="0">
                <a:latin typeface="+mn-lt"/>
              </a:rPr>
              <a:t>Kritéria formálních </a:t>
            </a:r>
            <a:r>
              <a:rPr lang="cs-CZ" sz="2200" dirty="0">
                <a:latin typeface="+mn-lt"/>
              </a:rPr>
              <a:t>náležitostí jsou rozdělena </a:t>
            </a:r>
            <a:r>
              <a:rPr lang="cs-CZ" sz="2200" dirty="0" smtClean="0">
                <a:latin typeface="+mn-lt"/>
              </a:rPr>
              <a:t/>
            </a:r>
            <a:br>
              <a:rPr lang="cs-CZ" sz="2200" dirty="0" smtClean="0">
                <a:latin typeface="+mn-lt"/>
              </a:rPr>
            </a:br>
            <a:r>
              <a:rPr lang="cs-CZ" sz="2200" dirty="0" smtClean="0">
                <a:latin typeface="+mn-lt"/>
              </a:rPr>
              <a:t>na napravitelná </a:t>
            </a:r>
            <a:r>
              <a:rPr lang="cs-CZ" sz="2200" dirty="0" smtClean="0">
                <a:latin typeface="+mn-lt"/>
              </a:rPr>
              <a:t>(je </a:t>
            </a:r>
            <a:r>
              <a:rPr lang="cs-CZ" sz="2200" dirty="0">
                <a:latin typeface="+mn-lt"/>
              </a:rPr>
              <a:t>možné doplnění ze strany žadatele </a:t>
            </a:r>
            <a:r>
              <a:rPr lang="cs-CZ" sz="2200" dirty="0" smtClean="0">
                <a:latin typeface="+mn-lt"/>
              </a:rPr>
              <a:t/>
            </a:r>
            <a:br>
              <a:rPr lang="cs-CZ" sz="2200" dirty="0" smtClean="0">
                <a:latin typeface="+mn-lt"/>
              </a:rPr>
            </a:br>
            <a:r>
              <a:rPr lang="cs-CZ" sz="2200" dirty="0" smtClean="0">
                <a:latin typeface="+mn-lt"/>
              </a:rPr>
              <a:t>v </a:t>
            </a:r>
            <a:r>
              <a:rPr lang="cs-CZ" sz="2200" dirty="0">
                <a:latin typeface="+mn-lt"/>
              </a:rPr>
              <a:t>procesu schvalování na základě </a:t>
            </a:r>
            <a:r>
              <a:rPr lang="cs-CZ" sz="2200" dirty="0" smtClean="0">
                <a:latin typeface="+mn-lt"/>
              </a:rPr>
              <a:t>výzvy ŘO </a:t>
            </a:r>
            <a:r>
              <a:rPr lang="cs-CZ" sz="2200" dirty="0">
                <a:latin typeface="+mn-lt"/>
              </a:rPr>
              <a:t>OP VVV </a:t>
            </a:r>
            <a:r>
              <a:rPr lang="cs-CZ" sz="2200" dirty="0" smtClean="0">
                <a:latin typeface="+mn-lt"/>
              </a:rPr>
              <a:t>k odstranění vad) </a:t>
            </a:r>
            <a:r>
              <a:rPr lang="cs-CZ" sz="2200" dirty="0">
                <a:latin typeface="+mn-lt"/>
              </a:rPr>
              <a:t>a </a:t>
            </a:r>
            <a:r>
              <a:rPr lang="cs-CZ" sz="2200" dirty="0" smtClean="0">
                <a:latin typeface="+mn-lt"/>
              </a:rPr>
              <a:t>nenapravitelná. 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200" dirty="0" smtClean="0">
                <a:latin typeface="+mn-lt"/>
              </a:rPr>
              <a:t>Kritéria </a:t>
            </a:r>
            <a:r>
              <a:rPr lang="cs-CZ" sz="2200" dirty="0">
                <a:latin typeface="+mn-lt"/>
              </a:rPr>
              <a:t>přijatelnosti jsou </a:t>
            </a:r>
            <a:r>
              <a:rPr lang="cs-CZ" sz="2200" dirty="0" smtClean="0">
                <a:latin typeface="+mn-lt"/>
              </a:rPr>
              <a:t>z větší části nenapravitelná. 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200" b="1" dirty="0" smtClean="0">
                <a:latin typeface="+mn-lt"/>
              </a:rPr>
              <a:t>Při </a:t>
            </a:r>
            <a:r>
              <a:rPr lang="cs-CZ" sz="2200" b="1" dirty="0">
                <a:latin typeface="+mn-lt"/>
              </a:rPr>
              <a:t>nesplnění některého z </a:t>
            </a:r>
            <a:r>
              <a:rPr lang="cs-CZ" sz="2200" b="1" dirty="0" smtClean="0">
                <a:latin typeface="+mn-lt"/>
              </a:rPr>
              <a:t>nenapravitelných </a:t>
            </a:r>
            <a:r>
              <a:rPr lang="cs-CZ" sz="2200" b="1" dirty="0" smtClean="0">
                <a:latin typeface="+mn-lt"/>
              </a:rPr>
              <a:t>kritérií je </a:t>
            </a:r>
            <a:r>
              <a:rPr lang="cs-CZ" sz="2200" b="1" dirty="0">
                <a:latin typeface="+mn-lt"/>
              </a:rPr>
              <a:t>projekt vyřazen z </a:t>
            </a:r>
            <a:r>
              <a:rPr lang="cs-CZ" sz="2200" b="1" dirty="0" smtClean="0">
                <a:latin typeface="+mn-lt"/>
              </a:rPr>
              <a:t>procesu schvalování </a:t>
            </a:r>
            <a:r>
              <a:rPr lang="pl-PL" sz="2200" b="1" dirty="0">
                <a:latin typeface="+mn-lt"/>
              </a:rPr>
              <a:t>bez možnosti </a:t>
            </a:r>
            <a:r>
              <a:rPr lang="pl-PL" sz="2200" b="1" dirty="0" smtClean="0">
                <a:latin typeface="+mn-lt"/>
              </a:rPr>
              <a:t>odstranění vad </a:t>
            </a:r>
            <a:r>
              <a:rPr lang="pl-PL" sz="2200" b="1" dirty="0">
                <a:latin typeface="+mn-lt"/>
              </a:rPr>
              <a:t>ze strany žadatele</a:t>
            </a:r>
            <a:r>
              <a:rPr lang="cs-CZ" sz="2200" b="1" dirty="0" smtClean="0">
                <a:latin typeface="+mn-lt"/>
              </a:rPr>
              <a:t>.</a:t>
            </a:r>
            <a:endParaRPr lang="cs-CZ" sz="2200" b="1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>
                <a:latin typeface="+mn-lt"/>
              </a:rPr>
              <a:t>Kontrola přijatelnosti a formálních náležitostí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Při nesplnění některého z napravitelných kritérií a zároveň za podmínky splnění všech nenapravitelných kritérií je žadatel prostřednictvím IS KP14+ </a:t>
            </a:r>
            <a:r>
              <a:rPr lang="cs-CZ" sz="2400" b="1" dirty="0">
                <a:latin typeface="+mn-lt"/>
              </a:rPr>
              <a:t>vždy právě jednou </a:t>
            </a:r>
            <a:r>
              <a:rPr lang="cs-CZ" sz="2400" dirty="0">
                <a:latin typeface="+mn-lt"/>
              </a:rPr>
              <a:t>vyzván k odstranění vad žádosti o </a:t>
            </a:r>
            <a:r>
              <a:rPr lang="cs-CZ" sz="2400" dirty="0" smtClean="0">
                <a:latin typeface="+mn-lt"/>
              </a:rPr>
              <a:t>podporu </a:t>
            </a:r>
            <a:r>
              <a:rPr lang="cs-CZ" sz="2400" b="1" dirty="0" smtClean="0">
                <a:latin typeface="+mn-lt"/>
              </a:rPr>
              <a:t>ve </a:t>
            </a:r>
            <a:r>
              <a:rPr lang="cs-CZ" sz="2400" b="1" dirty="0">
                <a:latin typeface="+mn-lt"/>
              </a:rPr>
              <a:t>lhůtě 10 pracovních dnů </a:t>
            </a:r>
            <a:r>
              <a:rPr lang="cs-CZ" sz="2400" dirty="0">
                <a:latin typeface="+mn-lt"/>
              </a:rPr>
              <a:t>od data </a:t>
            </a:r>
            <a:r>
              <a:rPr lang="cs-CZ" sz="2400" dirty="0" smtClean="0">
                <a:latin typeface="+mn-lt"/>
              </a:rPr>
              <a:t>doručení výzvy</a:t>
            </a:r>
            <a:r>
              <a:rPr lang="cs-CZ" sz="2400" dirty="0">
                <a:latin typeface="+mn-lt"/>
              </a:rPr>
              <a:t>. Žadatel nebude vyzván k odstranění vad opakovaně v případě, že nereaguje na první výzvu k odstranění vad. </a:t>
            </a:r>
            <a:r>
              <a:rPr lang="cs-CZ" sz="2400" b="1" dirty="0" smtClean="0">
                <a:latin typeface="+mn-lt"/>
              </a:rPr>
              <a:t>V </a:t>
            </a:r>
            <a:r>
              <a:rPr lang="cs-CZ" sz="2400" b="1" dirty="0">
                <a:latin typeface="+mn-lt"/>
              </a:rPr>
              <a:t>případě, že žadatel na základě výzvy k </a:t>
            </a:r>
            <a:r>
              <a:rPr lang="cs-CZ" sz="2400" b="1" dirty="0" smtClean="0">
                <a:latin typeface="+mn-lt"/>
              </a:rPr>
              <a:t>nápravě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>
                <a:latin typeface="+mn-lt"/>
              </a:rPr>
              <a:t>vadu ve stanovené lhůtě neodstraní, je </a:t>
            </a:r>
            <a:r>
              <a:rPr lang="cs-CZ" sz="2400" b="1" dirty="0" smtClean="0">
                <a:latin typeface="+mn-lt"/>
              </a:rPr>
              <a:t>žádost vyřazena </a:t>
            </a:r>
            <a:r>
              <a:rPr lang="cs-CZ" sz="2400" b="1" dirty="0">
                <a:latin typeface="+mn-lt"/>
              </a:rPr>
              <a:t>z procesu schvalování a poskytovatel řízení </a:t>
            </a:r>
            <a:r>
              <a:rPr lang="cs-CZ" sz="2400" b="1" dirty="0" smtClean="0">
                <a:latin typeface="+mn-lt"/>
              </a:rPr>
              <a:t>zastaví.</a:t>
            </a:r>
            <a:endParaRPr lang="cs-CZ" sz="2400" b="1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15OPMSMT0001-28-108718</_dlc_DocId>
    <_dlc_DocIdUrl xmlns="0104a4cd-1400-468e-be1b-c7aad71d7d5a">
      <Url>https://op.msmt.cz/_layouts/15/DocIdRedir.aspx?ID=15OPMSMT0001-28-108718</Url>
      <Description>15OPMSMT0001-28-108718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CD5A43-3772-4A72-B85E-F5B66E0F46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836A6B-B9C0-4044-A2B1-4CDBD2A5CC87}">
  <ds:schemaRefs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0104a4cd-1400-468e-be1b-c7aad71d7d5a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1438</TotalTime>
  <Words>617</Words>
  <Application>Microsoft Office PowerPoint</Application>
  <PresentationFormat>Předvádění na obrazovce (4:3)</PresentationFormat>
  <Paragraphs>84</Paragraphs>
  <Slides>18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Vlastní návrh</vt:lpstr>
      <vt:lpstr>Prezentace aplikace PowerPoint</vt:lpstr>
      <vt:lpstr>Obsah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Prezentace aplikace PowerPoint</vt:lpstr>
      <vt:lpstr>1) Fáze schvalování projektů</vt:lpstr>
      <vt:lpstr>1) Fáze schvalování projektů</vt:lpstr>
      <vt:lpstr>2) Způsob oznámení výsledků procesu schvalování žadateli</vt:lpstr>
      <vt:lpstr>Prezentace aplikace PowerPoint</vt:lpstr>
      <vt:lpstr>Prezentace aplikace PowerPoint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cp:lastModifiedBy>Turková Jaroslava</cp:lastModifiedBy>
  <cp:revision>156</cp:revision>
  <dcterms:created xsi:type="dcterms:W3CDTF">2015-09-11T08:58:50Z</dcterms:created>
  <dcterms:modified xsi:type="dcterms:W3CDTF">2019-06-05T13:53:25Z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566c0700-aada-4d1b-a98b-f9ef670e5803</vt:lpwstr>
  </property>
  <property fmtid="{D5CDD505-2E9C-101B-9397-08002B2CF9AE}" pid="4" name="Komentář">
    <vt:lpwstr>předepsané písmo Calibri, daná velikost a barva písma</vt:lpwstr>
  </property>
</Properties>
</file>