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4"/>
  </p:notesMasterIdLst>
  <p:sldIdLst>
    <p:sldId id="256" r:id="rId6"/>
    <p:sldId id="268" r:id="rId7"/>
    <p:sldId id="291" r:id="rId8"/>
    <p:sldId id="292" r:id="rId9"/>
    <p:sldId id="316" r:id="rId10"/>
    <p:sldId id="293" r:id="rId11"/>
    <p:sldId id="294" r:id="rId12"/>
    <p:sldId id="296" r:id="rId13"/>
    <p:sldId id="311" r:id="rId14"/>
    <p:sldId id="297" r:id="rId15"/>
    <p:sldId id="298" r:id="rId16"/>
    <p:sldId id="299" r:id="rId17"/>
    <p:sldId id="300" r:id="rId18"/>
    <p:sldId id="301" r:id="rId19"/>
    <p:sldId id="302" r:id="rId20"/>
    <p:sldId id="308" r:id="rId21"/>
    <p:sldId id="315" r:id="rId22"/>
    <p:sldId id="29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685CC0-1EB1-4F9A-B63F-B3005E63A9FD}">
      <dgm:prSet phldrT="[Text]" custT="1"/>
      <dgm:spPr>
        <a:xfrm rot="10800000">
          <a:off x="0" y="949253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7413FE1-B199-4F22-837E-A767CF28D299}" type="par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1D94-3031-4711-9260-520BE465254E}" type="sib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C0138-8A08-4C3B-8EC5-865A27CC762A}">
      <dgm:prSet phldrT="[Text]" custT="1"/>
      <dgm:spPr>
        <a:xfrm rot="10800000">
          <a:off x="0" y="1423352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AF63B747-8238-4D85-BCCE-C0649BADEACA}" type="par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2A84D-D14C-4120-887A-1B7D441301A3}" type="sib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F6DC3-D70E-4BAF-9884-80047B1BD2A6}">
      <dgm:prSet phldrT="[Text]" custT="1"/>
      <dgm:spPr>
        <a:xfrm rot="10800000">
          <a:off x="0" y="475155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63C82865-6791-47EA-8DEA-FEF5E2CB4BD7}" type="sib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CF40-A6E8-41F9-80BA-27BC300674A5}" type="par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94E9786-B05E-4277-9806-773D95738BEC}" type="pres">
      <dgm:prSet presAssocID="{3F42A84D-D14C-4120-887A-1B7D441301A3}" presName="sp" presStyleCnt="0"/>
      <dgm:spPr/>
    </dgm:pt>
    <dgm:pt modelId="{E046B884-B7FC-4481-8D2A-D1DCFF07A795}" type="pres">
      <dgm:prSet presAssocID="{C38C0138-8A08-4C3B-8EC5-865A27CC762A}" presName="arrowAndChildren" presStyleCnt="0"/>
      <dgm:spPr/>
    </dgm:pt>
    <dgm:pt modelId="{58A832E6-9364-4177-AD11-228EC060DDC6}" type="pres">
      <dgm:prSet presAssocID="{C38C0138-8A08-4C3B-8EC5-865A27CC762A}" presName="parentTextArrow" presStyleLbl="node1" presStyleIdx="1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A6187151-B791-4684-9DB8-42C1C6228A1B}" type="pres">
      <dgm:prSet presAssocID="{57B61D94-3031-4711-9260-520BE465254E}" presName="sp" presStyleCnt="0"/>
      <dgm:spPr/>
      <dgm:t>
        <a:bodyPr/>
        <a:lstStyle/>
        <a:p>
          <a:endParaRPr lang="cs-CZ"/>
        </a:p>
      </dgm:t>
    </dgm:pt>
    <dgm:pt modelId="{70CC1064-0587-4F6F-9A1F-B10AC30069AB}" type="pres">
      <dgm:prSet presAssocID="{7E685CC0-1EB1-4F9A-B63F-B3005E63A9FD}" presName="arrowAndChildren" presStyleCnt="0"/>
      <dgm:spPr/>
      <dgm:t>
        <a:bodyPr/>
        <a:lstStyle/>
        <a:p>
          <a:endParaRPr lang="cs-CZ"/>
        </a:p>
      </dgm:t>
    </dgm:pt>
    <dgm:pt modelId="{F5EA6FA7-4509-4581-8A77-F39FEDBE84E6}" type="pres">
      <dgm:prSet presAssocID="{7E685CC0-1EB1-4F9A-B63F-B3005E63A9FD}" presName="parentTextArrow" presStyleLbl="node1" presStyleIdx="2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9CF7AD6E-13B4-49F8-A325-A6C918EA08E0}" type="pres">
      <dgm:prSet presAssocID="{63C82865-6791-47EA-8DEA-FEF5E2CB4BD7}" presName="sp" presStyleCnt="0"/>
      <dgm:spPr/>
      <dgm:t>
        <a:bodyPr/>
        <a:lstStyle/>
        <a:p>
          <a:endParaRPr lang="cs-CZ"/>
        </a:p>
      </dgm:t>
    </dgm:pt>
    <dgm:pt modelId="{6572DFCE-3A71-42F8-846D-7C7E4661CD67}" type="pres">
      <dgm:prSet presAssocID="{46AF6DC3-D70E-4BAF-9884-80047B1BD2A6}" presName="arrowAndChildren" presStyleCnt="0"/>
      <dgm:spPr/>
      <dgm:t>
        <a:bodyPr/>
        <a:lstStyle/>
        <a:p>
          <a:endParaRPr lang="cs-CZ"/>
        </a:p>
      </dgm:t>
    </dgm:pt>
    <dgm:pt modelId="{6B4E08E9-D957-4391-AE49-6809952E2E16}" type="pres">
      <dgm:prSet presAssocID="{46AF6DC3-D70E-4BAF-9884-80047B1BD2A6}" presName="parentTextArrow" presStyleLbl="node1" presStyleIdx="3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4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7ABF1AB2-D539-4DF9-9BE7-47754F79E508}" type="presOf" srcId="{7E685CC0-1EB1-4F9A-B63F-B3005E63A9FD}" destId="{F5EA6FA7-4509-4581-8A77-F39FEDBE84E6}" srcOrd="0" destOrd="0" presId="urn:microsoft.com/office/officeart/2005/8/layout/process4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46ABF69F-36FE-4355-BEB4-A561BDF70196}" srcId="{542BC7B9-EAE8-4C44-B6A4-D80796CF30EE}" destId="{46AF6DC3-D70E-4BAF-9884-80047B1BD2A6}" srcOrd="1" destOrd="0" parTransId="{594ECF40-A6E8-41F9-80BA-27BC300674A5}" sibTransId="{63C82865-6791-47EA-8DEA-FEF5E2CB4BD7}"/>
    <dgm:cxn modelId="{D31ACACC-1602-4497-A87F-F0170514A14D}" srcId="{542BC7B9-EAE8-4C44-B6A4-D80796CF30EE}" destId="{7E685CC0-1EB1-4F9A-B63F-B3005E63A9FD}" srcOrd="2" destOrd="0" parTransId="{27413FE1-B199-4F22-837E-A767CF28D299}" sibTransId="{57B61D94-3031-4711-9260-520BE465254E}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6D719-CE12-481E-B2A2-495975E2E715}" srcId="{542BC7B9-EAE8-4C44-B6A4-D80796CF30EE}" destId="{C38C0138-8A08-4C3B-8EC5-865A27CC762A}" srcOrd="3" destOrd="0" parTransId="{AF63B747-8238-4D85-BCCE-C0649BADEACA}" sibTransId="{3F42A84D-D14C-4120-887A-1B7D441301A3}"/>
    <dgm:cxn modelId="{6B2A17A1-8717-4D7C-B587-4037268A93A2}" srcId="{542BC7B9-EAE8-4C44-B6A4-D80796CF30EE}" destId="{5AD3148C-2A54-4C8B-9B7B-C95D86678B33}" srcOrd="4" destOrd="0" parTransId="{222702D8-79C1-482C-8CD0-54738C965EAF}" sibTransId="{0B7A53D6-8309-45E0-8185-87B0867A211B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C18FF6D4-8855-4B21-9E52-A19C449D9483}" type="presOf" srcId="{C38C0138-8A08-4C3B-8EC5-865A27CC762A}" destId="{58A832E6-9364-4177-AD11-228EC060DDC6}" srcOrd="0" destOrd="0" presId="urn:microsoft.com/office/officeart/2005/8/layout/process4"/>
    <dgm:cxn modelId="{DC3D3297-6FE4-4319-896D-B542C4C3C11D}" type="presOf" srcId="{46AF6DC3-D70E-4BAF-9884-80047B1BD2A6}" destId="{6B4E08E9-D957-4391-AE49-6809952E2E16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1EDEBE6A-2B3E-4ED9-A89A-B39697B203E3}" type="presParOf" srcId="{9DB8A18E-EC49-4D9A-8F4A-F94F56067E19}" destId="{F94E9786-B05E-4277-9806-773D95738BEC}" srcOrd="1" destOrd="0" presId="urn:microsoft.com/office/officeart/2005/8/layout/process4"/>
    <dgm:cxn modelId="{9C78B921-981D-439F-8130-E440FD968E4B}" type="presParOf" srcId="{9DB8A18E-EC49-4D9A-8F4A-F94F56067E19}" destId="{E046B884-B7FC-4481-8D2A-D1DCFF07A795}" srcOrd="2" destOrd="0" presId="urn:microsoft.com/office/officeart/2005/8/layout/process4"/>
    <dgm:cxn modelId="{17B8E2AA-98E7-4894-8FAB-A6A16D267969}" type="presParOf" srcId="{E046B884-B7FC-4481-8D2A-D1DCFF07A795}" destId="{58A832E6-9364-4177-AD11-228EC060DDC6}" srcOrd="0" destOrd="0" presId="urn:microsoft.com/office/officeart/2005/8/layout/process4"/>
    <dgm:cxn modelId="{5630293A-4179-4F28-A57A-59B841623923}" type="presParOf" srcId="{9DB8A18E-EC49-4D9A-8F4A-F94F56067E19}" destId="{A6187151-B791-4684-9DB8-42C1C6228A1B}" srcOrd="3" destOrd="0" presId="urn:microsoft.com/office/officeart/2005/8/layout/process4"/>
    <dgm:cxn modelId="{528B335C-EC82-4960-8D72-E3179D908B47}" type="presParOf" srcId="{9DB8A18E-EC49-4D9A-8F4A-F94F56067E19}" destId="{70CC1064-0587-4F6F-9A1F-B10AC30069AB}" srcOrd="4" destOrd="0" presId="urn:microsoft.com/office/officeart/2005/8/layout/process4"/>
    <dgm:cxn modelId="{4484DACD-F707-4455-A8AB-6258E36CD4C7}" type="presParOf" srcId="{70CC1064-0587-4F6F-9A1F-B10AC30069AB}" destId="{F5EA6FA7-4509-4581-8A77-F39FEDBE84E6}" srcOrd="0" destOrd="0" presId="urn:microsoft.com/office/officeart/2005/8/layout/process4"/>
    <dgm:cxn modelId="{E436DC18-1360-42E8-904A-CD059D6B5FE4}" type="presParOf" srcId="{9DB8A18E-EC49-4D9A-8F4A-F94F56067E19}" destId="{9CF7AD6E-13B4-49F8-A325-A6C918EA08E0}" srcOrd="5" destOrd="0" presId="urn:microsoft.com/office/officeart/2005/8/layout/process4"/>
    <dgm:cxn modelId="{79974A29-7C6F-4362-AC04-7AA6756020CE}" type="presParOf" srcId="{9DB8A18E-EC49-4D9A-8F4A-F94F56067E19}" destId="{6572DFCE-3A71-42F8-846D-7C7E4661CD67}" srcOrd="6" destOrd="0" presId="urn:microsoft.com/office/officeart/2005/8/layout/process4"/>
    <dgm:cxn modelId="{626FF5AF-8ABF-458F-B740-50C3CD84121F}" type="presParOf" srcId="{6572DFCE-3A71-42F8-846D-7C7E4661CD67}" destId="{6B4E08E9-D957-4391-AE49-6809952E2E16}" srcOrd="0" destOrd="0" presId="urn:microsoft.com/office/officeart/2005/8/layout/process4"/>
    <dgm:cxn modelId="{B1A22204-F79E-4236-99B6-FE325E393394}" type="presParOf" srcId="{9DB8A18E-EC49-4D9A-8F4A-F94F56067E19}" destId="{BD80E96C-8DF8-41A6-AED5-95E6E4E0A5C5}" srcOrd="7" destOrd="0" presId="urn:microsoft.com/office/officeart/2005/8/layout/process4"/>
    <dgm:cxn modelId="{F30EDF2A-E72E-4FE0-A417-68C88328A7FF}" type="presParOf" srcId="{9DB8A18E-EC49-4D9A-8F4A-F94F56067E19}" destId="{1EA6AA60-08C9-4887-8F4B-E40C7DC52824}" srcOrd="8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3181159"/>
          <a:ext cx="7812284" cy="52189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3181159"/>
        <a:ext cx="7812284" cy="521895"/>
      </dsp:txXfrm>
    </dsp:sp>
    <dsp:sp modelId="{58A832E6-9364-4177-AD11-228EC060DDC6}">
      <dsp:nvSpPr>
        <dsp:cNvPr id="0" name=""/>
        <dsp:cNvSpPr/>
      </dsp:nvSpPr>
      <dsp:spPr>
        <a:xfrm rot="10800000">
          <a:off x="0" y="2386312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2386312"/>
        <a:ext cx="7812284" cy="521554"/>
      </dsp:txXfrm>
    </dsp:sp>
    <dsp:sp modelId="{F5EA6FA7-4509-4581-8A77-F39FEDBE84E6}">
      <dsp:nvSpPr>
        <dsp:cNvPr id="0" name=""/>
        <dsp:cNvSpPr/>
      </dsp:nvSpPr>
      <dsp:spPr>
        <a:xfrm rot="10800000">
          <a:off x="0" y="1591465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591465"/>
        <a:ext cx="7812284" cy="521554"/>
      </dsp:txXfrm>
    </dsp:sp>
    <dsp:sp modelId="{6B4E08E9-D957-4391-AE49-6809952E2E16}">
      <dsp:nvSpPr>
        <dsp:cNvPr id="0" name=""/>
        <dsp:cNvSpPr/>
      </dsp:nvSpPr>
      <dsp:spPr>
        <a:xfrm rot="10800000">
          <a:off x="0" y="796618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796618"/>
        <a:ext cx="7812284" cy="521554"/>
      </dsp:txXfrm>
    </dsp:sp>
    <dsp:sp modelId="{09C75F5D-0907-4A4C-BF4D-58748BDB3A45}">
      <dsp:nvSpPr>
        <dsp:cNvPr id="0" name=""/>
        <dsp:cNvSpPr/>
      </dsp:nvSpPr>
      <dsp:spPr>
        <a:xfrm rot="10800000">
          <a:off x="0" y="1771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771"/>
        <a:ext cx="7812284" cy="52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8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7" y="2880000"/>
            <a:ext cx="77156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Schvalovací </a:t>
            </a:r>
            <a:r>
              <a:rPr lang="cs-CZ" alt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 výzvy 02_19_073</a:t>
            </a:r>
          </a:p>
          <a:p>
            <a:pPr algn="ctr"/>
            <a:endParaRPr lang="cs-CZ" alt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Zvyšování kvality </a:t>
            </a:r>
            <a:r>
              <a:rPr lang="cs-CZ" altLang="cs-CZ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interních grantových </a:t>
            </a:r>
            <a:r>
              <a:rPr lang="cs-CZ" altLang="cs-CZ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schémat na </a:t>
            </a:r>
            <a:r>
              <a:rPr lang="cs-CZ" altLang="cs-CZ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VŠ</a:t>
            </a:r>
          </a:p>
          <a:p>
            <a:pPr algn="ctr"/>
            <a:endParaRPr lang="cs-CZ" sz="3200" b="1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cs typeface="Arial" panose="020B0604020202020204" pitchFamily="34" charset="0"/>
              </a:rPr>
              <a:t>říjen 2019</a:t>
            </a:r>
          </a:p>
          <a:p>
            <a:pPr algn="ctr"/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32909" y="503175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Při nesplnění některého z napravitelných kritérií a zároveň za podmínky splnění všech nenapravitelných kritérií je žadatel prostřednictvím IS KP14+ </a:t>
            </a:r>
            <a:r>
              <a:rPr lang="cs-CZ" sz="2400" b="1" dirty="0">
                <a:latin typeface="+mn-lt"/>
              </a:rPr>
              <a:t>vždy právě jednou </a:t>
            </a:r>
            <a:r>
              <a:rPr lang="cs-CZ" sz="2400" dirty="0">
                <a:latin typeface="+mn-lt"/>
              </a:rPr>
              <a:t>vyzván k odstranění vad žádosti o podporu,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</a:t>
            </a:r>
            <a:r>
              <a:rPr lang="cs-CZ" sz="2400" dirty="0" smtClean="0">
                <a:latin typeface="+mn-lt"/>
              </a:rPr>
              <a:t>doručení výzvy</a:t>
            </a:r>
            <a:r>
              <a:rPr lang="cs-CZ" sz="2400" dirty="0">
                <a:latin typeface="+mn-lt"/>
              </a:rPr>
              <a:t>. Žadatel nebude vyzván k odstranění vad opakovaně v případě, že nereaguje na první výzvu k odstranění vad. </a:t>
            </a:r>
            <a:r>
              <a:rPr lang="cs-CZ" sz="2400" b="1" dirty="0" smtClean="0">
                <a:latin typeface="+mn-lt"/>
              </a:rPr>
              <a:t>V </a:t>
            </a:r>
            <a:r>
              <a:rPr lang="cs-CZ" sz="2400" b="1" dirty="0">
                <a:latin typeface="+mn-lt"/>
              </a:rPr>
              <a:t>případě, že žadatel na základě výzvy k odstranění vad vadu ve stanovené lhůtě neodstraní, je žádost o podporu vyřazena z procesu schvalování a poskytovatel řízení </a:t>
            </a:r>
            <a:r>
              <a:rPr lang="cs-CZ" sz="2400" b="1" dirty="0" smtClean="0">
                <a:latin typeface="+mn-lt"/>
              </a:rPr>
              <a:t>zastaví.</a:t>
            </a:r>
            <a:endParaRPr lang="cs-CZ" sz="24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</a:t>
            </a:r>
            <a:r>
              <a:rPr lang="cs-CZ" sz="2400" dirty="0" smtClean="0">
                <a:latin typeface="+mn-lt"/>
              </a:rPr>
              <a:t>nenapravitelná </a:t>
            </a:r>
            <a:r>
              <a:rPr lang="cs-CZ" sz="2400" dirty="0">
                <a:latin typeface="+mn-lt"/>
              </a:rPr>
              <a:t>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Věcné hodnocení zajišťuje Hodnoticí komise tvořená tuzemskými hodnotiteli vybranými z Databáze hodnotitelů ŘO s ohledem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na </a:t>
            </a:r>
            <a:r>
              <a:rPr lang="cs-CZ" sz="2200" dirty="0">
                <a:latin typeface="+mn-lt"/>
              </a:rPr>
              <a:t>tematické zaměření žádostí o </a:t>
            </a:r>
            <a:r>
              <a:rPr lang="cs-CZ" sz="2200" dirty="0" smtClean="0">
                <a:latin typeface="+mn-lt"/>
              </a:rPr>
              <a:t>podporu.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Hodnoticí </a:t>
            </a:r>
            <a:r>
              <a:rPr lang="cs-CZ" sz="2200" dirty="0">
                <a:latin typeface="+mn-lt"/>
              </a:rPr>
              <a:t>komise provádí hodnocení předložených žádostí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o </a:t>
            </a:r>
            <a:r>
              <a:rPr lang="cs-CZ" sz="2200" dirty="0">
                <a:latin typeface="+mn-lt"/>
              </a:rPr>
              <a:t>podporu dle hodnoticích kritérií. Kritéria věcného hodnocení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vč</a:t>
            </a:r>
            <a:r>
              <a:rPr lang="cs-CZ" sz="2200" dirty="0">
                <a:latin typeface="+mn-lt"/>
              </a:rPr>
              <a:t>. jejich funkce a popisu způsobu hodnocení jsou samostatnou přílohou výzvy </a:t>
            </a:r>
            <a:r>
              <a:rPr lang="cs-CZ" sz="2200" dirty="0" smtClean="0">
                <a:latin typeface="+mn-lt"/>
              </a:rPr>
              <a:t>(viz příloha č. 2 výzvy).</a:t>
            </a:r>
            <a:endParaRPr lang="cs-CZ" sz="22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Celkovým výsledkem hodnocení projektu je hodnoticí tabulka Hodnoticí komise, ve které </a:t>
            </a:r>
            <a:r>
              <a:rPr lang="cs-CZ" sz="2400" dirty="0" smtClean="0">
                <a:latin typeface="+mn-lt"/>
              </a:rPr>
              <a:t>Komise </a:t>
            </a:r>
            <a:r>
              <a:rPr lang="cs-CZ" sz="2400" dirty="0">
                <a:latin typeface="+mn-lt"/>
              </a:rPr>
              <a:t>hodnotí jednotlivá kritéria a pro každé hodnocení uvádí komentář/zdůvodnění.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Zápis z jednání Hodnoticí komise je zveřejněn nejpozději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do </a:t>
            </a:r>
            <a:r>
              <a:rPr lang="cs-CZ" sz="2400" dirty="0">
                <a:latin typeface="+mn-lt"/>
              </a:rPr>
              <a:t>15 pracovních dnů od data jednání na webových stránkách OP VVV (bez uvedení jmen účastníků </a:t>
            </a:r>
            <a:r>
              <a:rPr lang="cs-CZ" sz="2400" dirty="0" smtClean="0">
                <a:latin typeface="+mn-lt"/>
              </a:rPr>
              <a:t>Komise).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 smtClean="0">
                <a:latin typeface="+mn-lt"/>
              </a:rPr>
              <a:t>Maximální </a:t>
            </a:r>
            <a:r>
              <a:rPr lang="cs-CZ" sz="2400" b="1" dirty="0">
                <a:latin typeface="+mn-lt"/>
              </a:rPr>
              <a:t>počet bodů</a:t>
            </a:r>
            <a:r>
              <a:rPr lang="cs-CZ" sz="2400" dirty="0">
                <a:latin typeface="+mn-lt"/>
              </a:rPr>
              <a:t>, které může Hodnoticí komise přidělit každé žádosti o podporu, </a:t>
            </a:r>
            <a:r>
              <a:rPr lang="cs-CZ" sz="2400" b="1" dirty="0">
                <a:latin typeface="+mn-lt"/>
              </a:rPr>
              <a:t>je </a:t>
            </a:r>
            <a:r>
              <a:rPr lang="cs-CZ" sz="2400" b="1" dirty="0" smtClean="0">
                <a:latin typeface="+mn-lt"/>
              </a:rPr>
              <a:t>80 </a:t>
            </a:r>
            <a:r>
              <a:rPr lang="cs-CZ" sz="2400" b="1" dirty="0">
                <a:latin typeface="+mn-lt"/>
              </a:rPr>
              <a:t>bodů</a:t>
            </a:r>
            <a:r>
              <a:rPr lang="cs-CZ" sz="2400" dirty="0">
                <a:latin typeface="+mn-lt"/>
              </a:rPr>
              <a:t>. Na základě výsledků věcného hodnocení Hodnoticí komise stanoví, zda projekt ne/doporučuje k </a:t>
            </a:r>
            <a:r>
              <a:rPr lang="cs-CZ" sz="2400" dirty="0" smtClean="0">
                <a:latin typeface="+mn-lt"/>
              </a:rPr>
              <a:t>financování.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b="1" dirty="0"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0 </a:t>
            </a:r>
            <a:r>
              <a:rPr lang="cs-CZ" sz="2400" b="1" dirty="0">
                <a:latin typeface="+mn-lt"/>
              </a:rPr>
              <a:t>a více bodů </a:t>
            </a:r>
            <a:r>
              <a:rPr lang="cs-CZ" sz="2400" dirty="0">
                <a:latin typeface="+mn-lt"/>
              </a:rPr>
              <a:t>a zároveň </a:t>
            </a:r>
            <a:r>
              <a:rPr lang="cs-CZ" sz="2400" dirty="0" smtClean="0">
                <a:latin typeface="+mn-lt"/>
              </a:rPr>
              <a:t>splní </a:t>
            </a:r>
            <a:r>
              <a:rPr lang="cs-CZ" sz="2400" dirty="0">
                <a:latin typeface="+mn-lt"/>
              </a:rPr>
              <a:t>minimální bodovou hranici všech kombinovaných kritérií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a </a:t>
            </a:r>
            <a:r>
              <a:rPr lang="cs-CZ" sz="2400" dirty="0">
                <a:latin typeface="+mn-lt"/>
              </a:rPr>
              <a:t>zároveň splní </a:t>
            </a:r>
            <a:r>
              <a:rPr lang="cs-CZ" sz="2400" dirty="0" smtClean="0">
                <a:latin typeface="+mn-lt"/>
              </a:rPr>
              <a:t>vylučovací kritérium. </a:t>
            </a:r>
            <a:r>
              <a:rPr lang="cs-CZ" sz="2400" dirty="0">
                <a:latin typeface="+mn-lt"/>
              </a:rPr>
              <a:t>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</a:t>
            </a:r>
            <a:r>
              <a:rPr lang="cs-CZ" sz="2400" b="1" dirty="0">
                <a:latin typeface="+mn-lt"/>
              </a:rPr>
              <a:t>méně než 5</a:t>
            </a:r>
            <a:r>
              <a:rPr lang="cs-CZ" sz="2400" b="1" dirty="0" smtClean="0">
                <a:latin typeface="+mn-lt"/>
              </a:rPr>
              <a:t>0 </a:t>
            </a:r>
            <a:r>
              <a:rPr lang="cs-CZ" sz="2400" b="1" dirty="0">
                <a:latin typeface="+mn-lt"/>
              </a:rPr>
              <a:t>bodů </a:t>
            </a:r>
            <a:r>
              <a:rPr lang="cs-CZ" sz="2400" dirty="0">
                <a:latin typeface="+mn-lt"/>
              </a:rPr>
              <a:t>a/nebo nesplní min. bodovou hranici min. jednoho z kombinovaných kritérií a/nebo nesplní </a:t>
            </a:r>
            <a:r>
              <a:rPr lang="cs-CZ" sz="2400" dirty="0" smtClean="0">
                <a:latin typeface="+mn-lt"/>
              </a:rPr>
              <a:t>vylučovací </a:t>
            </a:r>
            <a:r>
              <a:rPr lang="cs-CZ" sz="2400" dirty="0">
                <a:latin typeface="+mn-lt"/>
              </a:rPr>
              <a:t>kritérium. Žádost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Svá stanoviska Hodnoticí komise vždy zdůvodňuje. Zápis z jednání Hodnoticí komise je zveřejněn nejpozději do 15 pracovních dnů od data jednání na webových stránkách OP VVV (bez uvedení jmen účastníků Hodnoticí komise).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Celkovým výsledkem hodnocení projektu je hodnoticí tabulka Hodnoticí komise, ve které Komise hodnotí jednotlivá kritéria a pro každé hodnocení uvádí komentář/zdůvodnění.</a:t>
            </a:r>
            <a:r>
              <a:rPr lang="cs-CZ" sz="2400" dirty="0" smtClean="0"/>
              <a:t>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2</a:t>
            </a:r>
            <a:r>
              <a:rPr lang="cs-CZ" sz="3000" dirty="0" smtClean="0"/>
              <a:t>) </a:t>
            </a:r>
            <a:r>
              <a:rPr lang="cs-CZ" sz="3000" dirty="0" smtClean="0"/>
              <a:t>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63193"/>
            <a:ext cx="7886700" cy="456610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cs-CZ" sz="2200" b="1" dirty="0">
                <a:latin typeface="+mn-lt"/>
              </a:rPr>
              <a:t>Úspěšní žadatelé </a:t>
            </a:r>
            <a:r>
              <a:rPr lang="cs-CZ" sz="2200" dirty="0">
                <a:latin typeface="+mn-lt"/>
              </a:rPr>
              <a:t>jsou po ukončení poslední fáze procesu schvalování vyrozuměni o doporučení žádosti o podporu </a:t>
            </a:r>
            <a:r>
              <a:rPr lang="cs-CZ" sz="2200" dirty="0" smtClean="0">
                <a:latin typeface="+mn-lt"/>
              </a:rPr>
              <a:t>k </a:t>
            </a:r>
            <a:r>
              <a:rPr lang="cs-CZ" sz="2200" dirty="0">
                <a:latin typeface="+mn-lt"/>
              </a:rPr>
              <a:t>financování </a:t>
            </a:r>
            <a:r>
              <a:rPr lang="cs-CZ" sz="2200" dirty="0" smtClean="0">
                <a:latin typeface="+mn-lt"/>
              </a:rPr>
              <a:t>formou Oznámení </a:t>
            </a:r>
            <a:r>
              <a:rPr lang="cs-CZ" sz="2200" dirty="0">
                <a:latin typeface="+mn-lt"/>
              </a:rPr>
              <a:t>o doporučení žádosti o podporu </a:t>
            </a:r>
            <a:r>
              <a:rPr lang="cs-CZ" sz="2200" dirty="0" smtClean="0">
                <a:latin typeface="+mn-lt"/>
              </a:rPr>
              <a:t>k </a:t>
            </a:r>
            <a:r>
              <a:rPr lang="cs-CZ" sz="2200" dirty="0">
                <a:latin typeface="+mn-lt"/>
              </a:rPr>
              <a:t>financování (více viz kapitola 6.3). Prostřednictvím interní depeše jsou zároveň osloveni ŘO s žádostí o doložení dokumentace potřebné pro vydání právního aktu </a:t>
            </a:r>
            <a:r>
              <a:rPr lang="cs-CZ" sz="2200" dirty="0" smtClean="0">
                <a:latin typeface="+mn-lt"/>
              </a:rPr>
              <a:t>o poskytnutí/převodu podpory </a:t>
            </a:r>
            <a:r>
              <a:rPr lang="cs-CZ" sz="2200" dirty="0">
                <a:latin typeface="+mn-lt"/>
              </a:rPr>
              <a:t>– více viz kapitola 6.4. </a:t>
            </a:r>
          </a:p>
          <a:p>
            <a:pPr algn="just">
              <a:lnSpc>
                <a:spcPct val="100000"/>
              </a:lnSpc>
            </a:pPr>
            <a:endParaRPr lang="cs-CZ" dirty="0" smtClean="0"/>
          </a:p>
          <a:p>
            <a:pPr algn="just">
              <a:lnSpc>
                <a:spcPct val="100000"/>
              </a:lnSpc>
            </a:pPr>
            <a:r>
              <a:rPr lang="cs-CZ" sz="2200" dirty="0" smtClean="0">
                <a:latin typeface="+mn-lt"/>
              </a:rPr>
              <a:t>V </a:t>
            </a:r>
            <a:r>
              <a:rPr lang="cs-CZ" sz="2200" dirty="0">
                <a:latin typeface="+mn-lt"/>
              </a:rPr>
              <a:t>případech </a:t>
            </a:r>
            <a:r>
              <a:rPr lang="cs-CZ" sz="2200" b="1" dirty="0">
                <a:latin typeface="+mn-lt"/>
              </a:rPr>
              <a:t>neúspěšných žadatelů</a:t>
            </a:r>
            <a:r>
              <a:rPr lang="cs-CZ" sz="2200" dirty="0">
                <a:latin typeface="+mn-lt"/>
              </a:rPr>
              <a:t>, kteří do 15 kalendářních dnů ode dne doručení interní depeše obsahující oznámení o negativním výsledku dané fáze procesu schvalování nevyužili možnost podání připomínek nebo v případech, kdy žádost o podporu nebyla po vyřízení připomínek vrácena zpět do procesu schvalování (více viz kapitola 10.1 Připomínky k podkladům ŘO v procesu schvalování projektů), vydá ŘO Vyrozumění o ukončení administrace žádosti, které doručí žadateli prostřednictvím IS KP14</a:t>
            </a:r>
            <a:r>
              <a:rPr lang="cs-CZ" sz="2200" dirty="0" smtClean="0">
                <a:latin typeface="+mn-lt"/>
              </a:rPr>
              <a:t>+.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95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Způsob </a:t>
            </a:r>
            <a:r>
              <a:rPr lang="cs-CZ" sz="2400" dirty="0">
                <a:latin typeface="+mn-lt"/>
              </a:rPr>
              <a:t>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92899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" y="1859094"/>
            <a:ext cx="89439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1) Fáze schvalování </a:t>
            </a:r>
            <a:r>
              <a:rPr lang="cs-CZ" sz="3000" dirty="0" smtClean="0"/>
              <a:t>projektů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</a:rPr>
              <a:t>Datum </a:t>
            </a:r>
            <a:r>
              <a:rPr lang="cs-CZ" sz="2800" b="1" dirty="0">
                <a:latin typeface="+mn-lt"/>
              </a:rPr>
              <a:t>ukončení příjmu žádostí o </a:t>
            </a:r>
            <a:r>
              <a:rPr lang="cs-CZ" sz="2800" b="1" dirty="0" smtClean="0">
                <a:latin typeface="+mn-lt"/>
              </a:rPr>
              <a:t>podporu: </a:t>
            </a:r>
            <a:endParaRPr lang="cs-CZ" sz="2800" dirty="0">
              <a:latin typeface="+mn-lt"/>
            </a:endParaRPr>
          </a:p>
          <a:p>
            <a:r>
              <a:rPr lang="pt-BR" sz="2800" b="1" dirty="0">
                <a:solidFill>
                  <a:srgbClr val="FF0000"/>
                </a:solidFill>
                <a:latin typeface="+mn-lt"/>
              </a:rPr>
              <a:t>14. 1. 2020</a:t>
            </a:r>
            <a:r>
              <a:rPr lang="pt-BR" sz="2800" dirty="0">
                <a:latin typeface="+mn-lt"/>
              </a:rPr>
              <a:t>, do 14:00:00 </a:t>
            </a:r>
            <a:r>
              <a:rPr lang="pt-BR" sz="2800" dirty="0" smtClean="0">
                <a:latin typeface="+mn-lt"/>
              </a:rPr>
              <a:t>hod</a:t>
            </a:r>
            <a:r>
              <a:rPr lang="cs-CZ" sz="2800" dirty="0" smtClean="0">
                <a:latin typeface="+mn-lt"/>
              </a:rPr>
              <a:t>.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včetně </a:t>
            </a:r>
            <a:endParaRPr lang="cs-CZ" sz="2800" dirty="0" smtClean="0">
              <a:latin typeface="+mn-lt"/>
            </a:endParaRPr>
          </a:p>
          <a:p>
            <a:endParaRPr lang="pt-BR" sz="2800" dirty="0">
              <a:latin typeface="+mn-lt"/>
            </a:endParaRPr>
          </a:p>
          <a:p>
            <a:r>
              <a:rPr lang="cs-CZ" sz="2800" b="1" dirty="0">
                <a:latin typeface="+mn-lt"/>
              </a:rPr>
              <a:t>Data průběžných uzávěrek příjmu žádostí o podporu: </a:t>
            </a:r>
          </a:p>
          <a:p>
            <a:r>
              <a:rPr lang="pt-BR" sz="2800" b="1" dirty="0">
                <a:solidFill>
                  <a:srgbClr val="FF0000"/>
                </a:solidFill>
                <a:latin typeface="+mn-lt"/>
              </a:rPr>
              <a:t>14. 11. 2019</a:t>
            </a:r>
            <a:r>
              <a:rPr lang="pt-BR" sz="2800" dirty="0">
                <a:latin typeface="+mn-lt"/>
              </a:rPr>
              <a:t>, do 14:00:00 </a:t>
            </a:r>
            <a:r>
              <a:rPr lang="pt-BR" sz="2800" dirty="0" smtClean="0">
                <a:latin typeface="+mn-lt"/>
              </a:rPr>
              <a:t>hod</a:t>
            </a:r>
            <a:r>
              <a:rPr lang="cs-CZ" sz="2800" dirty="0" smtClean="0">
                <a:latin typeface="+mn-lt"/>
              </a:rPr>
              <a:t>.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včetně, </a:t>
            </a:r>
          </a:p>
          <a:p>
            <a:r>
              <a:rPr lang="pt-BR" sz="2800" b="1" dirty="0">
                <a:solidFill>
                  <a:srgbClr val="FF0000"/>
                </a:solidFill>
                <a:latin typeface="+mn-lt"/>
              </a:rPr>
              <a:t>14. 1. 2020</a:t>
            </a:r>
            <a:r>
              <a:rPr lang="pt-BR" sz="2800" dirty="0">
                <a:latin typeface="+mn-lt"/>
              </a:rPr>
              <a:t>, do 14:00:00 </a:t>
            </a:r>
            <a:r>
              <a:rPr lang="pt-BR" sz="2800" dirty="0" smtClean="0">
                <a:latin typeface="+mn-lt"/>
              </a:rPr>
              <a:t>hod</a:t>
            </a:r>
            <a:r>
              <a:rPr lang="cs-CZ" sz="2800" dirty="0" smtClean="0">
                <a:latin typeface="+mn-lt"/>
              </a:rPr>
              <a:t>.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včetně. 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63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hodnotící,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podporu vyloučena </a:t>
            </a:r>
            <a:r>
              <a:rPr lang="cs-CZ" sz="2400" dirty="0" smtClean="0">
                <a:latin typeface="+mn-lt"/>
              </a:rPr>
              <a:t>(hodnotí </a:t>
            </a:r>
            <a:r>
              <a:rPr lang="cs-CZ" sz="2400" dirty="0">
                <a:latin typeface="+mn-lt"/>
              </a:rPr>
              <a:t>se </a:t>
            </a:r>
            <a:r>
              <a:rPr lang="cs-CZ" sz="2400" dirty="0" smtClean="0">
                <a:latin typeface="+mn-lt"/>
              </a:rPr>
              <a:t>ANO/NE)</a:t>
            </a: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při </a:t>
            </a:r>
            <a:r>
              <a:rPr lang="cs-CZ" sz="2400" dirty="0">
                <a:latin typeface="+mn-lt"/>
              </a:rPr>
              <a:t>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749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Fázi kontroly přijatelnosti a formálních náležitostí </a:t>
            </a:r>
            <a:r>
              <a:rPr lang="cs-CZ" sz="2200" dirty="0" smtClean="0">
                <a:latin typeface="+mn-lt"/>
              </a:rPr>
              <a:t>je zajišťována interními hodnotiteli </a:t>
            </a:r>
            <a:r>
              <a:rPr lang="cs-CZ" sz="2200" dirty="0">
                <a:latin typeface="+mn-lt"/>
              </a:rPr>
              <a:t>ŘO v CSSF14+. </a:t>
            </a:r>
            <a:endParaRPr lang="cs-CZ" sz="22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Kritéria kontroly přijatelnosti a formálních náležitostí včetně popisu způsobu hodnocení jsou samostatnou přílohou výzvy (Příloha č. 2 Hodnoticí kritéria</a:t>
            </a:r>
            <a:r>
              <a:rPr lang="cs-CZ" sz="2200" dirty="0" smtClean="0">
                <a:latin typeface="+mn-lt"/>
              </a:rPr>
              <a:t>).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 smtClean="0">
                <a:latin typeface="+mn-lt"/>
              </a:rPr>
              <a:t>Kritéria </a:t>
            </a:r>
            <a:r>
              <a:rPr lang="cs-CZ" sz="2200" b="1" dirty="0">
                <a:latin typeface="+mn-lt"/>
              </a:rPr>
              <a:t>jsou vylučovací</a:t>
            </a:r>
            <a:r>
              <a:rPr lang="cs-CZ" sz="2200" dirty="0">
                <a:latin typeface="+mn-lt"/>
              </a:rPr>
              <a:t>, tzn. hodnocena formou </a:t>
            </a:r>
            <a:r>
              <a:rPr lang="cs-CZ" sz="2200" dirty="0" smtClean="0">
                <a:latin typeface="+mn-lt"/>
              </a:rPr>
              <a:t>ANO/NE,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tzn. splněno/nesplněno </a:t>
            </a:r>
            <a:r>
              <a:rPr lang="cs-CZ" sz="2200" dirty="0">
                <a:latin typeface="+mn-lt"/>
              </a:rPr>
              <a:t>(příp. </a:t>
            </a:r>
            <a:r>
              <a:rPr lang="cs-CZ" sz="2200" dirty="0" smtClean="0">
                <a:latin typeface="+mn-lt"/>
              </a:rPr>
              <a:t>pro daný projekt nerelevantní</a:t>
            </a:r>
            <a:r>
              <a:rPr lang="cs-CZ" sz="2200" dirty="0">
                <a:latin typeface="+mn-lt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749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Kritéria </a:t>
            </a:r>
            <a:r>
              <a:rPr lang="cs-CZ" sz="2200" dirty="0">
                <a:latin typeface="+mn-lt"/>
              </a:rPr>
              <a:t>kontroly formálních náležitostí jsou rozdělena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na napravitelná </a:t>
            </a:r>
            <a:r>
              <a:rPr lang="cs-CZ" sz="2200" dirty="0">
                <a:latin typeface="+mn-lt"/>
              </a:rPr>
              <a:t>(tj. je možné doplnění ze strany žadatele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v </a:t>
            </a:r>
            <a:r>
              <a:rPr lang="cs-CZ" sz="2200" dirty="0">
                <a:latin typeface="+mn-lt"/>
              </a:rPr>
              <a:t>procesu schvalování na základě </a:t>
            </a:r>
            <a:r>
              <a:rPr lang="cs-CZ" sz="2200" dirty="0" smtClean="0">
                <a:latin typeface="+mn-lt"/>
              </a:rPr>
              <a:t>výzvy ŘO </a:t>
            </a:r>
            <a:r>
              <a:rPr lang="cs-CZ" sz="2200" dirty="0">
                <a:latin typeface="+mn-lt"/>
              </a:rPr>
              <a:t>OP VVV </a:t>
            </a:r>
            <a:r>
              <a:rPr lang="cs-CZ" sz="2200" dirty="0" smtClean="0">
                <a:latin typeface="+mn-lt"/>
              </a:rPr>
              <a:t>k odstranění vad) </a:t>
            </a:r>
            <a:r>
              <a:rPr lang="cs-CZ" sz="2200" dirty="0">
                <a:latin typeface="+mn-lt"/>
              </a:rPr>
              <a:t>a </a:t>
            </a:r>
            <a:r>
              <a:rPr lang="cs-CZ" sz="2200" dirty="0" smtClean="0">
                <a:latin typeface="+mn-lt"/>
              </a:rPr>
              <a:t>nenapravitelná.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Kritéria </a:t>
            </a:r>
            <a:r>
              <a:rPr lang="cs-CZ" sz="2200" dirty="0">
                <a:latin typeface="+mn-lt"/>
              </a:rPr>
              <a:t>kontroly přijatelnosti jsou </a:t>
            </a:r>
            <a:r>
              <a:rPr lang="cs-CZ" sz="2200" dirty="0" smtClean="0">
                <a:latin typeface="+mn-lt"/>
              </a:rPr>
              <a:t>z větší části nenapravitelná.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 smtClean="0">
                <a:latin typeface="+mn-lt"/>
              </a:rPr>
              <a:t>Při </a:t>
            </a:r>
            <a:r>
              <a:rPr lang="cs-CZ" sz="2200" b="1" dirty="0">
                <a:latin typeface="+mn-lt"/>
              </a:rPr>
              <a:t>nesplnění některého z </a:t>
            </a:r>
            <a:r>
              <a:rPr lang="cs-CZ" sz="2200" b="1" dirty="0" smtClean="0">
                <a:latin typeface="+mn-lt"/>
              </a:rPr>
              <a:t>nenapravitelných </a:t>
            </a:r>
            <a:r>
              <a:rPr lang="cs-CZ" sz="2200" b="1" dirty="0">
                <a:latin typeface="+mn-lt"/>
              </a:rPr>
              <a:t>kritérií v rámci kontroly formálních náležitostí a/nebo některého z kritérií přijatelnosti je projekt vyřazen z </a:t>
            </a:r>
            <a:r>
              <a:rPr lang="cs-CZ" sz="2200" b="1" dirty="0" smtClean="0">
                <a:latin typeface="+mn-lt"/>
              </a:rPr>
              <a:t>procesu schvalování </a:t>
            </a:r>
            <a:r>
              <a:rPr lang="pl-PL" sz="2200" b="1" dirty="0">
                <a:latin typeface="+mn-lt"/>
              </a:rPr>
              <a:t>bez možnosti </a:t>
            </a:r>
            <a:r>
              <a:rPr lang="pl-PL" sz="2200" b="1" dirty="0" smtClean="0">
                <a:latin typeface="+mn-lt"/>
              </a:rPr>
              <a:t>odstranění vad </a:t>
            </a:r>
            <a:r>
              <a:rPr lang="pl-PL" sz="2200" b="1" dirty="0">
                <a:latin typeface="+mn-lt"/>
              </a:rPr>
              <a:t>ze strany žadatele</a:t>
            </a:r>
            <a:r>
              <a:rPr lang="cs-CZ" sz="2200" b="1" dirty="0" smtClean="0">
                <a:latin typeface="+mn-lt"/>
              </a:rPr>
              <a:t>.</a:t>
            </a: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15OPMSMT0001-28-116270</_dlc_DocId>
    <_dlc_DocIdUrl xmlns="0104a4cd-1400-468e-be1b-c7aad71d7d5a">
      <Url>https://op.msmt.cz/_layouts/15/DocIdRedir.aspx?ID=15OPMSMT0001-28-116270</Url>
      <Description>15OPMSMT0001-28-116270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purl.org/dc/terms/"/>
    <ds:schemaRef ds:uri="http://purl.org/dc/elements/1.1/"/>
    <ds:schemaRef ds:uri="0104a4cd-1400-468e-be1b-c7aad71d7d5a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724</Words>
  <Application>Microsoft Office PowerPoint</Application>
  <PresentationFormat>Předvádění na obrazovce (4:3)</PresentationFormat>
  <Paragraphs>92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Způsob oznámení výsledků procesu schvalování žadateli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Hořáková Helena</cp:lastModifiedBy>
  <cp:revision>165</cp:revision>
  <dcterms:created xsi:type="dcterms:W3CDTF">2015-09-11T08:58:50Z</dcterms:created>
  <dcterms:modified xsi:type="dcterms:W3CDTF">2019-09-18T10:49:37Z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a3facb85-5ef4-4297-8043-59db03bf8ded</vt:lpwstr>
  </property>
  <property fmtid="{D5CDD505-2E9C-101B-9397-08002B2CF9AE}" pid="4" name="Komentář">
    <vt:lpwstr>předepsané písmo Calibri, daná velikost a barva písma</vt:lpwstr>
  </property>
</Properties>
</file>