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43"/>
  </p:notesMasterIdLst>
  <p:sldIdLst>
    <p:sldId id="256" r:id="rId7"/>
    <p:sldId id="266" r:id="rId8"/>
    <p:sldId id="285" r:id="rId9"/>
    <p:sldId id="268" r:id="rId10"/>
    <p:sldId id="269" r:id="rId11"/>
    <p:sldId id="339" r:id="rId12"/>
    <p:sldId id="340" r:id="rId13"/>
    <p:sldId id="287" r:id="rId14"/>
    <p:sldId id="313" r:id="rId15"/>
    <p:sldId id="294" r:id="rId16"/>
    <p:sldId id="296" r:id="rId17"/>
    <p:sldId id="298" r:id="rId18"/>
    <p:sldId id="301" r:id="rId19"/>
    <p:sldId id="336" r:id="rId20"/>
    <p:sldId id="325" r:id="rId21"/>
    <p:sldId id="315" r:id="rId22"/>
    <p:sldId id="303" r:id="rId23"/>
    <p:sldId id="297" r:id="rId24"/>
    <p:sldId id="341" r:id="rId25"/>
    <p:sldId id="342" r:id="rId26"/>
    <p:sldId id="343" r:id="rId27"/>
    <p:sldId id="344" r:id="rId28"/>
    <p:sldId id="293" r:id="rId29"/>
    <p:sldId id="331" r:id="rId30"/>
    <p:sldId id="286" r:id="rId31"/>
    <p:sldId id="312" r:id="rId32"/>
    <p:sldId id="338" r:id="rId33"/>
    <p:sldId id="337" r:id="rId34"/>
    <p:sldId id="332" r:id="rId35"/>
    <p:sldId id="334" r:id="rId36"/>
    <p:sldId id="330" r:id="rId37"/>
    <p:sldId id="327" r:id="rId38"/>
    <p:sldId id="291" r:id="rId39"/>
    <p:sldId id="310" r:id="rId40"/>
    <p:sldId id="328" r:id="rId41"/>
    <p:sldId id="271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108" d="100"/>
          <a:sy n="108" d="100"/>
        </p:scale>
        <p:origin x="173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08.10.2019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91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Plat - Platem jsou odměňování zaměstnanci – státu, územních samosprávných celků (krajů a obcí), státních fondů, příspěvkových organizací, jejíž náklady na platy a odměny za pracovní pohotovost jsou plně zabezpečovány z příspěvku na provoz poskytovaného z rozpočtu zřizovatele, školských právnických osob zřízených Ministerstvem školství, mládeže a tělovýchovy, krajem nebo obcí a veřejných neziskových ústavních zdravotnických zařízení. </a:t>
            </a:r>
          </a:p>
          <a:p>
            <a:r>
              <a:rPr lang="cs-CZ" dirty="0" smtClean="0"/>
              <a:t>Mzdu - Mzdou jsou odměňováni zaměstnanci ostatních zaměstnavatelů. Mzdou se rozumí peněžitá plnění nebo plnění peněžité hodnoty (naturální mzdy) poskytované zaměstnavatelem zaměstnanci za vykonanou práci.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695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 uvedeného plyne:</a:t>
            </a:r>
          </a:p>
          <a:p>
            <a:r>
              <a:rPr lang="cs-CZ" dirty="0" smtClean="0"/>
              <a:t>U pracovních smluv uvádět sazbu za 1,0 FTE.</a:t>
            </a:r>
          </a:p>
          <a:p>
            <a:r>
              <a:rPr lang="cs-CZ" dirty="0" smtClean="0"/>
              <a:t>U</a:t>
            </a:r>
            <a:r>
              <a:rPr lang="cs-CZ" baseline="0" dirty="0" smtClean="0"/>
              <a:t> DPP a DPČ uvádět sazbu v Kč/hod.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945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763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382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461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882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239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449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80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Zpětná způsobilost – od data vyhlášení</a:t>
            </a:r>
            <a:r>
              <a:rPr lang="cs-CZ" baseline="0" dirty="0" smtClean="0"/>
              <a:t> výzvy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51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Per </a:t>
            </a:r>
            <a:r>
              <a:rPr lang="cs-CZ" dirty="0" err="1" smtClean="0"/>
              <a:t>diem</a:t>
            </a:r>
            <a:r>
              <a:rPr lang="cs-CZ" dirty="0" smtClean="0"/>
              <a:t> – podrobně rozepsáno v Pravidlech pro žadatele a příjemce obecná část.</a:t>
            </a:r>
            <a:r>
              <a:rPr lang="cs-CZ" baseline="0" dirty="0" smtClean="0"/>
              <a:t> </a:t>
            </a:r>
          </a:p>
          <a:p>
            <a:r>
              <a:rPr lang="cs-CZ" baseline="0" dirty="0" smtClean="0"/>
              <a:t>Jednoduše řečeno jde o příspěvek zahraničním odborníkům a přednášejícím přijíždějícím do ČR za účele např. přednášky apod.. Jedná se o krátkodobý pobyt, </a:t>
            </a:r>
            <a:r>
              <a:rPr lang="cs-CZ" baseline="0" dirty="0" err="1" smtClean="0"/>
              <a:t>podínkou</a:t>
            </a:r>
            <a:r>
              <a:rPr lang="cs-CZ" baseline="0" dirty="0" smtClean="0"/>
              <a:t> je, že tito odborníci nemají na danou činnost s žadatelem/příjemcem uzavřenou pracovní smlouvu či dohodu.</a:t>
            </a:r>
          </a:p>
          <a:p>
            <a:r>
              <a:rPr lang="cs-CZ" baseline="0" dirty="0" smtClean="0"/>
              <a:t>Důležité je zdůvodnění, proč, na jakou akci, rozsah hodin. Mimo per </a:t>
            </a:r>
            <a:r>
              <a:rPr lang="cs-CZ" baseline="0" dirty="0" err="1" smtClean="0"/>
              <a:t>diem</a:t>
            </a:r>
            <a:r>
              <a:rPr lang="cs-CZ" baseline="0" dirty="0" smtClean="0"/>
              <a:t> je možné proplatit ještě cestu do/z ČR.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532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75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855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Žadatel/příjemce do příslušných položek rozpočtu doplňuje </a:t>
            </a:r>
            <a:r>
              <a:rPr lang="cs-CZ" b="1" dirty="0" smtClean="0"/>
              <a:t>počet jednotek </a:t>
            </a:r>
            <a:r>
              <a:rPr lang="cs-CZ" dirty="0" smtClean="0"/>
              <a:t>a stanovenou </a:t>
            </a:r>
            <a:r>
              <a:rPr lang="cs-CZ" b="1" dirty="0" smtClean="0"/>
              <a:t>výši jednotkového nákladu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333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 jednotek aktivit se nehodnotí cena jednotky, pouze počet jednotek v návaznosti na cílovou</a:t>
            </a:r>
            <a:r>
              <a:rPr lang="cs-CZ" baseline="0" dirty="0" smtClean="0"/>
              <a:t> skupinu.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05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8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486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 smtClean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15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30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13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697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01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38899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08.10.2019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08.10.2019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08.10.2019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08.10.2019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08.10.2019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v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p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pvvv.msmt.cz/balicek-dokumentu/item1017626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9" y="2808581"/>
            <a:ext cx="76382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cs typeface="Arial" panose="020B0604020202020204" pitchFamily="34" charset="0"/>
              </a:rPr>
              <a:t>Výzva č. </a:t>
            </a:r>
            <a:r>
              <a:rPr lang="cs-CZ" sz="4000" b="1" dirty="0" smtClean="0">
                <a:cs typeface="Arial" panose="020B0604020202020204" pitchFamily="34" charset="0"/>
              </a:rPr>
              <a:t>02_19_073 Zvyšování kvality interních grantových schémat na VŠ – finanční část</a:t>
            </a:r>
            <a:endParaRPr lang="cs-CZ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říjen 2019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1. Kategorie </a:t>
            </a:r>
            <a:r>
              <a:rPr lang="pl-PL" dirty="0">
                <a:solidFill>
                  <a:srgbClr val="428D96"/>
                </a:solidFill>
              </a:rPr>
              <a:t>– </a:t>
            </a:r>
            <a:r>
              <a:rPr lang="pl-PL" dirty="0" smtClean="0">
                <a:solidFill>
                  <a:srgbClr val="428D96"/>
                </a:solidFill>
              </a:rPr>
              <a:t>Přímé náklady – Osobní náklady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+mn-lt"/>
              </a:rPr>
              <a:t>Realizační tým projektu se skládá z odborných a administrativních pracovníků. </a:t>
            </a:r>
            <a:endParaRPr lang="cs-CZ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V kapitole osobní výdaje je rozpočtován administrativní i odborný tým.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Realizační tým: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Popis </a:t>
            </a:r>
            <a:r>
              <a:rPr lang="cs-CZ" dirty="0"/>
              <a:t>realizačního týmu – povinná aktivita </a:t>
            </a:r>
            <a:r>
              <a:rPr lang="cs-CZ" b="1" dirty="0"/>
              <a:t>Řízení projektu</a:t>
            </a:r>
            <a:r>
              <a:rPr lang="cs-CZ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Příloha Realizační tým – specifikace pozic, výše úvazků, </a:t>
            </a:r>
            <a:r>
              <a:rPr lang="cs-CZ" dirty="0" smtClean="0"/>
              <a:t>počet osob, sazba mzdy/platu, náplně </a:t>
            </a:r>
            <a:r>
              <a:rPr lang="cs-CZ" dirty="0"/>
              <a:t>práce, apod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Osobní </a:t>
            </a:r>
            <a:r>
              <a:rPr lang="pl-PL" dirty="0">
                <a:solidFill>
                  <a:srgbClr val="428D96"/>
                </a:solidFill>
              </a:rPr>
              <a:t>výdaje </a:t>
            </a:r>
            <a:r>
              <a:rPr lang="pl-PL" dirty="0" smtClean="0">
                <a:solidFill>
                  <a:srgbClr val="428D96"/>
                </a:solidFill>
              </a:rPr>
              <a:t>– způsobilé výdaje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Hrubá </a:t>
            </a:r>
            <a:r>
              <a:rPr lang="cs-CZ" dirty="0"/>
              <a:t>mzda/plat, odměny z dohod zaměstnanců pracujících na projektu;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dovolená (dle úvazku a zapojení do projektu);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Pro zaměstnavatele definované v </a:t>
            </a:r>
            <a:r>
              <a:rPr lang="cs-CZ" sz="1800" dirty="0">
                <a:latin typeface="+mj-lt"/>
              </a:rPr>
              <a:t>§</a:t>
            </a:r>
            <a:r>
              <a:rPr lang="cs-CZ" sz="2000" dirty="0">
                <a:latin typeface="+mj-lt"/>
              </a:rPr>
              <a:t>109, odst. 3 zákoníku práce č. 262/2006 Sb. je náhrada způsobilá v rozsahu 5 týdnů v roce.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odvody na sociální a zdravotní </a:t>
            </a:r>
            <a:r>
              <a:rPr lang="cs-CZ" dirty="0" smtClean="0"/>
              <a:t>pojištění – od </a:t>
            </a:r>
            <a:r>
              <a:rPr lang="cs-CZ" dirty="0"/>
              <a:t>1. 7. 2019 je sazba odvodu zaměstnavatele na sociální pojištění snížena na 24,8 %;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nemocenská </a:t>
            </a:r>
            <a:r>
              <a:rPr lang="cs-CZ" dirty="0"/>
              <a:t>hrazená zaměstnavatelem;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Položka vytvářena </a:t>
            </a:r>
            <a:r>
              <a:rPr lang="cs-CZ" sz="2000" dirty="0">
                <a:latin typeface="+mj-lt"/>
              </a:rPr>
              <a:t>až v průběhu realizace, ne v žádosti o podporu</a:t>
            </a:r>
            <a:r>
              <a:rPr lang="cs-CZ" sz="2000" dirty="0" smtClean="0">
                <a:latin typeface="+mj-lt"/>
              </a:rPr>
              <a:t>. Nemocenská je součástí jednotlivých pozic/položek.</a:t>
            </a:r>
            <a:endParaRPr lang="cs-CZ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zákonné pojištění odpovědnosti zaměstnavatele a ostatní obligatorní výdaje (FKSP, Sociální fond).</a:t>
            </a:r>
          </a:p>
        </p:txBody>
      </p:sp>
    </p:spTree>
    <p:extLst>
      <p:ext uri="{BB962C8B-B14F-4D97-AF65-F5344CB8AC3E}">
        <p14:creationId xmlns:p14="http://schemas.microsoft.com/office/powerpoint/2010/main" val="8115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208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Stanovení sazeb </a:t>
            </a:r>
            <a:r>
              <a:rPr lang="cs-CZ" dirty="0" smtClean="0">
                <a:latin typeface="+mn-lt"/>
              </a:rPr>
              <a:t>mezd/platů: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>
                <a:latin typeface="+mj-lt"/>
              </a:rPr>
              <a:t>Dokument Seznam mezd/platů a možné postupy stanovení mezd/platů pro zaměstnance/pracovníky podílející se na realizaci projektů </a:t>
            </a:r>
            <a:r>
              <a:rPr lang="cs-CZ" sz="1800" dirty="0" smtClean="0">
                <a:latin typeface="+mj-lt"/>
              </a:rPr>
              <a:t>OP VVV – aktuální verze 4, účinná od 15. 6. 2019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Konkrétní postupy pro danou výzvu upravují Pravidla pro žadatele a příjemce – specifická část: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dirty="0" smtClean="0">
                <a:latin typeface="+mj-lt"/>
              </a:rPr>
              <a:t>dle </a:t>
            </a:r>
            <a:r>
              <a:rPr lang="cs-CZ" dirty="0">
                <a:latin typeface="+mj-lt"/>
              </a:rPr>
              <a:t>bodu 1 – Stanovení sazby pomocí ISPV;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dirty="0">
                <a:latin typeface="+mj-lt"/>
              </a:rPr>
              <a:t>dle bodu 3 – Stanovení sazby pro klíčové a excelentní pozice a klíčové a excelentní </a:t>
            </a:r>
            <a:r>
              <a:rPr lang="cs-CZ" dirty="0" smtClean="0">
                <a:latin typeface="+mj-lt"/>
              </a:rPr>
              <a:t>zaměstnance/pracovníky.</a:t>
            </a:r>
          </a:p>
        </p:txBody>
      </p:sp>
    </p:spTree>
    <p:extLst>
      <p:ext uri="{BB962C8B-B14F-4D97-AF65-F5344CB8AC3E}">
        <p14:creationId xmlns:p14="http://schemas.microsoft.com/office/powerpoint/2010/main" val="37100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7308" y="576142"/>
            <a:ext cx="7886700" cy="898237"/>
          </a:xfrm>
        </p:spPr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Osobní výdaje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7308" y="1402838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 smtClean="0">
                <a:latin typeface="+mn-lt"/>
              </a:rPr>
              <a:t>Dle bodu 1 – </a:t>
            </a:r>
            <a:r>
              <a:rPr lang="cs-CZ" b="1" u="sng" dirty="0">
                <a:latin typeface="+mn-lt"/>
              </a:rPr>
              <a:t>Stanovení sazby pomocí ISPV</a:t>
            </a:r>
            <a:endParaRPr lang="cs-CZ" b="1" u="sng" dirty="0" smtClean="0">
              <a:latin typeface="+mn-lt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prstClr val="black"/>
                </a:solidFill>
              </a:rPr>
              <a:t>ISPV</a:t>
            </a:r>
            <a:r>
              <a:rPr lang="cs-CZ" b="1" dirty="0">
                <a:solidFill>
                  <a:prstClr val="black"/>
                </a:solidFill>
              </a:rPr>
              <a:t> = </a:t>
            </a:r>
            <a:r>
              <a:rPr lang="cs-CZ" dirty="0">
                <a:solidFill>
                  <a:prstClr val="black"/>
                </a:solidFill>
              </a:rPr>
              <a:t>informační systém o průměrném výdělku:</a:t>
            </a:r>
          </a:p>
          <a:p>
            <a:pPr marL="8001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dostupný na odkaze </a:t>
            </a:r>
            <a:r>
              <a:rPr lang="cs-CZ" sz="2000" dirty="0">
                <a:solidFill>
                  <a:prstClr val="black"/>
                </a:solidFill>
                <a:latin typeface="+mj-lt"/>
                <a:hlinkClick r:id="rId3"/>
              </a:rPr>
              <a:t>http://</a:t>
            </a:r>
            <a:r>
              <a:rPr lang="cs-CZ" sz="2000" dirty="0" smtClean="0">
                <a:solidFill>
                  <a:prstClr val="black"/>
                </a:solidFill>
                <a:latin typeface="+mj-lt"/>
                <a:hlinkClick r:id="rId3"/>
              </a:rPr>
              <a:t>www.ispv.cz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 ;</a:t>
            </a:r>
          </a:p>
          <a:p>
            <a:pPr marL="800100" lvl="1" indent="-342900">
              <a:lnSpc>
                <a:spcPct val="150000"/>
              </a:lnSpc>
            </a:pP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třídění 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odpovídá socioekonomickým znakům zaměstnanců: 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pro potřeby projektů OP VVV – třídění dle </a:t>
            </a:r>
            <a:r>
              <a:rPr lang="cs-CZ" sz="2000" b="1" dirty="0">
                <a:solidFill>
                  <a:prstClr val="black"/>
                </a:solidFill>
                <a:latin typeface="+mj-lt"/>
              </a:rPr>
              <a:t>CZ-ISCO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 = národní statistická klasifikace 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zaměstnání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;</a:t>
            </a:r>
            <a:endParaRPr lang="cs-CZ" sz="2000" dirty="0" smtClean="0">
              <a:solidFill>
                <a:prstClr val="black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čtyřmístné a pětimístné kódy včetně názvu zaměstnání.</a:t>
            </a:r>
            <a:endParaRPr lang="cs-CZ" sz="20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12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1.1.2.1 </a:t>
            </a:r>
            <a:r>
              <a:rPr lang="pl-PL" sz="2600" dirty="0">
                <a:solidFill>
                  <a:srgbClr val="428D96"/>
                </a:solidFill>
              </a:rPr>
              <a:t>Osobní </a:t>
            </a:r>
            <a:r>
              <a:rPr lang="pl-PL" sz="2600" dirty="0" smtClean="0">
                <a:solidFill>
                  <a:srgbClr val="428D96"/>
                </a:solidFill>
              </a:rPr>
              <a:t>výdaje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 smtClean="0">
                <a:latin typeface="+mn-lt"/>
              </a:rPr>
              <a:t>Dle bodu 1 – </a:t>
            </a:r>
            <a:r>
              <a:rPr lang="cs-CZ" b="1" u="sng" dirty="0">
                <a:latin typeface="+mn-lt"/>
              </a:rPr>
              <a:t>Stanovení sazby pomocí ISPV</a:t>
            </a:r>
            <a:endParaRPr lang="cs-CZ" b="1" u="sng" dirty="0" smtClean="0">
              <a:latin typeface="+mn-lt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prstClr val="black"/>
                </a:solidFill>
              </a:rPr>
              <a:t>ISPV</a:t>
            </a:r>
            <a:r>
              <a:rPr lang="cs-CZ" b="1" dirty="0">
                <a:solidFill>
                  <a:prstClr val="black"/>
                </a:solidFill>
              </a:rPr>
              <a:t> = </a:t>
            </a:r>
            <a:r>
              <a:rPr lang="cs-CZ" dirty="0">
                <a:solidFill>
                  <a:prstClr val="black"/>
                </a:solidFill>
              </a:rPr>
              <a:t>informační systém o průměrném výdělku:</a:t>
            </a:r>
          </a:p>
          <a:p>
            <a:pPr marL="8001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hlavní sledované ukazatele z hlediska výdělkové úrovně jsou </a:t>
            </a:r>
            <a:r>
              <a:rPr lang="cs-CZ" sz="2000" b="1" dirty="0">
                <a:solidFill>
                  <a:prstClr val="black"/>
                </a:solidFill>
                <a:latin typeface="+mj-lt"/>
              </a:rPr>
              <a:t>hrubá měsíční mzda (plat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)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;</a:t>
            </a:r>
          </a:p>
          <a:p>
            <a:pPr marL="800100" lvl="1" indent="-342900">
              <a:lnSpc>
                <a:spcPct val="150000"/>
              </a:lnSpc>
            </a:pP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aktuální údaje - 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příloha </a:t>
            </a:r>
            <a:r>
              <a:rPr lang="cs-CZ" sz="2000" b="1" dirty="0">
                <a:solidFill>
                  <a:prstClr val="black"/>
                </a:solidFill>
                <a:latin typeface="+mj-lt"/>
              </a:rPr>
              <a:t>č. 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4 výzvy -</a:t>
            </a:r>
            <a:r>
              <a:rPr lang="cs-CZ" sz="18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Calibri Light" panose="020F0302020204030204"/>
              </a:rPr>
              <a:t>zpřístupněna </a:t>
            </a:r>
            <a:r>
              <a:rPr lang="cs-CZ" sz="1800" dirty="0">
                <a:solidFill>
                  <a:prstClr val="black"/>
                </a:solidFill>
                <a:latin typeface="Calibri Light" panose="020F0302020204030204"/>
              </a:rPr>
              <a:t>na webových stránkách OP VVV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0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433"/>
            <a:ext cx="7886700" cy="898237"/>
          </a:xfrm>
        </p:spPr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Osobní výdaje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12669"/>
            <a:ext cx="7886700" cy="45063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 smtClean="0">
                <a:latin typeface="+mn-lt"/>
              </a:rPr>
              <a:t>Dle bodu 1 – </a:t>
            </a:r>
            <a:r>
              <a:rPr lang="cs-CZ" b="1" u="sng" dirty="0">
                <a:latin typeface="+mn-lt"/>
              </a:rPr>
              <a:t>Stanovení sazby pomocí ISPV</a:t>
            </a:r>
            <a:endParaRPr lang="cs-CZ" b="1" u="sng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u="sng" dirty="0" smtClean="0"/>
              <a:t>Postup:</a:t>
            </a:r>
            <a:r>
              <a:rPr lang="cs-CZ" b="1" dirty="0" smtClean="0"/>
              <a:t>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Seznam pozic – příloha Realizační tým;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stanovení způsobu odměňování (mzdová x platová sféra);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vydefinování náplně práce;</a:t>
            </a:r>
            <a:endParaRPr lang="cs-CZ" sz="2000" dirty="0">
              <a:latin typeface="+mj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vyhledání </a:t>
            </a:r>
            <a:r>
              <a:rPr lang="cs-CZ" sz="2000" dirty="0">
                <a:latin typeface="+mj-lt"/>
              </a:rPr>
              <a:t>nejvíce odpovídajícího kódu CZ-ISCO v </a:t>
            </a:r>
            <a:r>
              <a:rPr lang="cs-CZ" sz="2000" dirty="0" smtClean="0">
                <a:latin typeface="+mj-lt"/>
              </a:rPr>
              <a:t>ISPV;</a:t>
            </a:r>
            <a:endParaRPr lang="cs-CZ" sz="2000" dirty="0">
              <a:latin typeface="+mj-lt"/>
            </a:endParaRPr>
          </a:p>
          <a:p>
            <a:pPr marL="1485900" lvl="2" indent="-342900">
              <a:lnSpc>
                <a:spcPct val="100000"/>
              </a:lnSpc>
            </a:pPr>
            <a:r>
              <a:rPr lang="cs-CZ" dirty="0">
                <a:latin typeface="+mj-lt"/>
              </a:rPr>
              <a:t>Pracovní náplně a jim odpovídající kódy dostupné v Národní soustavě povolání (</a:t>
            </a:r>
            <a:r>
              <a:rPr lang="cs-CZ" dirty="0">
                <a:latin typeface="+mj-lt"/>
                <a:hlinkClick r:id="rId3"/>
              </a:rPr>
              <a:t>http://www.nsp.cz</a:t>
            </a:r>
            <a:r>
              <a:rPr lang="cs-CZ" dirty="0" smtClean="0">
                <a:latin typeface="+mj-lt"/>
                <a:hlinkClick r:id="rId3"/>
              </a:rPr>
              <a:t>/</a:t>
            </a:r>
            <a:r>
              <a:rPr lang="cs-CZ" dirty="0" smtClean="0">
                <a:latin typeface="+mj-lt"/>
              </a:rPr>
              <a:t> ).</a:t>
            </a:r>
            <a:endParaRPr lang="cs-CZ" dirty="0">
              <a:latin typeface="+mj-lt"/>
            </a:endParaRPr>
          </a:p>
          <a:p>
            <a:pPr marL="1485900" lvl="2" indent="-342900">
              <a:lnSpc>
                <a:spcPct val="100000"/>
              </a:lnSpc>
            </a:pPr>
            <a:r>
              <a:rPr lang="cs-CZ" dirty="0">
                <a:latin typeface="+mj-lt"/>
              </a:rPr>
              <a:t>Pozice, které nejsou v Národní soustavě povolání, lze přiřadit pouze na základě názvu pozic v ISPV</a:t>
            </a:r>
            <a:r>
              <a:rPr lang="cs-CZ" dirty="0" smtClean="0">
                <a:latin typeface="+mj-lt"/>
              </a:rPr>
              <a:t>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stanovení sazby mzdy/platu s respektováním limitů dle ISPV.</a:t>
            </a:r>
            <a:endParaRPr lang="cs-CZ" sz="2000" dirty="0">
              <a:latin typeface="+mj-lt"/>
            </a:endParaRPr>
          </a:p>
          <a:p>
            <a:pPr marL="1485900" lvl="2" indent="-342900">
              <a:lnSpc>
                <a:spcPct val="100000"/>
              </a:lnSpc>
            </a:pPr>
            <a:r>
              <a:rPr lang="cs-CZ" sz="1600" dirty="0">
                <a:latin typeface="+mj-lt"/>
              </a:rPr>
              <a:t>Příloha č. </a:t>
            </a:r>
            <a:r>
              <a:rPr lang="cs-CZ" sz="1600" dirty="0" smtClean="0">
                <a:latin typeface="+mj-lt"/>
              </a:rPr>
              <a:t>4 </a:t>
            </a:r>
            <a:r>
              <a:rPr lang="cs-CZ" sz="1600" dirty="0">
                <a:latin typeface="+mj-lt"/>
              </a:rPr>
              <a:t>výzvy – Výsledky šetření </a:t>
            </a:r>
            <a:r>
              <a:rPr lang="cs-CZ" sz="1600" dirty="0" smtClean="0">
                <a:latin typeface="+mj-lt"/>
              </a:rPr>
              <a:t>ISPV</a:t>
            </a:r>
          </a:p>
        </p:txBody>
      </p:sp>
    </p:spTree>
    <p:extLst>
      <p:ext uri="{BB962C8B-B14F-4D97-AF65-F5344CB8AC3E}">
        <p14:creationId xmlns:p14="http://schemas.microsoft.com/office/powerpoint/2010/main" val="13379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Osobní </a:t>
            </a:r>
            <a:r>
              <a:rPr lang="pl-PL" sz="2600" dirty="0">
                <a:solidFill>
                  <a:srgbClr val="428D96"/>
                </a:solidFill>
              </a:rPr>
              <a:t>výdaje – Stanovení sazby </a:t>
            </a:r>
            <a:r>
              <a:rPr lang="pl-PL" sz="2600" dirty="0" smtClean="0">
                <a:solidFill>
                  <a:srgbClr val="428D96"/>
                </a:solidFill>
              </a:rPr>
              <a:t>pomocí ISPV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u="sng" dirty="0" smtClean="0">
                <a:latin typeface="+mn-lt"/>
              </a:rPr>
              <a:t>Limity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Pracovní smlouvy</a:t>
            </a:r>
          </a:p>
          <a:p>
            <a:pPr marL="1028700" lvl="1" indent="-342900"/>
            <a:r>
              <a:rPr lang="cs-CZ" sz="1800" b="1" dirty="0" smtClean="0">
                <a:latin typeface="+mj-lt"/>
              </a:rPr>
              <a:t>Maximální </a:t>
            </a:r>
            <a:r>
              <a:rPr lang="cs-CZ" sz="1800" b="1" dirty="0">
                <a:latin typeface="+mj-lt"/>
              </a:rPr>
              <a:t>způsobilý příspěvek z OP VVV</a:t>
            </a:r>
            <a:r>
              <a:rPr lang="cs-CZ" sz="1800" dirty="0">
                <a:latin typeface="+mj-lt"/>
              </a:rPr>
              <a:t>, který lze plánovat do rozpočtu </a:t>
            </a:r>
            <a:r>
              <a:rPr lang="cs-CZ" sz="1800" dirty="0" smtClean="0">
                <a:latin typeface="+mj-lt"/>
              </a:rPr>
              <a:t>projektu </a:t>
            </a:r>
            <a:r>
              <a:rPr lang="cs-CZ" sz="1800" dirty="0">
                <a:latin typeface="+mj-lt"/>
              </a:rPr>
              <a:t>na hrubou měsíční mzdu/plat zaměstnance/pracovníka projektu při úvazku </a:t>
            </a:r>
            <a:r>
              <a:rPr lang="cs-CZ" sz="1800" dirty="0" smtClean="0">
                <a:latin typeface="+mj-lt"/>
              </a:rPr>
              <a:t>1,0, </a:t>
            </a:r>
            <a:r>
              <a:rPr lang="cs-CZ" sz="1800" dirty="0">
                <a:latin typeface="+mj-lt"/>
              </a:rPr>
              <a:t>je roven částce </a:t>
            </a:r>
            <a:r>
              <a:rPr lang="cs-CZ" sz="1800" u="sng" dirty="0">
                <a:latin typeface="+mj-lt"/>
              </a:rPr>
              <a:t>třetího </a:t>
            </a:r>
            <a:r>
              <a:rPr lang="cs-CZ" sz="1800" u="sng" dirty="0" err="1">
                <a:latin typeface="+mj-lt"/>
              </a:rPr>
              <a:t>kvartilu</a:t>
            </a:r>
            <a:r>
              <a:rPr lang="cs-CZ" sz="1800" u="sng" dirty="0">
                <a:latin typeface="+mj-lt"/>
              </a:rPr>
              <a:t> (Q3) </a:t>
            </a:r>
            <a:r>
              <a:rPr lang="cs-CZ" sz="1800" dirty="0">
                <a:latin typeface="+mj-lt"/>
              </a:rPr>
              <a:t>dané pracovní pozice v ISPV, nejvýše však </a:t>
            </a:r>
            <a:r>
              <a:rPr lang="cs-CZ" sz="1800" u="sng" dirty="0" smtClean="0">
                <a:latin typeface="+mj-lt"/>
              </a:rPr>
              <a:t>69 600</a:t>
            </a:r>
            <a:r>
              <a:rPr lang="cs-CZ" sz="1800" u="sng" dirty="0">
                <a:latin typeface="+mj-lt"/>
              </a:rPr>
              <a:t>,- </a:t>
            </a:r>
            <a:r>
              <a:rPr lang="cs-CZ" sz="1800" u="sng" dirty="0" smtClean="0">
                <a:latin typeface="+mj-lt"/>
              </a:rPr>
              <a:t>Kč</a:t>
            </a:r>
            <a:r>
              <a:rPr lang="cs-CZ" sz="1800" dirty="0" smtClean="0">
                <a:latin typeface="+mj-lt"/>
              </a:rPr>
              <a:t>.</a:t>
            </a:r>
            <a:endParaRPr lang="cs-CZ" sz="2200" dirty="0">
              <a:latin typeface="+mj-lt"/>
            </a:endParaRPr>
          </a:p>
          <a:p>
            <a:pPr marL="342900" lvl="1" indent="-342900">
              <a:spcBef>
                <a:spcPts val="1000"/>
              </a:spcBef>
            </a:pPr>
            <a:r>
              <a:rPr lang="pl-PL" sz="2000" b="1" dirty="0">
                <a:latin typeface="+mj-lt"/>
              </a:rPr>
              <a:t>Odměny z dohody (DPP, DPČ)</a:t>
            </a:r>
          </a:p>
          <a:p>
            <a:pPr marL="342900" lvl="2" indent="-342900">
              <a:spcBef>
                <a:spcPts val="1000"/>
              </a:spcBef>
            </a:pPr>
            <a:endParaRPr lang="cs-CZ" b="1" dirty="0">
              <a:latin typeface="+mj-lt"/>
            </a:endParaRPr>
          </a:p>
          <a:p>
            <a:pPr marL="1485900" lvl="2" indent="-342900"/>
            <a:endParaRPr lang="cs-CZ" sz="1800" b="1" dirty="0">
              <a:latin typeface="+mj-lt"/>
            </a:endParaRPr>
          </a:p>
          <a:p>
            <a:pPr marL="1028700" lvl="1" indent="-342900"/>
            <a:r>
              <a:rPr lang="cs-CZ" sz="1800" b="1" dirty="0" smtClean="0">
                <a:latin typeface="+mj-lt"/>
              </a:rPr>
              <a:t>Maximální </a:t>
            </a:r>
            <a:r>
              <a:rPr lang="cs-CZ" sz="1800" b="1" dirty="0">
                <a:latin typeface="+mj-lt"/>
              </a:rPr>
              <a:t>způsobilý příspěvek z OP </a:t>
            </a:r>
            <a:r>
              <a:rPr lang="cs-CZ" sz="1800" b="1" dirty="0" smtClean="0">
                <a:latin typeface="+mj-lt"/>
              </a:rPr>
              <a:t>VVV </a:t>
            </a:r>
            <a:r>
              <a:rPr lang="cs-CZ" sz="1800" dirty="0" smtClean="0">
                <a:latin typeface="+mj-lt"/>
              </a:rPr>
              <a:t>pro DPP a DPČ, </a:t>
            </a:r>
            <a:r>
              <a:rPr lang="cs-CZ" sz="1800" dirty="0">
                <a:latin typeface="+mj-lt"/>
              </a:rPr>
              <a:t>který lze plánovat do rozpočtu </a:t>
            </a:r>
            <a:r>
              <a:rPr lang="cs-CZ" sz="1800" dirty="0" smtClean="0">
                <a:latin typeface="+mj-lt"/>
              </a:rPr>
              <a:t>projektu </a:t>
            </a:r>
            <a:r>
              <a:rPr lang="cs-CZ" sz="1800" dirty="0">
                <a:latin typeface="+mj-lt"/>
              </a:rPr>
              <a:t>na hrubou hodinovou odměnu z </a:t>
            </a:r>
            <a:r>
              <a:rPr lang="cs-CZ" sz="1800" dirty="0" smtClean="0">
                <a:latin typeface="+mj-lt"/>
              </a:rPr>
              <a:t>dohody, je </a:t>
            </a:r>
            <a:r>
              <a:rPr lang="cs-CZ" sz="1800" dirty="0">
                <a:latin typeface="+mj-lt"/>
              </a:rPr>
              <a:t>hodnota stanovená </a:t>
            </a:r>
            <a:r>
              <a:rPr lang="cs-CZ" sz="1800" u="sng" dirty="0">
                <a:latin typeface="+mj-lt"/>
              </a:rPr>
              <a:t>horní hranicí</a:t>
            </a:r>
            <a:r>
              <a:rPr lang="cs-CZ" sz="1800" dirty="0">
                <a:latin typeface="+mj-lt"/>
              </a:rPr>
              <a:t>, nejvýše však </a:t>
            </a:r>
            <a:r>
              <a:rPr lang="cs-CZ" sz="1800" u="sng" dirty="0" smtClean="0">
                <a:latin typeface="+mj-lt"/>
              </a:rPr>
              <a:t>486,- Kč/hod</a:t>
            </a:r>
            <a:r>
              <a:rPr lang="cs-CZ" sz="1800" dirty="0" smtClean="0">
                <a:latin typeface="+mj-lt"/>
              </a:rPr>
              <a:t>.</a:t>
            </a:r>
            <a:endParaRPr lang="cs-CZ" sz="18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18" y="4092269"/>
            <a:ext cx="7810232" cy="5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8155"/>
            <a:ext cx="7886700" cy="898237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45521"/>
            <a:ext cx="7886700" cy="4742324"/>
          </a:xfrm>
        </p:spPr>
        <p:txBody>
          <a:bodyPr>
            <a:noAutofit/>
          </a:bodyPr>
          <a:lstStyle/>
          <a:p>
            <a:r>
              <a:rPr lang="cs-CZ" b="1" u="sng" dirty="0" smtClean="0">
                <a:latin typeface="+mn-lt"/>
              </a:rPr>
              <a:t>Dle bodu 3 – Stanovení </a:t>
            </a:r>
            <a:r>
              <a:rPr lang="cs-CZ" b="1" u="sng" dirty="0">
                <a:latin typeface="+mn-lt"/>
              </a:rPr>
              <a:t>sazby pro klíčové a excelentní pozice a klíčové a excelentní </a:t>
            </a:r>
            <a:r>
              <a:rPr lang="cs-CZ" b="1" u="sng" dirty="0" smtClean="0">
                <a:latin typeface="+mn-lt"/>
              </a:rPr>
              <a:t>zaměstnance/pracovníky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Pouze </a:t>
            </a:r>
            <a:r>
              <a:rPr lang="cs-CZ" dirty="0"/>
              <a:t>stanovení sazby mzdy/platu/odměny z dohody pro </a:t>
            </a:r>
            <a:r>
              <a:rPr lang="cs-CZ" b="1" u="sng" dirty="0"/>
              <a:t>klíčové pracovníky</a:t>
            </a:r>
            <a:r>
              <a:rPr lang="cs-CZ" dirty="0"/>
              <a:t>, </a:t>
            </a:r>
            <a:r>
              <a:rPr lang="cs-CZ" dirty="0" smtClean="0"/>
              <a:t>využití </a:t>
            </a:r>
            <a:r>
              <a:rPr lang="cs-CZ" dirty="0"/>
              <a:t>sazeb pro excelentní pozice/pracovníky není v projektech této výzvy možné</a:t>
            </a:r>
            <a:r>
              <a:rPr lang="cs-CZ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Jako klíčové pracovníky lze označit osoby </a:t>
            </a:r>
            <a:r>
              <a:rPr lang="cs-CZ" dirty="0"/>
              <a:t>zařazené v </a:t>
            </a:r>
            <a:r>
              <a:rPr lang="cs-CZ" b="1" dirty="0"/>
              <a:t>odborném </a:t>
            </a:r>
            <a:r>
              <a:rPr lang="cs-CZ" b="1" dirty="0" smtClean="0"/>
              <a:t>týmu i administrativním týmu</a:t>
            </a:r>
            <a:r>
              <a:rPr lang="cs-CZ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 administrativním týmu může žadatel určit klíčové pozice max. v </a:t>
            </a:r>
            <a:r>
              <a:rPr lang="cs-CZ" dirty="0"/>
              <a:t>souhrnné výši </a:t>
            </a:r>
            <a:r>
              <a:rPr lang="cs-CZ" b="1" dirty="0"/>
              <a:t>1 </a:t>
            </a:r>
            <a:r>
              <a:rPr lang="cs-CZ" b="1" dirty="0" smtClean="0"/>
              <a:t>FTE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Klíčovost </a:t>
            </a:r>
            <a:r>
              <a:rPr lang="cs-CZ" dirty="0"/>
              <a:t>pracovní pozice či zaměstnance/pracovníka je žadatel/příjemce povinen </a:t>
            </a:r>
            <a:r>
              <a:rPr lang="cs-CZ" b="1" dirty="0"/>
              <a:t>řádně </a:t>
            </a:r>
            <a:r>
              <a:rPr lang="cs-CZ" b="1" dirty="0" smtClean="0"/>
              <a:t>zdůvodnit</a:t>
            </a:r>
            <a:r>
              <a:rPr lang="cs-CZ" dirty="0"/>
              <a:t> </a:t>
            </a:r>
            <a:r>
              <a:rPr lang="cs-CZ" dirty="0" smtClean="0"/>
              <a:t>a doložit prostřednictvím CV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Maximální </a:t>
            </a:r>
            <a:r>
              <a:rPr lang="cs-CZ" dirty="0"/>
              <a:t>způsobilý příspěvek z OP </a:t>
            </a:r>
            <a:r>
              <a:rPr lang="cs-CZ" dirty="0" smtClean="0"/>
              <a:t>VVV na </a:t>
            </a:r>
            <a:r>
              <a:rPr lang="cs-CZ" dirty="0"/>
              <a:t>hrubou měsíční mzdu/plat při úvazku 1,0 </a:t>
            </a:r>
            <a:r>
              <a:rPr lang="cs-CZ" dirty="0" smtClean="0"/>
              <a:t>je </a:t>
            </a:r>
            <a:r>
              <a:rPr lang="cs-CZ" u="sng" dirty="0" smtClean="0"/>
              <a:t>90 480,- </a:t>
            </a:r>
            <a:r>
              <a:rPr lang="cs-CZ" u="sng" dirty="0"/>
              <a:t>Kč </a:t>
            </a:r>
            <a:r>
              <a:rPr lang="cs-CZ" dirty="0" smtClean="0"/>
              <a:t>a pro </a:t>
            </a:r>
            <a:r>
              <a:rPr lang="cs-CZ" dirty="0"/>
              <a:t>odměny z </a:t>
            </a:r>
            <a:r>
              <a:rPr lang="cs-CZ" dirty="0" smtClean="0"/>
              <a:t>dohod </a:t>
            </a:r>
            <a:r>
              <a:rPr lang="cs-CZ" u="sng" dirty="0" smtClean="0"/>
              <a:t>632,- </a:t>
            </a:r>
            <a:r>
              <a:rPr lang="cs-CZ" u="sng" dirty="0"/>
              <a:t>Kč/hod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030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Při </a:t>
            </a:r>
            <a:r>
              <a:rPr lang="cs-CZ" dirty="0">
                <a:latin typeface="+mn-lt"/>
              </a:rPr>
              <a:t>stanovení mezd/platů/odměn z dohod musí žadatel/příjemce </a:t>
            </a:r>
            <a:r>
              <a:rPr lang="cs-CZ" u="sng" dirty="0">
                <a:latin typeface="+mn-lt"/>
              </a:rPr>
              <a:t>zohlednit sazby obvyklé v čase a místě</a:t>
            </a:r>
            <a:r>
              <a:rPr lang="cs-CZ" dirty="0">
                <a:latin typeface="+mn-lt"/>
              </a:rPr>
              <a:t>, </a:t>
            </a:r>
            <a:endParaRPr lang="cs-CZ" dirty="0" smtClean="0">
              <a:latin typeface="+mn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tzn</a:t>
            </a:r>
            <a:r>
              <a:rPr lang="cs-CZ" sz="1800" dirty="0">
                <a:latin typeface="+mj-lt"/>
              </a:rPr>
              <a:t>. skutečné výše mezd/platů/odměn z dohod zaměstnanců/pracovníků projektu </a:t>
            </a:r>
            <a:r>
              <a:rPr lang="cs-CZ" sz="1800" u="sng" dirty="0">
                <a:latin typeface="+mj-lt"/>
              </a:rPr>
              <a:t>nemusí</a:t>
            </a:r>
            <a:r>
              <a:rPr lang="cs-CZ" sz="1800" dirty="0">
                <a:latin typeface="+mj-lt"/>
              </a:rPr>
              <a:t> při zohlednění sazeb obvyklých v čase a místě pro danou pracovní pozici </a:t>
            </a:r>
            <a:r>
              <a:rPr lang="cs-CZ" sz="1800" u="sng" dirty="0">
                <a:latin typeface="+mj-lt"/>
              </a:rPr>
              <a:t>dosahovat uváděného maximálního limitu stanoveného tímto </a:t>
            </a:r>
            <a:r>
              <a:rPr lang="cs-CZ" sz="1800" u="sng" dirty="0" smtClean="0">
                <a:latin typeface="+mj-lt"/>
              </a:rPr>
              <a:t>dokumentem</a:t>
            </a:r>
            <a:r>
              <a:rPr lang="cs-CZ" sz="1800" dirty="0" smtClean="0">
                <a:latin typeface="+mj-lt"/>
              </a:rPr>
              <a:t>.</a:t>
            </a:r>
            <a:endParaRPr lang="cs-CZ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Mzdy/platy </a:t>
            </a:r>
            <a:r>
              <a:rPr lang="cs-CZ" u="sng" dirty="0">
                <a:latin typeface="+mn-lt"/>
              </a:rPr>
              <a:t>bezdůvodně přesahující sazby v čase a místě obvyklé</a:t>
            </a:r>
            <a:r>
              <a:rPr lang="cs-CZ" dirty="0">
                <a:latin typeface="+mn-lt"/>
              </a:rPr>
              <a:t>, budou považovány za </a:t>
            </a:r>
            <a:r>
              <a:rPr lang="cs-CZ" u="sng" dirty="0">
                <a:latin typeface="+mn-lt"/>
              </a:rPr>
              <a:t>neefektivní a nehospodárné</a:t>
            </a:r>
            <a:r>
              <a:rPr lang="cs-CZ" dirty="0">
                <a:latin typeface="+mn-lt"/>
              </a:rPr>
              <a:t>, i když nebudou dosahovat daného limitu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1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50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+mj-lt"/>
              </a:rPr>
              <a:t>Příloha dostupná v ISKP14+.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 žádosti o podporu nutné přiložit ve formátu Excel.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Neuvádět pracovní pozice </a:t>
            </a:r>
            <a:r>
              <a:rPr lang="cs-CZ" dirty="0"/>
              <a:t>související se samotnou realizací jednotek aktivit v rámci povinné aktivity č. </a:t>
            </a:r>
            <a:r>
              <a:rPr lang="cs-CZ" dirty="0" smtClean="0"/>
              <a:t>3.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>
              <a:latin typeface="+mj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93" y="3683159"/>
            <a:ext cx="8704521" cy="170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Způsobilost výdajů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50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Název subjektu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název žadatele x partnera/partnerů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Zařazení do týmu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odborný (OT) x administrativní tým (AT)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Vazba </a:t>
            </a:r>
            <a:r>
              <a:rPr lang="pl-PL" dirty="0">
                <a:latin typeface="+mn-lt"/>
              </a:rPr>
              <a:t>pracovní pozice na položku rozpočtu a název </a:t>
            </a:r>
            <a:r>
              <a:rPr lang="pl-PL" dirty="0" smtClean="0">
                <a:latin typeface="+mn-lt"/>
              </a:rPr>
              <a:t>pozice</a:t>
            </a:r>
            <a:endParaRPr lang="cs-CZ" dirty="0">
              <a:latin typeface="+mn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číslo </a:t>
            </a:r>
            <a:r>
              <a:rPr lang="cs-CZ" sz="2000" dirty="0">
                <a:latin typeface="+mj-lt"/>
              </a:rPr>
              <a:t>položky z rozpočtu </a:t>
            </a:r>
            <a:r>
              <a:rPr lang="cs-CZ" sz="2000" dirty="0" smtClean="0">
                <a:latin typeface="+mj-lt"/>
              </a:rPr>
              <a:t>projektu a název pozice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jedna pozice = jeden řádek – nerozdělovat pozice s jednou vazbou na položku rozpočtu do více řádků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b="1" dirty="0" smtClean="0">
                <a:latin typeface="+mj-lt"/>
              </a:rPr>
              <a:t>pozor</a:t>
            </a:r>
            <a:r>
              <a:rPr lang="cs-CZ" sz="2000" dirty="0" smtClean="0">
                <a:latin typeface="+mj-lt"/>
              </a:rPr>
              <a:t>: zde častá pochybení – neodpovídají názvy, kódy pozic atd.</a:t>
            </a:r>
          </a:p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Druh pracovního poměru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Pracovní smlouva, DPČ,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DPP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5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616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Výše </a:t>
            </a:r>
            <a:r>
              <a:rPr lang="cs-CZ" dirty="0">
                <a:latin typeface="+mn-lt"/>
              </a:rPr>
              <a:t>měsíčního úvazku FTE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výše průměrného souhrnného </a:t>
            </a:r>
            <a:r>
              <a:rPr lang="cs-CZ" sz="2000" dirty="0">
                <a:latin typeface="+mj-lt"/>
              </a:rPr>
              <a:t>úvazku za </a:t>
            </a:r>
            <a:r>
              <a:rPr lang="cs-CZ" sz="2000" dirty="0" smtClean="0">
                <a:latin typeface="+mj-lt"/>
              </a:rPr>
              <a:t>měsíc nebo průměrný počet hodin za měsíc za všechny osoby uvedené ve sloupci Počet osob </a:t>
            </a:r>
            <a:r>
              <a:rPr lang="cs-CZ" sz="2000" dirty="0">
                <a:latin typeface="+mj-lt"/>
              </a:rPr>
              <a:t>na dané pracovní pozici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Počet osob na dané pracovní </a:t>
            </a:r>
            <a:r>
              <a:rPr lang="cs-CZ" dirty="0" smtClean="0">
                <a:latin typeface="+mn-lt"/>
              </a:rPr>
              <a:t>pozici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souhrnný počet osob za danou pozici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Doba trvání </a:t>
            </a:r>
            <a:r>
              <a:rPr lang="cs-CZ" dirty="0" smtClean="0">
                <a:latin typeface="+mn-lt"/>
              </a:rPr>
              <a:t>úvazku v měsících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počet měsíců </a:t>
            </a:r>
            <a:r>
              <a:rPr lang="cs-CZ" sz="2000" dirty="0" smtClean="0">
                <a:latin typeface="+mj-lt"/>
              </a:rPr>
              <a:t>v souladu s harmonogramem aktivit</a:t>
            </a:r>
          </a:p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Sazba za 1,0 FTE u PS/ 1 hod u DPČ DPP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sazba za 1,0 FTE nebo za 1 hod.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odpovídá sazbě uvedené v jednotkovém rozpočtu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projektu</a:t>
            </a:r>
            <a:endParaRPr lang="cs-CZ" sz="20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04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5000"/>
            <a:ext cx="7886700" cy="898237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81346"/>
            <a:ext cx="7886700" cy="493668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Způsob </a:t>
            </a:r>
            <a:r>
              <a:rPr lang="cs-CZ" dirty="0">
                <a:latin typeface="+mn-lt"/>
              </a:rPr>
              <a:t>stanovení výše mzdy/platu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dle bodu 1 nebo dle bodu </a:t>
            </a:r>
            <a:r>
              <a:rPr lang="cs-CZ" sz="2000" smtClean="0">
                <a:latin typeface="+mj-lt"/>
              </a:rPr>
              <a:t>3 </a:t>
            </a:r>
            <a:endParaRPr lang="cs-CZ" sz="2000" dirty="0" smtClean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Způsob odměňování v </a:t>
            </a:r>
            <a:r>
              <a:rPr lang="cs-CZ" dirty="0" smtClean="0">
                <a:latin typeface="+mn-lt"/>
              </a:rPr>
              <a:t>organizaci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mzdová x platová </a:t>
            </a:r>
            <a:r>
              <a:rPr lang="cs-CZ" sz="2000" dirty="0" smtClean="0">
                <a:latin typeface="+mj-lt"/>
              </a:rPr>
              <a:t>sféra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Kód CZ-ISCO dle ISPV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čtyřmístný </a:t>
            </a:r>
            <a:r>
              <a:rPr lang="cs-CZ" sz="2000" dirty="0">
                <a:latin typeface="+mj-lt"/>
              </a:rPr>
              <a:t>nebo pětimístný kód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Zdroj dat ISPV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p</a:t>
            </a:r>
            <a:r>
              <a:rPr lang="cs-CZ" sz="2000" dirty="0" smtClean="0">
                <a:latin typeface="+mj-lt"/>
              </a:rPr>
              <a:t>říloha výzvy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Popis náplně pracovní pozice a zdůvodnění způsobu stanovení mzdy/platy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Popis náplně práce a zapojení do projektu – velice důležité pro posouzení vhodnosti pozic, počtu osob, adekvátnosti úvazků </a:t>
            </a:r>
            <a:r>
              <a:rPr lang="cs-CZ" sz="2000" dirty="0" smtClean="0">
                <a:latin typeface="+mj-lt"/>
              </a:rPr>
              <a:t>atd.</a:t>
            </a:r>
            <a:endParaRPr lang="cs-CZ" sz="2000" dirty="0">
              <a:latin typeface="+mj-lt"/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Zdůvodnění klíčovosti </a:t>
            </a:r>
            <a:r>
              <a:rPr lang="cs-CZ" sz="2000" dirty="0" smtClean="0">
                <a:latin typeface="+mj-lt"/>
              </a:rPr>
              <a:t>zaměstnance (postup dle bodu 3).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60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428D96"/>
                </a:solidFill>
              </a:rPr>
              <a:t>2. </a:t>
            </a:r>
            <a:r>
              <a:rPr lang="cs-CZ" sz="2400" dirty="0">
                <a:solidFill>
                  <a:srgbClr val="428D96"/>
                </a:solidFill>
              </a:rPr>
              <a:t>kategorie – Ostatní přímé náklady a jednotkové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+mn-lt"/>
              </a:rPr>
              <a:t>2. A. – Ostatní přímé náklady související s realizací aktivit (kromě osobních nákladů spadajících do 1. kategorie</a:t>
            </a:r>
            <a:r>
              <a:rPr lang="cs-CZ" dirty="0" smtClean="0">
                <a:latin typeface="+mn-lt"/>
              </a:rPr>
              <a:t>).</a:t>
            </a:r>
          </a:p>
          <a:p>
            <a:pPr>
              <a:lnSpc>
                <a:spcPct val="150000"/>
              </a:lnSpc>
            </a:pPr>
            <a:endParaRPr lang="cs-CZ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+mn-lt"/>
              </a:rPr>
              <a:t>2. B. – Jednotkové náklady (jedná se o výdaje související s </a:t>
            </a:r>
            <a:r>
              <a:rPr lang="cs-CZ" dirty="0" smtClean="0">
                <a:latin typeface="+mn-lt"/>
              </a:rPr>
              <a:t>povinnou </a:t>
            </a:r>
            <a:r>
              <a:rPr lang="cs-CZ" dirty="0">
                <a:latin typeface="+mn-lt"/>
              </a:rPr>
              <a:t>aktivitou č. </a:t>
            </a:r>
            <a:r>
              <a:rPr lang="cs-CZ" dirty="0" smtClean="0">
                <a:latin typeface="+mn-lt"/>
              </a:rPr>
              <a:t>3)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9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97483"/>
            <a:ext cx="7886700" cy="898237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428D96"/>
                </a:solidFill>
              </a:rPr>
              <a:t>2.A </a:t>
            </a:r>
            <a:r>
              <a:rPr lang="cs-CZ" sz="2400" dirty="0">
                <a:solidFill>
                  <a:srgbClr val="428D96"/>
                </a:solidFill>
              </a:rPr>
              <a:t>kategorie – Ostatní přímé </a:t>
            </a:r>
            <a:r>
              <a:rPr lang="cs-CZ" sz="2400" dirty="0" smtClean="0">
                <a:solidFill>
                  <a:srgbClr val="428D96"/>
                </a:solidFill>
              </a:rPr>
              <a:t>náklady</a:t>
            </a:r>
            <a:endParaRPr lang="cs-CZ" sz="24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latin typeface="+mn-lt"/>
              </a:rPr>
              <a:t>Výdaje </a:t>
            </a:r>
            <a:r>
              <a:rPr lang="cs-CZ" dirty="0">
                <a:latin typeface="+mn-lt"/>
              </a:rPr>
              <a:t>na přímé aktivity – investiční</a:t>
            </a:r>
            <a:endParaRPr lang="cs-CZ" dirty="0" smtClean="0">
              <a:latin typeface="+mn-lt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cs-CZ" sz="2000" dirty="0" smtClean="0">
                <a:latin typeface="+mn-lt"/>
              </a:rPr>
              <a:t>Stroje </a:t>
            </a:r>
            <a:r>
              <a:rPr lang="cs-CZ" sz="2000" dirty="0">
                <a:latin typeface="+mn-lt"/>
              </a:rPr>
              <a:t>a zařízení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sz="2000" dirty="0" smtClean="0">
                <a:latin typeface="+mn-lt"/>
              </a:rPr>
              <a:t>Hardware </a:t>
            </a:r>
            <a:r>
              <a:rPr lang="cs-CZ" sz="2000" dirty="0">
                <a:latin typeface="+mn-lt"/>
              </a:rPr>
              <a:t>a osobní vybavení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sz="2000" dirty="0" smtClean="0">
                <a:latin typeface="+mn-lt"/>
              </a:rPr>
              <a:t>Nehmotný </a:t>
            </a:r>
            <a:r>
              <a:rPr lang="cs-CZ" sz="2000" dirty="0">
                <a:latin typeface="+mn-lt"/>
              </a:rPr>
              <a:t>investiční </a:t>
            </a:r>
            <a:r>
              <a:rPr lang="cs-CZ" sz="2000" dirty="0" smtClean="0">
                <a:latin typeface="+mn-lt"/>
              </a:rPr>
              <a:t>majetek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sz="2000" dirty="0" smtClean="0">
                <a:latin typeface="+mn-lt"/>
              </a:rPr>
              <a:t>Úspory </a:t>
            </a:r>
            <a:r>
              <a:rPr lang="cs-CZ" sz="2000" dirty="0">
                <a:latin typeface="+mn-lt"/>
              </a:rPr>
              <a:t>k </a:t>
            </a:r>
            <a:r>
              <a:rPr lang="cs-CZ" sz="2000" dirty="0" smtClean="0">
                <a:latin typeface="+mn-lt"/>
              </a:rPr>
              <a:t>rozdělení – položka tvořena až v realizaci</a:t>
            </a:r>
            <a:endParaRPr lang="cs-CZ" sz="200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Výdaje na pořízení hmotného majetku </a:t>
            </a:r>
            <a:r>
              <a:rPr lang="en-US" sz="1800" dirty="0" smtClean="0"/>
              <a:t>nad </a:t>
            </a:r>
            <a:r>
              <a:rPr lang="en-US" sz="1800" dirty="0"/>
              <a:t>40 tis. Kč </a:t>
            </a:r>
            <a:r>
              <a:rPr lang="cs-CZ" sz="1800" dirty="0" smtClean="0"/>
              <a:t>a nehmotného majetku</a:t>
            </a:r>
            <a:r>
              <a:rPr lang="en-US" sz="1800" dirty="0" smtClean="0"/>
              <a:t> </a:t>
            </a:r>
            <a:r>
              <a:rPr lang="cs-CZ" sz="1800" dirty="0" smtClean="0"/>
              <a:t>nad </a:t>
            </a:r>
            <a:r>
              <a:rPr lang="en-US" sz="1800" dirty="0" smtClean="0"/>
              <a:t>60 </a:t>
            </a:r>
            <a:r>
              <a:rPr lang="en-US" sz="1800" dirty="0"/>
              <a:t>tis. </a:t>
            </a:r>
            <a:r>
              <a:rPr lang="en-US" sz="1800" dirty="0" smtClean="0"/>
              <a:t>Kč</a:t>
            </a:r>
            <a:r>
              <a:rPr lang="cs-CZ" sz="1800" dirty="0" smtClean="0"/>
              <a:t> s dobou použitelnosti více jak 1 rok.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Důležité</a:t>
            </a:r>
            <a:r>
              <a:rPr lang="cs-CZ" sz="1800" dirty="0" smtClean="0">
                <a:solidFill>
                  <a:prstClr val="black"/>
                </a:solidFill>
              </a:rPr>
              <a:t>: </a:t>
            </a: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Opodstatněnost </a:t>
            </a:r>
            <a:r>
              <a:rPr lang="cs-CZ" sz="1800" dirty="0">
                <a:solidFill>
                  <a:prstClr val="black"/>
                </a:solidFill>
                <a:latin typeface="+mj-lt"/>
              </a:rPr>
              <a:t>výdaje v projektu, zdůvodnění počtu kusů </a:t>
            </a: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a zdůvodnění </a:t>
            </a:r>
            <a:r>
              <a:rPr lang="cs-CZ" sz="1800" dirty="0">
                <a:solidFill>
                  <a:prstClr val="black"/>
                </a:solidFill>
                <a:latin typeface="+mj-lt"/>
              </a:rPr>
              <a:t>a doložení </a:t>
            </a: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ceny</a:t>
            </a:r>
            <a:r>
              <a:rPr lang="cs-CZ" sz="1800" dirty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</a:rPr>
              <a:t>např. doložením nabídky od konkrétního dodavatele, průzkumem trhu, již zaplacenou fakturou v případě opakujících se plnění apod. </a:t>
            </a:r>
            <a:endParaRPr lang="cs-CZ" sz="18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87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428D96"/>
                </a:solidFill>
              </a:rPr>
              <a:t>2.A </a:t>
            </a:r>
            <a:r>
              <a:rPr lang="cs-CZ" sz="2400" dirty="0">
                <a:solidFill>
                  <a:srgbClr val="428D96"/>
                </a:solidFill>
              </a:rPr>
              <a:t>kategorie – Ostatní přímé </a:t>
            </a:r>
            <a:r>
              <a:rPr lang="cs-CZ" sz="2400" dirty="0" smtClean="0">
                <a:solidFill>
                  <a:srgbClr val="428D96"/>
                </a:solidFill>
              </a:rPr>
              <a:t>náklady</a:t>
            </a:r>
            <a:endParaRPr lang="pl-PL" sz="24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Výdaje </a:t>
            </a:r>
            <a:r>
              <a:rPr lang="cs-CZ" dirty="0">
                <a:latin typeface="+mn-lt"/>
              </a:rPr>
              <a:t>na přímé aktivity – neinvestiční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+mn-lt"/>
              </a:rPr>
              <a:t>Cestovní </a:t>
            </a:r>
            <a:r>
              <a:rPr lang="cs-CZ" sz="2000" dirty="0">
                <a:latin typeface="+mn-lt"/>
              </a:rPr>
              <a:t>náhrady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+mn-lt"/>
              </a:rPr>
              <a:t>Hmotný </a:t>
            </a:r>
            <a:r>
              <a:rPr lang="cs-CZ" sz="2000" dirty="0">
                <a:latin typeface="+mn-lt"/>
              </a:rPr>
              <a:t>majetek a materiál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+mn-lt"/>
              </a:rPr>
              <a:t>Drobný nehmotný </a:t>
            </a:r>
            <a:r>
              <a:rPr lang="cs-CZ" sz="2000" dirty="0">
                <a:latin typeface="+mn-lt"/>
              </a:rPr>
              <a:t>majetek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+mn-lt"/>
              </a:rPr>
              <a:t>Odpisy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+mn-lt"/>
              </a:rPr>
              <a:t>Nákup služeb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+mn-lt"/>
              </a:rPr>
              <a:t>Přímá podpora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2000" dirty="0" smtClean="0">
                <a:latin typeface="+mn-lt"/>
              </a:rPr>
              <a:t>Úspory </a:t>
            </a:r>
            <a:r>
              <a:rPr lang="cs-CZ" sz="2000" dirty="0">
                <a:latin typeface="+mn-lt"/>
              </a:rPr>
              <a:t>k </a:t>
            </a:r>
            <a:r>
              <a:rPr lang="cs-CZ" sz="2000" dirty="0" smtClean="0">
                <a:latin typeface="+mn-lt"/>
              </a:rPr>
              <a:t>rozdělení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smtClean="0">
                <a:latin typeface="+mn-lt"/>
              </a:rPr>
              <a:t>– </a:t>
            </a:r>
            <a:r>
              <a:rPr lang="cs-CZ" sz="2000" dirty="0">
                <a:latin typeface="+mn-lt"/>
              </a:rPr>
              <a:t>položka tvořena až v realizaci</a:t>
            </a:r>
          </a:p>
        </p:txBody>
      </p:sp>
    </p:spTree>
    <p:extLst>
      <p:ext uri="{BB962C8B-B14F-4D97-AF65-F5344CB8AC3E}">
        <p14:creationId xmlns:p14="http://schemas.microsoft.com/office/powerpoint/2010/main" val="10237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8490"/>
            <a:ext cx="7886700" cy="898237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Výdaje </a:t>
            </a:r>
            <a:r>
              <a:rPr lang="pl-PL" dirty="0">
                <a:solidFill>
                  <a:srgbClr val="428D96"/>
                </a:solidFill>
              </a:rPr>
              <a:t>na přímé aktivity – neinvestiční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2753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+mn-lt"/>
              </a:rPr>
              <a:t>Cestovní náhrady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+mn-lt"/>
              </a:rPr>
              <a:t>     Zahraniční</a:t>
            </a:r>
            <a:endParaRPr lang="cs-CZ" dirty="0"/>
          </a:p>
          <a:p>
            <a:pPr marL="1028700" lvl="1" indent="-342900"/>
            <a:r>
              <a:rPr lang="cs-CZ" sz="2000" dirty="0" smtClean="0">
                <a:latin typeface="+mj-lt"/>
              </a:rPr>
              <a:t>Vyloučená aktivita – stáže </a:t>
            </a:r>
            <a:r>
              <a:rPr lang="cs-CZ" sz="2000" dirty="0">
                <a:latin typeface="+mj-lt"/>
              </a:rPr>
              <a:t>akademických pracovníků, ostatních pracovníků vysokých škol nebo pracovníků výzkumných organizací delší než 10 dnů; </a:t>
            </a:r>
            <a:endParaRPr lang="cs-CZ" sz="2000" dirty="0" smtClean="0">
              <a:latin typeface="+mj-lt"/>
            </a:endParaRPr>
          </a:p>
          <a:p>
            <a:pPr marL="1028700" lvl="1" indent="-342900"/>
            <a:r>
              <a:rPr lang="pl-PL" sz="2000" dirty="0" smtClean="0">
                <a:latin typeface="+mj-lt"/>
              </a:rPr>
              <a:t>V případě zahraničních stáží vyjmenuje žadatel zahraniční lokality/země EU, ve kterých se stáže uskuteční v </a:t>
            </a:r>
            <a:r>
              <a:rPr lang="pl-PL" sz="2000" dirty="0">
                <a:latin typeface="+mj-lt"/>
              </a:rPr>
              <a:t>IS KP 14+ </a:t>
            </a:r>
            <a:r>
              <a:rPr lang="pl-PL" sz="2000" dirty="0" smtClean="0">
                <a:latin typeface="+mj-lt"/>
              </a:rPr>
              <a:t>na záložce Realizace mimo ČR</a:t>
            </a:r>
            <a:endParaRPr lang="pl-PL" sz="2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06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02924"/>
            <a:ext cx="7886700" cy="898237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Výdaje </a:t>
            </a:r>
            <a:r>
              <a:rPr lang="pl-PL" dirty="0">
                <a:solidFill>
                  <a:srgbClr val="428D96"/>
                </a:solidFill>
              </a:rPr>
              <a:t>na přímé aktivity – neinvestiční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01161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+mn-lt"/>
              </a:rPr>
              <a:t>Hmotný </a:t>
            </a:r>
            <a:r>
              <a:rPr lang="pl-PL" dirty="0">
                <a:latin typeface="+mn-lt"/>
              </a:rPr>
              <a:t>majetek a </a:t>
            </a:r>
            <a:r>
              <a:rPr lang="pl-PL" dirty="0" smtClean="0">
                <a:latin typeface="+mn-lt"/>
              </a:rPr>
              <a:t>materiál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+mn-lt"/>
              </a:rPr>
              <a:t>Drobný nehmotný </a:t>
            </a:r>
            <a:r>
              <a:rPr lang="pl-PL" dirty="0">
                <a:latin typeface="+mn-lt"/>
              </a:rPr>
              <a:t>majetek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Doporučené </a:t>
            </a:r>
            <a:r>
              <a:rPr lang="pl-PL" dirty="0"/>
              <a:t>maximální ceny vybavení jsou stanoveny dokumentem Seznam obvyklých cen vybavení zveřejněném na webových stránkách MŠMT na odkazu: </a:t>
            </a:r>
            <a:r>
              <a:rPr lang="pl-PL" sz="1600" dirty="0">
                <a:hlinkClick r:id="rId3"/>
              </a:rPr>
              <a:t>https://</a:t>
            </a:r>
            <a:r>
              <a:rPr lang="pl-PL" sz="1600" dirty="0" smtClean="0">
                <a:hlinkClick r:id="rId3"/>
              </a:rPr>
              <a:t>opvvv.msmt.cz/balicek-dokumentu/item1017626.htm</a:t>
            </a:r>
            <a:r>
              <a:rPr lang="pl-PL" sz="1600" dirty="0" smtClean="0"/>
              <a:t> </a:t>
            </a:r>
            <a:r>
              <a:rPr lang="pl-PL" dirty="0" smtClean="0"/>
              <a:t>.</a:t>
            </a:r>
          </a:p>
          <a:p>
            <a:pPr marL="1028700" lvl="1" indent="-342900">
              <a:lnSpc>
                <a:spcPct val="100000"/>
              </a:lnSpc>
            </a:pPr>
            <a:r>
              <a:rPr lang="pl-PL" sz="2000" dirty="0">
                <a:latin typeface="+mj-lt"/>
              </a:rPr>
              <a:t>Aktuální verze č. 4 účinná od </a:t>
            </a:r>
            <a:r>
              <a:rPr lang="pl-PL" sz="2000" dirty="0" smtClean="0">
                <a:latin typeface="+mj-lt"/>
              </a:rPr>
              <a:t>1.7.2019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Výdaje na pořízení hmotného majetku </a:t>
            </a:r>
            <a:r>
              <a:rPr lang="en-US" dirty="0" smtClean="0"/>
              <a:t>d</a:t>
            </a:r>
            <a:r>
              <a:rPr lang="cs-CZ" dirty="0" smtClean="0"/>
              <a:t>o</a:t>
            </a:r>
            <a:r>
              <a:rPr lang="en-US" dirty="0" smtClean="0"/>
              <a:t> </a:t>
            </a:r>
            <a:r>
              <a:rPr lang="en-US" dirty="0"/>
              <a:t>40 tis. Kč </a:t>
            </a:r>
            <a:r>
              <a:rPr lang="cs-CZ" dirty="0"/>
              <a:t>a nehmotného majetku</a:t>
            </a:r>
            <a:r>
              <a:rPr lang="en-US" dirty="0"/>
              <a:t> </a:t>
            </a:r>
            <a:r>
              <a:rPr lang="cs-CZ" dirty="0" smtClean="0"/>
              <a:t>do </a:t>
            </a:r>
            <a:r>
              <a:rPr lang="en-US" dirty="0"/>
              <a:t>60 tis. Kč</a:t>
            </a:r>
            <a:r>
              <a:rPr lang="cs-CZ" dirty="0"/>
              <a:t> s dobou použitelnosti </a:t>
            </a:r>
            <a:r>
              <a:rPr lang="cs-CZ" dirty="0" smtClean="0"/>
              <a:t>méně </a:t>
            </a:r>
            <a:r>
              <a:rPr lang="cs-CZ" dirty="0"/>
              <a:t>jak 1 rok. </a:t>
            </a:r>
            <a:endParaRPr lang="cs-CZ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Důležité</a:t>
            </a:r>
            <a:r>
              <a:rPr lang="cs-CZ" dirty="0" smtClean="0"/>
              <a:t>: </a:t>
            </a:r>
            <a:r>
              <a:rPr lang="cs-CZ" sz="2000" dirty="0" smtClean="0">
                <a:latin typeface="+mj-lt"/>
              </a:rPr>
              <a:t>Opodstatněnost výdaje v projektu, zdůvodnění počtu kusů a případně zdůvodnění a doložení ceny </a:t>
            </a:r>
            <a:r>
              <a:rPr lang="cs-CZ" dirty="0">
                <a:solidFill>
                  <a:prstClr val="black"/>
                </a:solidFill>
              </a:rPr>
              <a:t>např. doložením nabídky od konkrétního dodavatele, průzkumem trhu, již zaplacenou fakturou v případě opakujících se plnění apod.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887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Výdaje na přímé aktivity – neinvestiční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Nákup služeb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prstClr val="black"/>
                </a:solidFill>
              </a:rPr>
              <a:t>Důležité</a:t>
            </a:r>
            <a:r>
              <a:rPr lang="cs-CZ" sz="1800" dirty="0">
                <a:solidFill>
                  <a:prstClr val="black"/>
                </a:solidFill>
              </a:rPr>
              <a:t>: Opodstatněnost výdaje v projektu, zdůvodnění počtu kusů a zdůvodnění a doložení ceny.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cs-CZ" sz="2000" dirty="0" smtClean="0">
                <a:latin typeface="+mn-lt"/>
              </a:rPr>
              <a:t>Přímá </a:t>
            </a:r>
            <a:r>
              <a:rPr lang="cs-CZ" sz="2000" dirty="0">
                <a:latin typeface="+mn-lt"/>
              </a:rPr>
              <a:t>podpora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cs-CZ" sz="1800" dirty="0">
                <a:latin typeface="+mj-lt"/>
              </a:rPr>
              <a:t>Výdaje týkající se přímo cílové skupiny a jejího zapojení do aktivit projektu – </a:t>
            </a:r>
            <a:r>
              <a:rPr lang="cs-CZ" sz="1800" dirty="0" smtClean="0">
                <a:latin typeface="+mj-lt"/>
              </a:rPr>
              <a:t>cestovné</a:t>
            </a:r>
            <a:r>
              <a:rPr lang="cs-CZ" sz="1800" dirty="0">
                <a:latin typeface="+mj-lt"/>
              </a:rPr>
              <a:t>, ubytování a stravné (hrazené přímo cílové skupině</a:t>
            </a:r>
            <a:r>
              <a:rPr lang="cs-CZ" sz="1800" dirty="0" smtClean="0">
                <a:latin typeface="+mj-lt"/>
              </a:rPr>
              <a:t>).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cs-CZ" sz="1800" dirty="0" smtClean="0">
                <a:latin typeface="+mj-lt"/>
              </a:rPr>
              <a:t>Pokud hrazeno „na fakturu“ – patří do </a:t>
            </a:r>
            <a:r>
              <a:rPr lang="cs-CZ" sz="1800" dirty="0">
                <a:latin typeface="+mj-lt"/>
              </a:rPr>
              <a:t>kap. </a:t>
            </a:r>
            <a:r>
              <a:rPr lang="cs-CZ" sz="1800" dirty="0" smtClean="0">
                <a:latin typeface="+mj-lt"/>
              </a:rPr>
              <a:t>Nákup služeb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cs-CZ" sz="1800" b="1" dirty="0" smtClean="0">
                <a:latin typeface="+mj-lt"/>
              </a:rPr>
              <a:t>Důležité: </a:t>
            </a:r>
            <a:r>
              <a:rPr lang="cs-CZ" sz="1800" dirty="0" smtClean="0">
                <a:latin typeface="+mj-lt"/>
              </a:rPr>
              <a:t>zdůvodnění počtu v návaznosti na cílovou skupinu</a:t>
            </a:r>
            <a:endParaRPr 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30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8490"/>
            <a:ext cx="7886700" cy="898237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428D96"/>
                </a:solidFill>
              </a:rPr>
              <a:t>2.B </a:t>
            </a:r>
            <a:r>
              <a:rPr lang="cs-CZ" sz="2400" dirty="0">
                <a:solidFill>
                  <a:srgbClr val="428D96"/>
                </a:solidFill>
              </a:rPr>
              <a:t>kategorie – </a:t>
            </a:r>
            <a:r>
              <a:rPr lang="cs-CZ" sz="2400" dirty="0" smtClean="0">
                <a:solidFill>
                  <a:srgbClr val="428D96"/>
                </a:solidFill>
              </a:rPr>
              <a:t>Jednotkové náklady</a:t>
            </a:r>
            <a:endParaRPr lang="cs-CZ" sz="24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25857"/>
            <a:ext cx="7964744" cy="4545678"/>
          </a:xfrm>
        </p:spPr>
        <p:txBody>
          <a:bodyPr>
            <a:noAutofit/>
          </a:bodyPr>
          <a:lstStyle/>
          <a:p>
            <a:pPr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Jednotkové </a:t>
            </a:r>
            <a:r>
              <a:rPr lang="cs-CZ" dirty="0"/>
              <a:t>náklady </a:t>
            </a:r>
            <a:r>
              <a:rPr lang="cs-CZ" dirty="0" smtClean="0"/>
              <a:t>související s realizací povinné aktivity č. 3.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 smtClean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V </a:t>
            </a:r>
            <a:r>
              <a:rPr lang="cs-CZ" dirty="0"/>
              <a:t>rozpočtu </a:t>
            </a:r>
            <a:r>
              <a:rPr lang="cs-CZ" dirty="0" smtClean="0"/>
              <a:t>projektu bude v rámci kapitoly 1.2 Jednotkové náklady související s aktivitou č. 3 vyplněna následovně:</a:t>
            </a:r>
          </a:p>
          <a:p>
            <a:pPr marL="914400" lvl="3" indent="-285750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+mj-lt"/>
              </a:rPr>
              <a:t>cena jednotky – 7 986</a:t>
            </a:r>
          </a:p>
          <a:p>
            <a:pPr marL="914400" lvl="3" indent="-28575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+mj-lt"/>
              </a:rPr>
              <a:t>p</a:t>
            </a:r>
            <a:r>
              <a:rPr lang="cs-CZ" sz="2000" dirty="0" smtClean="0">
                <a:latin typeface="+mj-lt"/>
              </a:rPr>
              <a:t>očet jednotek – x násobek 0,1 úvazku </a:t>
            </a:r>
            <a:endParaRPr lang="cs-CZ" sz="2000" dirty="0"/>
          </a:p>
          <a:p>
            <a:pPr marL="1428750" lvl="4" indent="-342900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+mj-lt"/>
              </a:rPr>
              <a:t>Příklad: 1 osoba, úvazek 1,0, počet měsíců 10 = 100 </a:t>
            </a:r>
            <a:r>
              <a:rPr lang="cs-CZ" sz="2000" dirty="0" smtClean="0">
                <a:latin typeface="+mj-lt"/>
              </a:rPr>
              <a:t>jednotek</a:t>
            </a:r>
          </a:p>
          <a:p>
            <a:pPr marL="914400" lvl="3" indent="-285750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+mj-lt"/>
              </a:rPr>
              <a:t>Výpočet pro stanovení počtu jednotek kapitoly 1.2 uvede žadatel v popisu aktivity č. 3</a:t>
            </a:r>
          </a:p>
          <a:p>
            <a:pPr marL="0" lvl="1" indent="-285750">
              <a:lnSpc>
                <a:spcPct val="100000"/>
              </a:lnSpc>
              <a:spcBef>
                <a:spcPts val="0"/>
              </a:spcBef>
            </a:pPr>
            <a:endParaRPr lang="cs-CZ" sz="2000" dirty="0" smtClean="0"/>
          </a:p>
          <a:p>
            <a:pPr marL="0" lvl="1" indent="-285750"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latin typeface="+mj-lt"/>
              </a:rPr>
              <a:t>Celkový </a:t>
            </a:r>
            <a:r>
              <a:rPr lang="cs-CZ" sz="2000" dirty="0">
                <a:latin typeface="+mj-lt"/>
              </a:rPr>
              <a:t>náklad na aktivitu = celkový náklad položky rozpočtu projektu („částka celkem“) = součin počtu jednotek (plánuje žadatel) a jednotkového nákladu aktivity č. 3 (je dán MŠMT</a:t>
            </a:r>
            <a:r>
              <a:rPr lang="cs-CZ" sz="2000" dirty="0" smtClean="0">
                <a:latin typeface="+mj-lt"/>
              </a:rPr>
              <a:t>).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65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H</a:t>
            </a:r>
            <a:r>
              <a:rPr lang="cs-CZ" dirty="0" smtClean="0"/>
              <a:t>lediska </a:t>
            </a:r>
            <a:r>
              <a:rPr lang="cs-CZ" dirty="0"/>
              <a:t>způsobilosti </a:t>
            </a:r>
            <a:r>
              <a:rPr lang="cs-CZ" dirty="0" smtClean="0"/>
              <a:t>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280" y="1825625"/>
            <a:ext cx="7926070" cy="400367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sz="2200" b="1" u="sng" dirty="0" smtClean="0">
                <a:latin typeface="+mn-lt"/>
              </a:rPr>
              <a:t>Věcná způsobilost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cs-CZ" sz="1900" dirty="0">
                <a:latin typeface="+mj-lt"/>
              </a:rPr>
              <a:t>Soulad s právními předpisy EU a ČR</a:t>
            </a:r>
            <a:r>
              <a:rPr lang="cs-CZ" sz="1900" dirty="0" smtClean="0">
                <a:latin typeface="+mj-lt"/>
              </a:rPr>
              <a:t>, Výzvou, </a:t>
            </a:r>
            <a:r>
              <a:rPr lang="cs-CZ" sz="1900" dirty="0">
                <a:latin typeface="+mj-lt"/>
              </a:rPr>
              <a:t>Pravidly pro žadatele a příjemce (dále </a:t>
            </a:r>
            <a:r>
              <a:rPr lang="cs-CZ" sz="1900" dirty="0" err="1">
                <a:latin typeface="+mj-lt"/>
              </a:rPr>
              <a:t>PpŽP</a:t>
            </a:r>
            <a:r>
              <a:rPr lang="cs-CZ" sz="1900" dirty="0">
                <a:latin typeface="+mj-lt"/>
              </a:rPr>
              <a:t>) – obecná a specifická </a:t>
            </a:r>
            <a:r>
              <a:rPr lang="cs-CZ" sz="1900" dirty="0" smtClean="0">
                <a:latin typeface="+mj-lt"/>
              </a:rPr>
              <a:t>část, Metodickými </a:t>
            </a:r>
            <a:r>
              <a:rPr lang="cs-CZ" sz="1900" dirty="0">
                <a:latin typeface="+mj-lt"/>
              </a:rPr>
              <a:t>dopisy a dalšími </a:t>
            </a:r>
            <a:r>
              <a:rPr lang="cs-CZ" sz="1900" dirty="0" smtClean="0">
                <a:latin typeface="+mj-lt"/>
              </a:rPr>
              <a:t>dokumenty.</a:t>
            </a:r>
            <a:endParaRPr lang="cs-CZ" sz="2600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sz="2200" b="1" u="sng" dirty="0" smtClean="0">
                <a:latin typeface="+mn-lt"/>
              </a:rPr>
              <a:t>Časová způsobilost 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cs-CZ" sz="1900" dirty="0" smtClean="0">
                <a:latin typeface="+mj-lt"/>
              </a:rPr>
              <a:t>Způsobilými </a:t>
            </a:r>
            <a:r>
              <a:rPr lang="cs-CZ" sz="1900" dirty="0">
                <a:latin typeface="+mj-lt"/>
              </a:rPr>
              <a:t>jsou výdaje, které vznikly nejdříve </a:t>
            </a:r>
            <a:r>
              <a:rPr lang="cs-CZ" sz="1900" b="1" u="sng" dirty="0" smtClean="0">
                <a:latin typeface="+mj-lt"/>
              </a:rPr>
              <a:t>28. 8. </a:t>
            </a:r>
            <a:r>
              <a:rPr lang="cs-CZ" sz="1900" b="1" u="sng" dirty="0">
                <a:latin typeface="+mj-lt"/>
              </a:rPr>
              <a:t>2019. </a:t>
            </a:r>
            <a:endParaRPr lang="cs-CZ" sz="1900" b="1" u="sng" dirty="0" smtClean="0">
              <a:latin typeface="+mj-lt"/>
            </a:endParaRPr>
          </a:p>
          <a:p>
            <a:pPr marL="1257300" lvl="3" indent="-342900">
              <a:lnSpc>
                <a:spcPct val="110000"/>
              </a:lnSpc>
              <a:spcBef>
                <a:spcPts val="1000"/>
              </a:spcBef>
            </a:pPr>
            <a:r>
              <a:rPr lang="cs-CZ" b="1" u="sng" dirty="0" smtClean="0">
                <a:latin typeface="+mj-lt"/>
              </a:rPr>
              <a:t>Od </a:t>
            </a:r>
            <a:r>
              <a:rPr lang="cs-CZ" b="1" u="sng" dirty="0">
                <a:latin typeface="+mj-lt"/>
              </a:rPr>
              <a:t>tohoto okamžiku může žadatel začít projekt fyzicky realizovat.</a:t>
            </a:r>
            <a:r>
              <a:rPr lang="cs-CZ" dirty="0" smtClean="0">
                <a:latin typeface="+mj-lt"/>
              </a:rPr>
              <a:t> </a:t>
            </a:r>
            <a:endParaRPr lang="cs-CZ" dirty="0">
              <a:latin typeface="+mj-lt"/>
            </a:endParaRP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cs-CZ" sz="1900" dirty="0" smtClean="0">
                <a:latin typeface="+mj-lt"/>
              </a:rPr>
              <a:t>Zahájení </a:t>
            </a:r>
            <a:r>
              <a:rPr lang="cs-CZ" sz="1900" dirty="0">
                <a:latin typeface="+mj-lt"/>
              </a:rPr>
              <a:t>fyzické realizace </a:t>
            </a:r>
            <a:r>
              <a:rPr lang="cs-CZ" sz="1900" dirty="0" smtClean="0">
                <a:latin typeface="+mj-lt"/>
              </a:rPr>
              <a:t>projektu:</a:t>
            </a:r>
            <a:endParaRPr lang="cs-CZ" sz="1900" dirty="0">
              <a:latin typeface="+mj-lt"/>
            </a:endParaRPr>
          </a:p>
          <a:p>
            <a:pPr marL="1257300" lvl="3" indent="-342900">
              <a:lnSpc>
                <a:spcPct val="110000"/>
              </a:lnSpc>
              <a:spcBef>
                <a:spcPts val="1000"/>
              </a:spcBef>
            </a:pPr>
            <a:r>
              <a:rPr lang="cs-CZ" sz="1900" dirty="0">
                <a:latin typeface="+mj-lt"/>
              </a:rPr>
              <a:t>nejpozději do 6 měsíců od vydání právního aktu o poskytnutí/převodu </a:t>
            </a:r>
            <a:r>
              <a:rPr lang="cs-CZ" sz="1900" dirty="0" smtClean="0">
                <a:latin typeface="+mj-lt"/>
              </a:rPr>
              <a:t>podpory</a:t>
            </a:r>
            <a:r>
              <a:rPr lang="cs-CZ" sz="19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66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79508"/>
            <a:ext cx="7886700" cy="898237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428D96"/>
                </a:solidFill>
              </a:rPr>
              <a:t>2.B </a:t>
            </a:r>
            <a:r>
              <a:rPr lang="cs-CZ" sz="2400" dirty="0">
                <a:solidFill>
                  <a:srgbClr val="428D96"/>
                </a:solidFill>
              </a:rPr>
              <a:t>kategorie – </a:t>
            </a:r>
            <a:r>
              <a:rPr lang="cs-CZ" sz="2400" dirty="0" smtClean="0">
                <a:solidFill>
                  <a:srgbClr val="428D96"/>
                </a:solidFill>
              </a:rPr>
              <a:t>Jednotkové náklady</a:t>
            </a:r>
            <a:endParaRPr lang="cs-CZ" sz="24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7745"/>
            <a:ext cx="7886700" cy="4128135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Soulad počtu jednotek a celkové výše rozpočtu s kalkulací uvedenou v popisu aktivity č. 3 je předmětem hodnocení žádosti o podporu v rámci nenapravitelného kritéria P1. </a:t>
            </a:r>
            <a:endParaRPr lang="cs-CZ" dirty="0" smtClean="0"/>
          </a:p>
          <a:p>
            <a:pPr>
              <a:lnSpc>
                <a:spcPct val="100000"/>
              </a:lnSpc>
            </a:pPr>
            <a:endParaRPr lang="cs-CZ" dirty="0" smtClean="0"/>
          </a:p>
          <a:p>
            <a:r>
              <a:rPr lang="cs-CZ" dirty="0" smtClean="0"/>
              <a:t>Jednotkový náklad zahrnuje: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N</a:t>
            </a:r>
            <a:r>
              <a:rPr lang="cs-CZ" sz="2000" dirty="0" smtClean="0">
                <a:latin typeface="+mj-lt"/>
              </a:rPr>
              <a:t>áklady </a:t>
            </a:r>
            <a:r>
              <a:rPr lang="cs-CZ" sz="2000" dirty="0">
                <a:latin typeface="+mj-lt"/>
              </a:rPr>
              <a:t>na pokrytí personálních nákladů řešitele (studenta</a:t>
            </a:r>
            <a:r>
              <a:rPr lang="cs-CZ" sz="2000" dirty="0" smtClean="0">
                <a:latin typeface="+mj-lt"/>
              </a:rPr>
              <a:t>) min. 4667,- </a:t>
            </a:r>
            <a:r>
              <a:rPr lang="cs-CZ" sz="2000" dirty="0">
                <a:latin typeface="+mj-lt"/>
              </a:rPr>
              <a:t>Kč </a:t>
            </a:r>
            <a:endParaRPr lang="cs-CZ" sz="2000" dirty="0" smtClean="0">
              <a:latin typeface="+mj-lt"/>
            </a:endParaRPr>
          </a:p>
          <a:p>
            <a:pPr marL="1028700" lvl="1" indent="-342900"/>
            <a:r>
              <a:rPr lang="cs-CZ" sz="2000" dirty="0" smtClean="0">
                <a:latin typeface="+mj-lt"/>
              </a:rPr>
              <a:t>Ostatní náklady související s realizací aktivity max. 3 319,- Kč</a:t>
            </a:r>
          </a:p>
          <a:p>
            <a:pPr lvl="1" indent="0">
              <a:buNone/>
            </a:pPr>
            <a:r>
              <a:rPr lang="cs-CZ" sz="2000" dirty="0">
                <a:latin typeface="+mj-lt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>
                <a:latin typeface="+mj-lt"/>
              </a:rPr>
              <a:t>ýdaje na pokrytí personálních nákladů na odborné i administrativní zabezpečení realizace aktivity č. 3 nesmí být zároveň plánovány v kapitole Osobní výdaje.</a:t>
            </a:r>
          </a:p>
        </p:txBody>
      </p:sp>
    </p:spTree>
    <p:extLst>
      <p:ext uri="{BB962C8B-B14F-4D97-AF65-F5344CB8AC3E}">
        <p14:creationId xmlns:p14="http://schemas.microsoft.com/office/powerpoint/2010/main" val="11349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3. kategorie – Nepřímé náklady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Konkrétní výčet je </a:t>
            </a:r>
            <a:r>
              <a:rPr lang="cs-CZ" dirty="0" smtClean="0">
                <a:latin typeface="+mn-lt"/>
              </a:rPr>
              <a:t>uveden v </a:t>
            </a:r>
            <a:r>
              <a:rPr lang="cs-CZ" dirty="0">
                <a:latin typeface="+mn-lt"/>
              </a:rPr>
              <a:t>Pravidlech pro žadatele a příjemce – obecná část kap. 8.7.4.3 Definice nepřímých nákladů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tuzemské </a:t>
            </a:r>
            <a:r>
              <a:rPr lang="cs-CZ" dirty="0"/>
              <a:t>služební cesty realizačního </a:t>
            </a:r>
            <a:r>
              <a:rPr lang="cs-CZ" dirty="0" smtClean="0"/>
              <a:t>týmu;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hardware</a:t>
            </a:r>
            <a:r>
              <a:rPr lang="cs-CZ" dirty="0"/>
              <a:t>, software a osobní vybavení související s administrací </a:t>
            </a:r>
            <a:r>
              <a:rPr lang="cs-CZ" dirty="0" smtClean="0"/>
              <a:t>projektu;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spotřební </a:t>
            </a:r>
            <a:r>
              <a:rPr lang="cs-CZ" dirty="0"/>
              <a:t>a kancelářský </a:t>
            </a:r>
            <a:r>
              <a:rPr lang="cs-CZ" dirty="0" smtClean="0"/>
              <a:t>materiál;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ýdaje na místní </a:t>
            </a:r>
            <a:r>
              <a:rPr lang="cs-CZ" dirty="0"/>
              <a:t>kancelář (energie, nájemné, apod</a:t>
            </a:r>
            <a:r>
              <a:rPr lang="cs-CZ" dirty="0" smtClean="0"/>
              <a:t>.);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outsourcované </a:t>
            </a:r>
            <a:r>
              <a:rPr lang="cs-CZ" dirty="0"/>
              <a:t>služby </a:t>
            </a:r>
            <a:r>
              <a:rPr lang="cs-CZ" dirty="0" smtClean="0"/>
              <a:t>spojené s administrací projektu, s publicitou apod. (právní služby a služby spojené s administrací VŘ, publicita</a:t>
            </a:r>
            <a:r>
              <a:rPr lang="cs-CZ" dirty="0"/>
              <a:t>, IT služby, audit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0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Hodnoticí kritéria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Hodnoticí 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280" y="1690689"/>
            <a:ext cx="7926070" cy="41386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200" dirty="0">
                <a:latin typeface="+mn-lt"/>
              </a:rPr>
              <a:t>V1.1 – Struktura a velikost administrativního týmu (úvazky včetně případného externího zajištění</a:t>
            </a:r>
            <a:r>
              <a:rPr lang="cs-CZ" sz="2200" dirty="0" smtClean="0">
                <a:latin typeface="+mn-lt"/>
              </a:rPr>
              <a:t>) (</a:t>
            </a:r>
            <a:r>
              <a:rPr lang="cs-CZ" sz="2200" dirty="0">
                <a:latin typeface="+mn-lt"/>
              </a:rPr>
              <a:t>max. 4</a:t>
            </a:r>
            <a:r>
              <a:rPr lang="cs-CZ" sz="2200" dirty="0" smtClean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body</a:t>
            </a:r>
            <a:r>
              <a:rPr lang="cs-CZ" sz="2200" dirty="0" smtClean="0">
                <a:latin typeface="+mn-lt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Zhodnocení úvazků </a:t>
            </a:r>
            <a:r>
              <a:rPr lang="cs-CZ" dirty="0" smtClean="0"/>
              <a:t>administrativního týmu.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zhodnocení CV klíčových </a:t>
            </a:r>
            <a:r>
              <a:rPr lang="cs-CZ" dirty="0" smtClean="0"/>
              <a:t>pracovníků</a:t>
            </a:r>
            <a:endParaRPr lang="cs-CZ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cs-CZ" sz="2200" dirty="0">
                <a:latin typeface="+mn-lt"/>
              </a:rPr>
              <a:t>V1.2 – Struktura a velikost odborného týmu (úvazky včetně případného externího zajištění)(max. 6</a:t>
            </a:r>
            <a:r>
              <a:rPr lang="cs-CZ" sz="2200" dirty="0" smtClean="0">
                <a:latin typeface="+mn-lt"/>
              </a:rPr>
              <a:t> bodů)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Zhodnocení úvazků odborného týmu;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zhodnocení CV klíčových pracovníků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0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Hodnoticí 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+mn-lt"/>
              </a:rPr>
              <a:t>V4.1 </a:t>
            </a:r>
            <a:r>
              <a:rPr lang="cs-CZ" sz="2200" dirty="0">
                <a:latin typeface="+mn-lt"/>
              </a:rPr>
              <a:t>– Přiměřenost a provázanost rozpočtu k obsahové náplni a rozsahu projektu (max. </a:t>
            </a:r>
            <a:r>
              <a:rPr lang="cs-CZ" sz="2200" dirty="0" smtClean="0">
                <a:latin typeface="+mn-lt"/>
              </a:rPr>
              <a:t>12 </a:t>
            </a:r>
            <a:r>
              <a:rPr lang="cs-CZ" sz="2200" dirty="0">
                <a:latin typeface="+mn-lt"/>
              </a:rPr>
              <a:t>bodů</a:t>
            </a:r>
            <a:r>
              <a:rPr lang="cs-CZ" sz="2200" dirty="0" smtClean="0">
                <a:latin typeface="+mn-lt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</a:t>
            </a:r>
            <a:r>
              <a:rPr lang="cs-CZ" dirty="0" smtClean="0"/>
              <a:t>rozpočet dle hlediska </a:t>
            </a:r>
            <a:r>
              <a:rPr lang="cs-CZ" u="sng" dirty="0" smtClean="0"/>
              <a:t>přiměřenosti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Opodstatněnost </a:t>
            </a:r>
            <a:r>
              <a:rPr lang="cs-CZ" dirty="0"/>
              <a:t>položek rozpočtu a respektování pravidla 3E – </a:t>
            </a:r>
            <a:r>
              <a:rPr lang="cs-CZ" b="1" dirty="0"/>
              <a:t>hospodárnosti, efektivnosti, účelnosti</a:t>
            </a:r>
            <a:r>
              <a:rPr lang="cs-CZ" dirty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přehlednost rozpočtu – </a:t>
            </a:r>
            <a:r>
              <a:rPr lang="cs-CZ" u="sng" dirty="0"/>
              <a:t>zřejmost členění nákladů do položek a skupin a míra jejich </a:t>
            </a:r>
            <a:r>
              <a:rPr lang="cs-CZ" u="sng" dirty="0" smtClean="0"/>
              <a:t>konkretizace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Aktivita č. 3 – úzká provázanost s </a:t>
            </a:r>
            <a:r>
              <a:rPr lang="cs-CZ" dirty="0"/>
              <a:t>kritériem V2.2 Vymezení a přiměřenost cílových </a:t>
            </a:r>
            <a:r>
              <a:rPr lang="cs-CZ" dirty="0" smtClean="0"/>
              <a:t>skupin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Hodnotí se, </a:t>
            </a:r>
            <a:r>
              <a:rPr lang="cs-CZ" dirty="0">
                <a:latin typeface="+mj-lt"/>
              </a:rPr>
              <a:t>zda výběr </a:t>
            </a:r>
            <a:r>
              <a:rPr lang="cs-CZ" u="sng" dirty="0">
                <a:latin typeface="+mj-lt"/>
              </a:rPr>
              <a:t>jednotek aktivit </a:t>
            </a:r>
            <a:r>
              <a:rPr lang="cs-CZ" dirty="0">
                <a:latin typeface="+mj-lt"/>
              </a:rPr>
              <a:t>odpovídá </a:t>
            </a:r>
            <a:r>
              <a:rPr lang="cs-CZ" b="1" dirty="0">
                <a:latin typeface="+mj-lt"/>
              </a:rPr>
              <a:t>velikosti cílové skupiny a potřebnosti definované v žádostí o podporu/navazující </a:t>
            </a:r>
            <a:r>
              <a:rPr lang="cs-CZ" b="1" dirty="0" smtClean="0">
                <a:latin typeface="+mj-lt"/>
              </a:rPr>
              <a:t>dokumentaci.</a:t>
            </a: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17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 smtClean="0">
                <a:latin typeface="+mn-lt"/>
              </a:rPr>
              <a:t>V4.2 – Obecné podmínky způsobilosti výdajů (max. 2 body)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rozpočet z pohledu obecných podmínek způsobilosti výdajů, tj. </a:t>
            </a:r>
            <a:r>
              <a:rPr lang="cs-CZ" u="sng" dirty="0"/>
              <a:t>věcné, </a:t>
            </a:r>
            <a:r>
              <a:rPr lang="cs-CZ" u="sng" dirty="0" smtClean="0"/>
              <a:t>místní </a:t>
            </a:r>
            <a:r>
              <a:rPr lang="cs-CZ" u="sng" dirty="0"/>
              <a:t>a časové </a:t>
            </a:r>
            <a:r>
              <a:rPr lang="cs-CZ" dirty="0"/>
              <a:t>způsobilosti výdajů v rozpočtu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Posuzuje se, zda rozpočet </a:t>
            </a:r>
            <a:r>
              <a:rPr lang="cs-CZ" u="sng" dirty="0" smtClean="0"/>
              <a:t>neobsahuje</a:t>
            </a:r>
            <a:r>
              <a:rPr lang="cs-CZ" dirty="0" smtClean="0"/>
              <a:t> nezpůsobilé výdaje uvedené v PpŽP</a:t>
            </a:r>
            <a:r>
              <a:rPr lang="cs-CZ" dirty="0"/>
              <a:t> </a:t>
            </a:r>
            <a:r>
              <a:rPr lang="cs-CZ" dirty="0" smtClean="0"/>
              <a:t>– obecná a specifická část.</a:t>
            </a:r>
          </a:p>
        </p:txBody>
      </p:sp>
    </p:spTree>
    <p:extLst>
      <p:ext uri="{BB962C8B-B14F-4D97-AF65-F5344CB8AC3E}">
        <p14:creationId xmlns:p14="http://schemas.microsoft.com/office/powerpoint/2010/main" val="24678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Děkuji za pozornost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</a:t>
            </a:r>
            <a:r>
              <a:rPr lang="cs-CZ" dirty="0"/>
              <a:t>lediska způsobilosti </a:t>
            </a:r>
            <a:r>
              <a:rPr lang="cs-CZ" dirty="0" smtClean="0"/>
              <a:t>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2400" b="1" u="sng" dirty="0">
                <a:latin typeface="+mn-lt"/>
              </a:rPr>
              <a:t>Přiměřenost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Dosažení </a:t>
            </a:r>
            <a:r>
              <a:rPr lang="cs-CZ" sz="1800" dirty="0">
                <a:latin typeface="+mj-lt"/>
              </a:rPr>
              <a:t>optimálního vztahu mezi hospodárností, účelností a efektivností </a:t>
            </a:r>
            <a:r>
              <a:rPr lang="cs-CZ" sz="1800" dirty="0" smtClean="0">
                <a:latin typeface="+mj-lt"/>
              </a:rPr>
              <a:t>výdajů – 3E.</a:t>
            </a:r>
            <a:endParaRPr lang="cs-CZ" sz="1800" dirty="0">
              <a:latin typeface="+mj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1800" u="sng" dirty="0" smtClean="0">
                <a:latin typeface="+mj-lt"/>
              </a:rPr>
              <a:t>Zdůvodnění</a:t>
            </a:r>
            <a:r>
              <a:rPr lang="cs-CZ" sz="1800" dirty="0" smtClean="0">
                <a:latin typeface="+mj-lt"/>
              </a:rPr>
              <a:t> výdajů v rozpočtu 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povinné přílohy </a:t>
            </a:r>
            <a:r>
              <a:rPr lang="cs-CZ" sz="1800" b="1" dirty="0">
                <a:latin typeface="+mj-lt"/>
              </a:rPr>
              <a:t>Komentář k </a:t>
            </a:r>
            <a:r>
              <a:rPr lang="cs-CZ" sz="1800" b="1" dirty="0" smtClean="0">
                <a:latin typeface="+mj-lt"/>
              </a:rPr>
              <a:t>rozpočtu</a:t>
            </a:r>
            <a:r>
              <a:rPr lang="cs-CZ" sz="1800" dirty="0" smtClean="0">
                <a:latin typeface="+mj-lt"/>
              </a:rPr>
              <a:t> a </a:t>
            </a:r>
            <a:r>
              <a:rPr lang="cs-CZ" sz="1800" b="1" dirty="0">
                <a:latin typeface="+mj-lt"/>
              </a:rPr>
              <a:t>Realizační </a:t>
            </a:r>
            <a:r>
              <a:rPr lang="cs-CZ" sz="1800" b="1" dirty="0" smtClean="0">
                <a:latin typeface="+mj-lt"/>
              </a:rPr>
              <a:t>tým</a:t>
            </a:r>
            <a:r>
              <a:rPr lang="cs-CZ" sz="1800" dirty="0" smtClean="0">
                <a:latin typeface="+mj-lt"/>
              </a:rPr>
              <a:t>, popis </a:t>
            </a:r>
            <a:r>
              <a:rPr lang="cs-CZ" sz="1800" b="1" dirty="0" smtClean="0">
                <a:latin typeface="+mj-lt"/>
              </a:rPr>
              <a:t>Klíčových aktivit projektu</a:t>
            </a:r>
            <a:r>
              <a:rPr lang="cs-CZ" sz="1800" dirty="0" smtClean="0">
                <a:latin typeface="+mj-lt"/>
              </a:rPr>
              <a:t>.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Míra </a:t>
            </a:r>
            <a:r>
              <a:rPr lang="cs-CZ" sz="1800" u="sng" dirty="0" smtClean="0">
                <a:latin typeface="+mj-lt"/>
              </a:rPr>
              <a:t>konkretizace rozpočtu </a:t>
            </a:r>
            <a:r>
              <a:rPr lang="cs-CZ" sz="1800" dirty="0" smtClean="0">
                <a:latin typeface="+mj-lt"/>
              </a:rPr>
              <a:t>– rozpoložkování kapitol rozpočtu.</a:t>
            </a:r>
            <a:endParaRPr 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Rozpočet</a:t>
            </a:r>
          </a:p>
        </p:txBody>
      </p:sp>
    </p:spTree>
    <p:extLst>
      <p:ext uri="{BB962C8B-B14F-4D97-AF65-F5344CB8AC3E}">
        <p14:creationId xmlns:p14="http://schemas.microsoft.com/office/powerpoint/2010/main" val="31047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Sestavení rozpočtu projektu –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Vzájemná provázanost jednotlivých položek rozpočtu s </a:t>
            </a:r>
            <a:r>
              <a:rPr lang="cs-CZ" altLang="cs-CZ" u="sng" dirty="0">
                <a:solidFill>
                  <a:prstClr val="black"/>
                </a:solidFill>
                <a:latin typeface="Calibri" panose="020F0502020204030204"/>
              </a:rPr>
              <a:t>plánovanými aktivitami projektu</a:t>
            </a: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n-lt"/>
              </a:rPr>
              <a:t>Přiměřenost a opodstatněnost celkové výše rozpočtu a jednotlivých rozpočtových položek (pozic realizačního týmu) zejména vzhledem: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k cílům a obsahu projektu;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jednotlivých odborných aktivit projektu;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cílové skupině;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délce trvání projektu – vazba na harmonogram;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cílovým hodnotám výstupových a výsledkových indikátorů.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prstClr val="black"/>
                </a:solidFill>
                <a:latin typeface="Calibri" panose="020F0502020204030204"/>
              </a:rPr>
              <a:t>Zdůvodnění plánovaných výdajů v žádosti o podporu a přílohách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altLang="cs-CZ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14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Sestavení rozpočtu projektu –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b="1" u="sng" dirty="0">
                <a:latin typeface="+mn-lt"/>
              </a:rPr>
              <a:t>Specifikování</a:t>
            </a:r>
            <a:r>
              <a:rPr lang="cs-CZ" altLang="cs-CZ" dirty="0">
                <a:latin typeface="+mn-lt"/>
              </a:rPr>
              <a:t> jednotlivých výdajů v souhrnném rozpočtu v žádosti o podporu – </a:t>
            </a:r>
            <a:r>
              <a:rPr lang="cs-CZ" altLang="cs-CZ" u="sng" dirty="0">
                <a:latin typeface="+mn-lt"/>
              </a:rPr>
              <a:t>míra konkretizace rozpočtu</a:t>
            </a:r>
            <a:r>
              <a:rPr lang="cs-CZ" altLang="cs-CZ" dirty="0">
                <a:latin typeface="+mn-lt"/>
              </a:rPr>
              <a:t>: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  <a:latin typeface="+mj-lt"/>
              </a:rPr>
              <a:t>neuvádět do rozpočtu projektu </a:t>
            </a:r>
            <a:r>
              <a:rPr lang="cs-CZ" sz="1800" u="sng" dirty="0">
                <a:solidFill>
                  <a:prstClr val="black"/>
                </a:solidFill>
                <a:latin typeface="+mj-lt"/>
              </a:rPr>
              <a:t>kumulované položky typu:</a:t>
            </a:r>
            <a:endParaRPr lang="cs-CZ" sz="1800" dirty="0">
              <a:solidFill>
                <a:prstClr val="black"/>
              </a:solidFill>
              <a:latin typeface="+mj-lt"/>
            </a:endParaRPr>
          </a:p>
          <a:p>
            <a:pPr marL="1028700" lvl="1" indent="-342900">
              <a:lnSpc>
                <a:spcPct val="110000"/>
              </a:lnSpc>
            </a:pPr>
            <a:endParaRPr lang="cs-CZ" sz="1800" dirty="0">
              <a:solidFill>
                <a:prstClr val="black"/>
              </a:solidFill>
              <a:latin typeface="+mj-lt"/>
            </a:endParaRPr>
          </a:p>
          <a:p>
            <a:pPr marL="1028700" lvl="1" indent="-342900">
              <a:lnSpc>
                <a:spcPct val="110000"/>
              </a:lnSpc>
            </a:pPr>
            <a:endParaRPr lang="cs-CZ" sz="1800" dirty="0">
              <a:solidFill>
                <a:prstClr val="black"/>
              </a:solidFill>
              <a:latin typeface="+mj-lt"/>
            </a:endParaRPr>
          </a:p>
          <a:p>
            <a:pPr marL="1028700" lvl="1" indent="-342900">
              <a:lnSpc>
                <a:spcPct val="110000"/>
              </a:lnSpc>
            </a:pP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rozpočet </a:t>
            </a:r>
            <a:r>
              <a:rPr lang="cs-CZ" sz="1800" dirty="0">
                <a:solidFill>
                  <a:prstClr val="black"/>
                </a:solidFill>
                <a:latin typeface="+mj-lt"/>
              </a:rPr>
              <a:t>projektu v ISKP 14+ v kapitole Osobní výdaje </a:t>
            </a:r>
            <a:r>
              <a:rPr lang="cs-CZ" sz="1800" dirty="0" err="1">
                <a:solidFill>
                  <a:prstClr val="black"/>
                </a:solidFill>
                <a:latin typeface="+mj-lt"/>
              </a:rPr>
              <a:t>rozpoložkovat</a:t>
            </a:r>
            <a:r>
              <a:rPr lang="cs-CZ" sz="1800" dirty="0">
                <a:solidFill>
                  <a:prstClr val="black"/>
                </a:solidFill>
                <a:latin typeface="+mj-lt"/>
              </a:rPr>
              <a:t> </a:t>
            </a:r>
            <a:r>
              <a:rPr lang="cs-CZ" sz="1800" u="sng" dirty="0">
                <a:solidFill>
                  <a:prstClr val="black"/>
                </a:solidFill>
                <a:latin typeface="+mj-lt"/>
              </a:rPr>
              <a:t>podle plánovaných pozic v </a:t>
            </a:r>
            <a:r>
              <a:rPr lang="cs-CZ" sz="1800" u="sng" dirty="0" smtClean="0">
                <a:solidFill>
                  <a:prstClr val="black"/>
                </a:solidFill>
                <a:latin typeface="+mj-lt"/>
              </a:rPr>
              <a:t>projektu</a:t>
            </a: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, v ostatních kapitolách dle </a:t>
            </a:r>
            <a:r>
              <a:rPr lang="cs-CZ" sz="1800" u="sng" dirty="0" smtClean="0">
                <a:solidFill>
                  <a:prstClr val="black"/>
                </a:solidFill>
                <a:latin typeface="+mj-lt"/>
              </a:rPr>
              <a:t>pořizovaného vybavení </a:t>
            </a: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(např. notebook, apod.);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neuvádět do rozpočtu samostatně </a:t>
            </a:r>
            <a:r>
              <a:rPr lang="cs-CZ" sz="1800" u="sng" dirty="0" smtClean="0">
                <a:solidFill>
                  <a:prstClr val="black"/>
                </a:solidFill>
                <a:latin typeface="+mj-lt"/>
              </a:rPr>
              <a:t>velké množství obdobných položek</a:t>
            </a: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 – sloučení do jedné položky a zdůvodnění v příloze Komentář k rozpočtu a Realizační tým.</a:t>
            </a:r>
            <a:endParaRPr lang="cs-CZ" sz="1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52" y="2952653"/>
            <a:ext cx="7509096" cy="73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Způsob vykazování celkových způsobilých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4623"/>
            <a:ext cx="7886700" cy="4003675"/>
          </a:xfrm>
        </p:spPr>
        <p:txBody>
          <a:bodyPr>
            <a:normAutofit/>
          </a:bodyPr>
          <a:lstStyle/>
          <a:p>
            <a:r>
              <a:rPr lang="cs-CZ" u="sng" dirty="0" smtClean="0"/>
              <a:t>Rozdělení rozpočtu do 3 hlavních kategorií: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1. kategorie – Přímé náklady – Osobní náklady </a:t>
            </a:r>
            <a:r>
              <a:rPr lang="cs-CZ" dirty="0"/>
              <a:t>(tvoří základ pro výpočet nepřímých nákladů</a:t>
            </a:r>
            <a:r>
              <a:rPr lang="cs-CZ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2. kategorie – Ostatní přímé náklady a jednotkové náklady</a:t>
            </a:r>
            <a:r>
              <a:rPr lang="cs-CZ" dirty="0"/>
              <a:t>; (netvoří základ pro výpočet nepřímých nákladů</a:t>
            </a:r>
            <a:r>
              <a:rPr lang="cs-CZ" dirty="0" smtClean="0"/>
              <a:t>).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</a:pPr>
            <a:r>
              <a:rPr lang="cs-CZ" sz="1800" dirty="0">
                <a:latin typeface="+mj-lt"/>
              </a:rPr>
              <a:t>2. A. – Ostatní přímé náklady související s realizací aktivit (kromě osobních nákladů spadajících do 1. kategorie).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</a:pPr>
            <a:r>
              <a:rPr lang="cs-CZ" sz="1800" dirty="0">
                <a:latin typeface="+mj-lt"/>
              </a:rPr>
              <a:t>2. B. – Jednotkové náklady (jedná se o výdaje související s </a:t>
            </a:r>
            <a:r>
              <a:rPr lang="cs-CZ" sz="1800" dirty="0" smtClean="0">
                <a:latin typeface="+mj-lt"/>
              </a:rPr>
              <a:t>povinnou aktivitou </a:t>
            </a:r>
            <a:r>
              <a:rPr lang="cs-CZ" sz="1800" dirty="0">
                <a:latin typeface="+mj-lt"/>
              </a:rPr>
              <a:t>č. 3</a:t>
            </a:r>
            <a:r>
              <a:rPr lang="cs-CZ" sz="1800" dirty="0" smtClean="0">
                <a:latin typeface="+mj-lt"/>
              </a:rPr>
              <a:t>)</a:t>
            </a:r>
            <a:endParaRPr lang="cs-CZ" sz="1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3. kategorie – Nepřímé </a:t>
            </a:r>
            <a:r>
              <a:rPr lang="cs-CZ" b="1" dirty="0" smtClean="0"/>
              <a:t>náklady</a:t>
            </a:r>
          </a:p>
          <a:p>
            <a:pPr marL="1028700" lvl="1" indent="-342900"/>
            <a:r>
              <a:rPr lang="cs-CZ" sz="1800" dirty="0" smtClean="0">
                <a:latin typeface="+mj-lt"/>
              </a:rPr>
              <a:t>15 % způsobilých přímých nákladů 1. kategorie rozpočtu</a:t>
            </a:r>
          </a:p>
        </p:txBody>
      </p:sp>
    </p:spTree>
    <p:extLst>
      <p:ext uri="{BB962C8B-B14F-4D97-AF65-F5344CB8AC3E}">
        <p14:creationId xmlns:p14="http://schemas.microsoft.com/office/powerpoint/2010/main" val="38891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Limity kapitol a položek rozpočtu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Položka </a:t>
            </a:r>
            <a:r>
              <a:rPr lang="cs-CZ" dirty="0">
                <a:latin typeface="+mn-lt"/>
              </a:rPr>
              <a:t>rozpočtu </a:t>
            </a:r>
            <a:r>
              <a:rPr lang="cs-CZ" dirty="0" err="1">
                <a:latin typeface="+mn-lt"/>
              </a:rPr>
              <a:t>Outsourcované</a:t>
            </a:r>
            <a:r>
              <a:rPr lang="cs-CZ" dirty="0">
                <a:latin typeface="+mn-lt"/>
              </a:rPr>
              <a:t> služby </a:t>
            </a:r>
            <a:endParaRPr lang="cs-CZ" dirty="0" smtClean="0">
              <a:latin typeface="+mn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maximálně </a:t>
            </a:r>
            <a:r>
              <a:rPr lang="cs-CZ" sz="1800" dirty="0">
                <a:latin typeface="+mj-lt"/>
              </a:rPr>
              <a:t>49 % z kapitoly rozpočtu Celkové způsobilé </a:t>
            </a:r>
            <a:r>
              <a:rPr lang="cs-CZ" sz="1800" dirty="0" smtClean="0">
                <a:latin typeface="+mj-lt"/>
              </a:rPr>
              <a:t>výdaje.</a:t>
            </a:r>
            <a:endParaRPr lang="cs-CZ" sz="18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K</a:t>
            </a:r>
            <a:r>
              <a:rPr lang="cs-CZ" dirty="0" smtClean="0">
                <a:latin typeface="+mn-lt"/>
              </a:rPr>
              <a:t>apitola </a:t>
            </a:r>
            <a:r>
              <a:rPr lang="cs-CZ" dirty="0">
                <a:latin typeface="+mn-lt"/>
              </a:rPr>
              <a:t>rozpočtu Výdaje na přímé aktivity – </a:t>
            </a:r>
            <a:r>
              <a:rPr lang="cs-CZ" dirty="0" smtClean="0">
                <a:latin typeface="+mn-lt"/>
              </a:rPr>
              <a:t>investiční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max</a:t>
            </a:r>
            <a:r>
              <a:rPr lang="cs-CZ" sz="1800" dirty="0">
                <a:latin typeface="+mj-lt"/>
              </a:rPr>
              <a:t>. </a:t>
            </a:r>
            <a:r>
              <a:rPr lang="cs-CZ" sz="1800" dirty="0" smtClean="0">
                <a:latin typeface="+mj-lt"/>
              </a:rPr>
              <a:t>10 </a:t>
            </a:r>
            <a:r>
              <a:rPr lang="cs-CZ" sz="1800" dirty="0">
                <a:latin typeface="+mj-lt"/>
              </a:rPr>
              <a:t>% z kapitoly rozpočtu Celkové způsobilé </a:t>
            </a:r>
            <a:r>
              <a:rPr lang="cs-CZ" sz="1800" dirty="0" smtClean="0">
                <a:latin typeface="+mj-lt"/>
              </a:rPr>
              <a:t>výdaje; </a:t>
            </a:r>
          </a:p>
        </p:txBody>
      </p:sp>
    </p:spTree>
    <p:extLst>
      <p:ext uri="{BB962C8B-B14F-4D97-AF65-F5344CB8AC3E}">
        <p14:creationId xmlns:p14="http://schemas.microsoft.com/office/powerpoint/2010/main" val="42385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15OPMSMT0001-28-117643</_dlc_DocId>
    <_dlc_DocIdUrl xmlns="0104a4cd-1400-468e-be1b-c7aad71d7d5a">
      <Url>https://op.msmt.cz/_layouts/15/DocIdRedir.aspx?ID=15OPMSMT0001-28-117643</Url>
      <Description>15OPMSMT0001-28-117643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3836A6B-B9C0-4044-A2B1-4CDBD2A5CC87}">
  <ds:schemaRefs>
    <ds:schemaRef ds:uri="http://purl.org/dc/terms/"/>
    <ds:schemaRef ds:uri="0104a4cd-1400-468e-be1b-c7aad71d7d5a"/>
    <ds:schemaRef ds:uri="http://schemas.microsoft.com/sharepoint/v3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FD016E0-5005-49EC-9ECD-035B351D05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2417</TotalTime>
  <Words>2582</Words>
  <Application>Microsoft Office PowerPoint</Application>
  <PresentationFormat>Předvádění na obrazovce (4:3)</PresentationFormat>
  <Paragraphs>267</Paragraphs>
  <Slides>36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Vlastní návrh</vt:lpstr>
      <vt:lpstr>Prezentace aplikace PowerPoint</vt:lpstr>
      <vt:lpstr>Prezentace aplikace PowerPoint</vt:lpstr>
      <vt:lpstr>Hlediska způsobilosti výdajů</vt:lpstr>
      <vt:lpstr>Hlediska způsobilosti výdajů</vt:lpstr>
      <vt:lpstr>Prezentace aplikace PowerPoint</vt:lpstr>
      <vt:lpstr>Sestavení rozpočtu projektu – pravidla</vt:lpstr>
      <vt:lpstr>Sestavení rozpočtu projektu – pravidla</vt:lpstr>
      <vt:lpstr>Způsob vykazování celkových způsobilých výdajů</vt:lpstr>
      <vt:lpstr>Limity kapitol a položek rozpočtu</vt:lpstr>
      <vt:lpstr>1. Kategorie – Přímé náklady – Osobní náklady</vt:lpstr>
      <vt:lpstr>Osobní výdaje – způsobilé výdaje</vt:lpstr>
      <vt:lpstr>Osobní výdaje</vt:lpstr>
      <vt:lpstr>Osobní výdaje</vt:lpstr>
      <vt:lpstr>1.1.2.1 Osobní výdaje</vt:lpstr>
      <vt:lpstr>Osobní výdaje</vt:lpstr>
      <vt:lpstr>Osobní výdaje – Stanovení sazby pomocí ISPV</vt:lpstr>
      <vt:lpstr>Osobní výdaje</vt:lpstr>
      <vt:lpstr>Osobní výdaje</vt:lpstr>
      <vt:lpstr>Příloha Realizační tým</vt:lpstr>
      <vt:lpstr>Příloha Realizační tým</vt:lpstr>
      <vt:lpstr>Příloha Realizační tým</vt:lpstr>
      <vt:lpstr>Příloha Realizační tým</vt:lpstr>
      <vt:lpstr>2. kategorie – Ostatní přímé náklady a jednotkové náklady</vt:lpstr>
      <vt:lpstr>2.A kategorie – Ostatní přímé náklady</vt:lpstr>
      <vt:lpstr>2.A kategorie – Ostatní přímé náklady</vt:lpstr>
      <vt:lpstr>Výdaje na přímé aktivity – neinvestiční</vt:lpstr>
      <vt:lpstr>Výdaje na přímé aktivity – neinvestiční</vt:lpstr>
      <vt:lpstr>Výdaje na přímé aktivity – neinvestiční</vt:lpstr>
      <vt:lpstr>2.B kategorie – Jednotkové náklady</vt:lpstr>
      <vt:lpstr>2.B kategorie – Jednotkové náklady</vt:lpstr>
      <vt:lpstr>3. kategorie – Nepřímé náklady</vt:lpstr>
      <vt:lpstr>Prezentace aplikace PowerPoint</vt:lpstr>
      <vt:lpstr>Hodnoticí kritéria</vt:lpstr>
      <vt:lpstr>Hodnoticí kritéria</vt:lpstr>
      <vt:lpstr>Hodnotící kritéria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Jeřábek Tomáš</cp:lastModifiedBy>
  <cp:revision>307</cp:revision>
  <dcterms:created xsi:type="dcterms:W3CDTF">2015-09-11T08:58:50Z</dcterms:created>
  <dcterms:modified xsi:type="dcterms:W3CDTF">2019-10-08T11:13:21Z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8d4e2777-8906-48aa-896a-68fe5c42f9dc</vt:lpwstr>
  </property>
  <property fmtid="{D5CDD505-2E9C-101B-9397-08002B2CF9AE}" pid="4" name="Komentář">
    <vt:lpwstr>předepsané písmo Arial</vt:lpwstr>
  </property>
</Properties>
</file>