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6"/>
    <p:sldMasterId id="2147483697" r:id="rId7"/>
    <p:sldMasterId id="2147483710" r:id="rId8"/>
    <p:sldMasterId id="2147483728" r:id="rId9"/>
    <p:sldMasterId id="2147483742" r:id="rId10"/>
    <p:sldMasterId id="2147483752" r:id="rId11"/>
    <p:sldMasterId id="2147483758" r:id="rId12"/>
  </p:sldMasterIdLst>
  <p:notesMasterIdLst>
    <p:notesMasterId r:id="rId34"/>
  </p:notesMasterIdLst>
  <p:handoutMasterIdLst>
    <p:handoutMasterId r:id="rId35"/>
  </p:handoutMasterIdLst>
  <p:sldIdLst>
    <p:sldId id="1256" r:id="rId13"/>
    <p:sldId id="1257" r:id="rId14"/>
    <p:sldId id="1174" r:id="rId15"/>
    <p:sldId id="1258" r:id="rId16"/>
    <p:sldId id="1175" r:id="rId17"/>
    <p:sldId id="1259" r:id="rId18"/>
    <p:sldId id="1260" r:id="rId19"/>
    <p:sldId id="1176" r:id="rId20"/>
    <p:sldId id="1265" r:id="rId21"/>
    <p:sldId id="1177" r:id="rId22"/>
    <p:sldId id="1178" r:id="rId23"/>
    <p:sldId id="1179" r:id="rId24"/>
    <p:sldId id="1180" r:id="rId25"/>
    <p:sldId id="1215" r:id="rId26"/>
    <p:sldId id="1181" r:id="rId27"/>
    <p:sldId id="1261" r:id="rId28"/>
    <p:sldId id="1262" r:id="rId29"/>
    <p:sldId id="1263" r:id="rId30"/>
    <p:sldId id="1255" r:id="rId31"/>
    <p:sldId id="1182" r:id="rId32"/>
    <p:sldId id="1264" r:id="rId33"/>
  </p:sldIdLst>
  <p:sldSz cx="9144000" cy="6858000" type="screen4x3"/>
  <p:notesSz cx="6797675" cy="9926638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šíková Věra" initials="JV" lastIdx="2" clrIdx="0">
    <p:extLst>
      <p:ext uri="{19B8F6BF-5375-455C-9EA6-DF929625EA0E}">
        <p15:presenceInfo xmlns:p15="http://schemas.microsoft.com/office/powerpoint/2012/main" userId="S-1-5-21-1024343765-948047755-1557874966-16268" providerId="AD"/>
      </p:ext>
    </p:extLst>
  </p:cmAuthor>
  <p:cmAuthor id="2" name="Staňková Alena" initials="SA" lastIdx="1" clrIdx="1">
    <p:extLst>
      <p:ext uri="{19B8F6BF-5375-455C-9EA6-DF929625EA0E}">
        <p15:presenceInfo xmlns:p15="http://schemas.microsoft.com/office/powerpoint/2012/main" userId="S-1-5-21-1024343765-948047755-1557874966-16466" providerId="AD"/>
      </p:ext>
    </p:extLst>
  </p:cmAuthor>
  <p:cmAuthor id="3" name="Caithamlová Aneta" initials="CA" lastIdx="2" clrIdx="2">
    <p:extLst>
      <p:ext uri="{19B8F6BF-5375-455C-9EA6-DF929625EA0E}">
        <p15:presenceInfo xmlns:p15="http://schemas.microsoft.com/office/powerpoint/2012/main" userId="S-1-5-21-1024343765-948047755-1557874966-16498" providerId="AD"/>
      </p:ext>
    </p:extLst>
  </p:cmAuthor>
  <p:cmAuthor id="4" name="Pešková Jitka" initials="PJ" lastIdx="1" clrIdx="3">
    <p:extLst>
      <p:ext uri="{19B8F6BF-5375-455C-9EA6-DF929625EA0E}">
        <p15:presenceInfo xmlns:p15="http://schemas.microsoft.com/office/powerpoint/2012/main" userId="S-1-5-21-1024343765-948047755-1557874966-21855" providerId="AD"/>
      </p:ext>
    </p:extLst>
  </p:cmAuthor>
  <p:cmAuthor id="5" name="Burešová Veronika" initials="BV" lastIdx="2" clrIdx="4">
    <p:extLst>
      <p:ext uri="{19B8F6BF-5375-455C-9EA6-DF929625EA0E}">
        <p15:presenceInfo xmlns:p15="http://schemas.microsoft.com/office/powerpoint/2012/main" userId="S-1-5-21-1024343765-948047755-1557874966-140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BAC3"/>
    <a:srgbClr val="428D96"/>
    <a:srgbClr val="E5F1F3"/>
    <a:srgbClr val="BADBE0"/>
    <a:srgbClr val="DDECEF"/>
    <a:srgbClr val="388991"/>
    <a:srgbClr val="9ACBD2"/>
    <a:srgbClr val="97CAD1"/>
    <a:srgbClr val="6DD75B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Styl s motivem 1 – zvýraznění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59" autoAdjust="0"/>
    <p:restoredTop sz="79521" autoAdjust="0"/>
  </p:normalViewPr>
  <p:slideViewPr>
    <p:cSldViewPr snapToGrid="0">
      <p:cViewPr varScale="1">
        <p:scale>
          <a:sx n="92" d="100"/>
          <a:sy n="92" d="100"/>
        </p:scale>
        <p:origin x="2040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10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theme" Target="theme/theme1.xml"/><Relationship Id="rId21" Type="http://schemas.openxmlformats.org/officeDocument/2006/relationships/slide" Target="slides/slide9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2.xml"/><Relationship Id="rId12" Type="http://schemas.openxmlformats.org/officeDocument/2006/relationships/slideMaster" Target="slideMasters/slideMaster7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Master" Target="slideMasters/slideMaster6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commentAuthors" Target="commentAuthors.xml"/><Relationship Id="rId10" Type="http://schemas.openxmlformats.org/officeDocument/2006/relationships/slideMaster" Target="slideMasters/slideMaster5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handoutMaster" Target="handoutMasters/handoutMaster1.xml"/><Relationship Id="rId8" Type="http://schemas.openxmlformats.org/officeDocument/2006/relationships/slideMaster" Target="slideMasters/slideMaster3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797675" cy="2357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algn="ctr"/>
            <a:r>
              <a:rPr lang="nl-NL"/>
              <a:t>16. zasedání MV OP VVV - 13. června 2019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8028" y="9653656"/>
            <a:ext cx="2978075" cy="2729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7CA07-F60D-46C5-A63E-1D5C8894D79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196299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nl-NL"/>
              <a:t>16. zasedání MV OP VVV - 13. června 2019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CF37CD4-82CC-4A8B-BA93-AA24D63EEA8B}" type="datetimeFigureOut">
              <a:rPr lang="cs-CZ"/>
              <a:pPr>
                <a:defRPr/>
              </a:pPr>
              <a:t>26.09.2019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3F5743D-EB94-490F-8675-9B2B9B310EA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053647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163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4B12CD7-A29B-4A3A-9913-D1B64AB49BCB}" type="slidenum">
              <a:rPr lang="cs-CZ" alt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497926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16. zasedání MV OP VVV - 13. června 2019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F5743D-EB94-490F-8675-9B2B9B310EA2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72547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Bonifikace</a:t>
            </a:r>
            <a:r>
              <a:rPr lang="cs-CZ" baseline="0" dirty="0"/>
              <a:t> v rámci kritéria V6.1. – 5 bodů</a:t>
            </a:r>
          </a:p>
          <a:p>
            <a:r>
              <a:rPr lang="cs-CZ" baseline="0" dirty="0"/>
              <a:t>- k datu 1. jednání HK byla žádost v IROP minimálně ve stavu PP27 Žádost o podporu doporučena k financování</a:t>
            </a:r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16. zasedání MV OP VVV - 13. června 2019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F5743D-EB94-490F-8675-9B2B9B310EA2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48761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28953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64327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Do počtu organizací započítat i žadatele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4842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16. zasedání MV OP VVV - 13. června 2019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F5743D-EB94-490F-8675-9B2B9B310EA2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60557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333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3643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16. zasedání MV OP VVV - 13. června 2019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F5743D-EB94-490F-8675-9B2B9B310EA2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1026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5730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16. zasedání MV OP VVV - 13. června 2019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F5743D-EB94-490F-8675-9B2B9B310EA2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6973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7952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9783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16. zasedání MV OP VVV - 13. června 2019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F5743D-EB94-490F-8675-9B2B9B310EA2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4132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16. zasedání MV OP VVV - 13. června 2019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F5743D-EB94-490F-8675-9B2B9B310EA2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0333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pic>
        <p:nvPicPr>
          <p:cNvPr id="6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326" y="2"/>
            <a:ext cx="52133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5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ástupný symbol pro text 10"/>
          <p:cNvSpPr>
            <a:spLocks noGrp="1"/>
          </p:cNvSpPr>
          <p:nvPr>
            <p:ph type="body" sz="quarter" idx="11" hasCustomPrompt="1"/>
          </p:nvPr>
        </p:nvSpPr>
        <p:spPr>
          <a:xfrm>
            <a:off x="739776" y="3143250"/>
            <a:ext cx="7645400" cy="2554288"/>
          </a:xfrm>
        </p:spPr>
        <p:txBody>
          <a:bodyPr lIns="54000" tIns="54000" rIns="54000" bIns="54000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4000" b="1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defRPr sz="2000" b="1">
                <a:latin typeface="+mn-lt"/>
              </a:defRPr>
            </a:lvl2pPr>
          </a:lstStyle>
          <a:p>
            <a:pPr lvl="0"/>
            <a:r>
              <a:rPr lang="cs-CZ" dirty="0"/>
              <a:t>X. zasedání Monitorovacího výboru Operačního programu Výzkum, vývoj a vzdělávání</a:t>
            </a:r>
          </a:p>
          <a:p>
            <a:pPr lvl="1"/>
            <a:r>
              <a:rPr lang="cs-CZ" dirty="0"/>
              <a:t>Místo, datum</a:t>
            </a:r>
          </a:p>
        </p:txBody>
      </p:sp>
    </p:spTree>
    <p:extLst>
      <p:ext uri="{BB962C8B-B14F-4D97-AF65-F5344CB8AC3E}">
        <p14:creationId xmlns:p14="http://schemas.microsoft.com/office/powerpoint/2010/main" val="2055055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596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>
            <a:lvl2pPr>
              <a:defRPr sz="2000" b="1">
                <a:latin typeface="+mn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837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513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448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695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404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829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157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9596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8579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ělicí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5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0C1B5-C3EC-4F58-8959-76611B89E825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pic>
        <p:nvPicPr>
          <p:cNvPr id="6" name="Obrázek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6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574676" y="1539605"/>
            <a:ext cx="7994650" cy="1533525"/>
          </a:xfrm>
        </p:spPr>
        <p:txBody>
          <a:bodyPr lIns="54000" tIns="54000" rIns="54000" bIns="54000" anchor="ctr" anchorCtr="0"/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lang="cs-CZ" sz="2800" b="1" kern="1200" dirty="0" smtClean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1000"/>
              </a:spcBef>
              <a:buNone/>
              <a:defRPr sz="1400" i="1">
                <a:latin typeface="+mn-lt"/>
              </a:defRPr>
            </a:lvl2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8355554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ělicí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5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0C1B5-C3EC-4F58-8959-76611B89E825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pic>
        <p:nvPicPr>
          <p:cNvPr id="6" name="Obrázek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6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574676" y="1539605"/>
            <a:ext cx="7994650" cy="1533525"/>
          </a:xfrm>
        </p:spPr>
        <p:txBody>
          <a:bodyPr lIns="54000" tIns="54000" rIns="54000" bIns="54000" anchor="ctr" anchorCtr="0"/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lang="cs-CZ" sz="2800" b="1" kern="1200" dirty="0" smtClean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1000"/>
              </a:spcBef>
              <a:buNone/>
              <a:defRPr sz="1400" i="1">
                <a:latin typeface="+mn-lt"/>
              </a:defRPr>
            </a:lvl2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997958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3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l">
              <a:buNone/>
              <a:defRPr sz="7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315E9-FDDE-46CF-971C-0C54940E9EAB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1603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29300"/>
            <a:ext cx="46132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cs-CZ" sz="2800" b="1" kern="1200" dirty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03675"/>
          </a:xfrm>
        </p:spPr>
        <p:txBody>
          <a:bodyPr>
            <a:normAutofit/>
          </a:bodyPr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31833005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3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0E653-E2DF-4394-8155-DAA4BCBABB0B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5519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3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>
            <a:lvl2pPr>
              <a:defRPr sz="2000" b="1">
                <a:latin typeface="+mn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DE8EA-60DB-4A3A-840B-E00450512C98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1401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3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04F2E-43DF-4747-A8E8-9549EA6DC5A1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3885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3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F10AA-56FD-4BD3-A4CA-B806CC39184D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2196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3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B2708-EBBD-490B-A6E9-3A21642859BB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8932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3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9C3FB-39FC-4A88-AF6B-C4DA78E54B4C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934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3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dirty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2187D-B7CC-4DAB-9789-F23E2A654C7C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71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Běžný snímek (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1" y="5829300"/>
            <a:ext cx="46132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28650" y="557624"/>
            <a:ext cx="7886700" cy="896709"/>
          </a:xfrm>
        </p:spPr>
        <p:txBody>
          <a:bodyPr lIns="54000" tIns="54000" rIns="54000" bIns="54000">
            <a:noAutofit/>
          </a:bodyPr>
          <a:lstStyle>
            <a:lvl1pPr>
              <a:defRPr lang="cs-CZ" sz="2800" b="1" kern="1200" baseline="0" dirty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Nadpis podle dělicího snímku (příp. zkratka)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8650" y="1628504"/>
            <a:ext cx="7886700" cy="4136571"/>
          </a:xfrm>
        </p:spPr>
        <p:txBody>
          <a:bodyPr lIns="54000" tIns="54000" rIns="54000" bIns="54000">
            <a:no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266700" marR="0" indent="-26670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>
                <a:latin typeface="+mj-lt"/>
                <a:cs typeface="Arial" panose="020B0604020202020204" pitchFamily="34" charset="0"/>
              </a:defRPr>
            </a:lvl2pPr>
            <a:lvl3pPr marL="541338" indent="-274638">
              <a:lnSpc>
                <a:spcPct val="100000"/>
              </a:lnSpc>
              <a:spcBef>
                <a:spcPts val="1000"/>
              </a:spcBef>
              <a:buFont typeface="Calibri Light" panose="020F0302020204030204" pitchFamily="34" charset="0"/>
              <a:buChar char="»"/>
              <a:defRPr lang="cs-CZ" sz="200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808038" indent="-266700">
              <a:lnSpc>
                <a:spcPct val="100000"/>
              </a:lnSpc>
              <a:spcBef>
                <a:spcPts val="1000"/>
              </a:spcBef>
              <a:buFont typeface="Calibri Light" panose="020F0302020204030204" pitchFamily="34" charset="0"/>
              <a:buChar char="-"/>
              <a:defRPr lang="cs-CZ" sz="200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1074738" indent="-266700">
              <a:lnSpc>
                <a:spcPct val="100000"/>
              </a:lnSpc>
              <a:spcBef>
                <a:spcPts val="1000"/>
              </a:spcBef>
              <a:buFont typeface="Calibri Light" panose="020F0302020204030204" pitchFamily="34" charset="0"/>
              <a:buChar char="▫"/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30C74-F07A-421C-AE68-69AA47F8DB3C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9010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3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FF5B1-255C-451A-ACED-1C6F6D4B8D50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7722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CD3C8-379B-46AF-9CDF-577473B353CC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148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16202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2260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l">
              <a:buNone/>
              <a:defRPr sz="7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5579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cs-CZ" sz="2800" b="1" kern="1200" dirty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4003675"/>
          </a:xfrm>
        </p:spPr>
        <p:txBody>
          <a:bodyPr>
            <a:normAutofit/>
          </a:bodyPr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Předepsané písmo</a:t>
            </a:r>
          </a:p>
          <a:p>
            <a:pPr lvl="0"/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212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0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>
            <a:lvl2pPr>
              <a:defRPr sz="2000" b="1">
                <a:latin typeface="+mn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8723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9107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997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5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557622"/>
            <a:ext cx="7886700" cy="905418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628650" y="1628504"/>
            <a:ext cx="3867150" cy="4205560"/>
          </a:xfrm>
        </p:spPr>
        <p:txBody>
          <a:bodyPr lIns="54000" tIns="54000" rIns="54000" bIns="54000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b="1">
                <a:latin typeface="+mn-lt"/>
              </a:defRPr>
            </a:lvl1pPr>
            <a:lvl2pPr marL="269875" indent="-269875">
              <a:lnSpc>
                <a:spcPct val="100000"/>
              </a:lnSpc>
              <a:spcBef>
                <a:spcPts val="1000"/>
              </a:spcBef>
              <a:defRPr sz="2000" b="0">
                <a:latin typeface="+mj-lt"/>
              </a:defRPr>
            </a:lvl2pPr>
            <a:lvl3pPr marL="539750" indent="-269875">
              <a:lnSpc>
                <a:spcPct val="100000"/>
              </a:lnSpc>
              <a:spcBef>
                <a:spcPts val="1000"/>
              </a:spcBef>
              <a:buFont typeface="Calibri Light" panose="020F0302020204030204" pitchFamily="34" charset="0"/>
              <a:buChar char="»"/>
              <a:defRPr sz="2000">
                <a:latin typeface="+mj-lt"/>
              </a:defRPr>
            </a:lvl3pPr>
            <a:lvl4pPr marL="809625" indent="-269875">
              <a:lnSpc>
                <a:spcPct val="100000"/>
              </a:lnSpc>
              <a:spcBef>
                <a:spcPts val="1000"/>
              </a:spcBef>
              <a:buFont typeface="Calibri Light" panose="020F0302020204030204" pitchFamily="34" charset="0"/>
              <a:buChar char="-"/>
              <a:defRPr sz="2000">
                <a:latin typeface="+mj-lt"/>
              </a:defRPr>
            </a:lvl4pPr>
            <a:lvl5pPr marL="1079500" indent="-269875">
              <a:lnSpc>
                <a:spcPct val="100000"/>
              </a:lnSpc>
              <a:spcBef>
                <a:spcPts val="1000"/>
              </a:spcBef>
              <a:buFont typeface="Calibri Light" panose="020F0302020204030204" pitchFamily="34" charset="0"/>
              <a:buChar char="▫"/>
              <a:defRPr sz="2000">
                <a:latin typeface="+mj-lt"/>
              </a:defRPr>
            </a:lvl5pPr>
          </a:lstStyle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3B106-464B-48A1-9F1A-C7C9FBEA208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11" name="Zástupný symbol pro obsah 2"/>
          <p:cNvSpPr>
            <a:spLocks noGrp="1"/>
          </p:cNvSpPr>
          <p:nvPr>
            <p:ph sz="half" idx="13" hasCustomPrompt="1"/>
          </p:nvPr>
        </p:nvSpPr>
        <p:spPr>
          <a:xfrm>
            <a:off x="4648200" y="1628504"/>
            <a:ext cx="3867150" cy="4205560"/>
          </a:xfrm>
        </p:spPr>
        <p:txBody>
          <a:bodyPr lIns="54000" tIns="54000" rIns="54000" bIns="54000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b="1">
                <a:latin typeface="+mn-lt"/>
              </a:defRPr>
            </a:lvl1pPr>
            <a:lvl2pPr marL="269875" indent="-269875">
              <a:lnSpc>
                <a:spcPct val="100000"/>
              </a:lnSpc>
              <a:spcBef>
                <a:spcPts val="1000"/>
              </a:spcBef>
              <a:defRPr sz="2000" b="0">
                <a:latin typeface="+mj-lt"/>
              </a:defRPr>
            </a:lvl2pPr>
            <a:lvl3pPr marL="539750" indent="-269875">
              <a:lnSpc>
                <a:spcPct val="100000"/>
              </a:lnSpc>
              <a:spcBef>
                <a:spcPts val="1000"/>
              </a:spcBef>
              <a:buFont typeface="Calibri Light" panose="020F0302020204030204" pitchFamily="34" charset="0"/>
              <a:buChar char="»"/>
              <a:defRPr sz="2000">
                <a:latin typeface="+mj-lt"/>
              </a:defRPr>
            </a:lvl3pPr>
            <a:lvl4pPr marL="809625" indent="-269875">
              <a:lnSpc>
                <a:spcPct val="100000"/>
              </a:lnSpc>
              <a:spcBef>
                <a:spcPts val="1000"/>
              </a:spcBef>
              <a:buFont typeface="Calibri Light" panose="020F0302020204030204" pitchFamily="34" charset="0"/>
              <a:buChar char="-"/>
              <a:defRPr sz="2000">
                <a:latin typeface="+mj-lt"/>
              </a:defRPr>
            </a:lvl4pPr>
            <a:lvl5pPr marL="1079500" indent="-269875">
              <a:lnSpc>
                <a:spcPct val="100000"/>
              </a:lnSpc>
              <a:spcBef>
                <a:spcPts val="1000"/>
              </a:spcBef>
              <a:buFont typeface="Calibri Light" panose="020F0302020204030204" pitchFamily="34" charset="0"/>
              <a:buChar char="▫"/>
              <a:defRPr sz="2000">
                <a:latin typeface="+mj-lt"/>
              </a:defRPr>
            </a:lvl5pPr>
          </a:lstStyle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4294909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7846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5889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014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00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7290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42039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pic>
        <p:nvPicPr>
          <p:cNvPr id="6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326" y="2"/>
            <a:ext cx="52133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5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ástupný symbol pro text 10"/>
          <p:cNvSpPr>
            <a:spLocks noGrp="1"/>
          </p:cNvSpPr>
          <p:nvPr>
            <p:ph type="body" sz="quarter" idx="11" hasCustomPrompt="1"/>
          </p:nvPr>
        </p:nvSpPr>
        <p:spPr>
          <a:xfrm>
            <a:off x="739776" y="3143250"/>
            <a:ext cx="7645400" cy="2554288"/>
          </a:xfrm>
        </p:spPr>
        <p:txBody>
          <a:bodyPr lIns="54000" tIns="54000" rIns="54000" bIns="54000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4000" b="1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defRPr sz="2000" b="1">
                <a:latin typeface="+mn-lt"/>
              </a:defRPr>
            </a:lvl2pPr>
          </a:lstStyle>
          <a:p>
            <a:pPr lvl="0"/>
            <a:r>
              <a:rPr lang="cs-CZ" dirty="0"/>
              <a:t>X. zasedání Monitorovacího výboru Operačního programu Výzkum, vývoj a vzdělávání</a:t>
            </a:r>
          </a:p>
          <a:p>
            <a:pPr lvl="1"/>
            <a:r>
              <a:rPr lang="cs-CZ" dirty="0"/>
              <a:t>Místo, datum</a:t>
            </a:r>
          </a:p>
        </p:txBody>
      </p:sp>
    </p:spTree>
    <p:extLst>
      <p:ext uri="{BB962C8B-B14F-4D97-AF65-F5344CB8AC3E}">
        <p14:creationId xmlns:p14="http://schemas.microsoft.com/office/powerpoint/2010/main" val="16274080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ělicí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5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0C1B5-C3EC-4F58-8959-76611B89E825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pic>
        <p:nvPicPr>
          <p:cNvPr id="6" name="Obrázek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6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574676" y="1539605"/>
            <a:ext cx="7994650" cy="1533525"/>
          </a:xfrm>
        </p:spPr>
        <p:txBody>
          <a:bodyPr lIns="54000" tIns="54000" rIns="54000" bIns="54000" anchor="ctr" anchorCtr="0"/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lang="cs-CZ" sz="2800" b="1" kern="1200" dirty="0" smtClean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1000"/>
              </a:spcBef>
              <a:buNone/>
              <a:defRPr sz="1400" i="1">
                <a:latin typeface="+mn-lt"/>
              </a:defRPr>
            </a:lvl2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13785850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Běžný snímek (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1" y="5829300"/>
            <a:ext cx="46132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28650" y="557624"/>
            <a:ext cx="7886700" cy="896709"/>
          </a:xfrm>
        </p:spPr>
        <p:txBody>
          <a:bodyPr lIns="54000" tIns="54000" rIns="54000" bIns="54000">
            <a:noAutofit/>
          </a:bodyPr>
          <a:lstStyle>
            <a:lvl1pPr>
              <a:defRPr lang="cs-CZ" sz="2800" b="1" kern="1200" baseline="0" dirty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Nadpis podle dělicího snímku (příp. zkratka)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8650" y="1628504"/>
            <a:ext cx="7886700" cy="4136571"/>
          </a:xfrm>
        </p:spPr>
        <p:txBody>
          <a:bodyPr lIns="54000" tIns="54000" rIns="54000" bIns="54000">
            <a:no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266700" marR="0" indent="-26670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>
                <a:latin typeface="+mj-lt"/>
                <a:cs typeface="Arial" panose="020B0604020202020204" pitchFamily="34" charset="0"/>
              </a:defRPr>
            </a:lvl2pPr>
            <a:lvl3pPr marL="541338" indent="-274638">
              <a:lnSpc>
                <a:spcPct val="100000"/>
              </a:lnSpc>
              <a:spcBef>
                <a:spcPts val="1000"/>
              </a:spcBef>
              <a:buFont typeface="Calibri Light" panose="020F0302020204030204" pitchFamily="34" charset="0"/>
              <a:buChar char="»"/>
              <a:defRPr lang="cs-CZ" sz="200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808038" indent="-266700">
              <a:lnSpc>
                <a:spcPct val="100000"/>
              </a:lnSpc>
              <a:spcBef>
                <a:spcPts val="1000"/>
              </a:spcBef>
              <a:buFont typeface="Calibri Light" panose="020F0302020204030204" pitchFamily="34" charset="0"/>
              <a:buChar char="-"/>
              <a:defRPr lang="cs-CZ" sz="200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1074738" indent="-266700">
              <a:lnSpc>
                <a:spcPct val="100000"/>
              </a:lnSpc>
              <a:spcBef>
                <a:spcPts val="1000"/>
              </a:spcBef>
              <a:buFont typeface="Calibri Light" panose="020F0302020204030204" pitchFamily="34" charset="0"/>
              <a:buChar char="▫"/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30C74-F07A-421C-AE68-69AA47F8DB3C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425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5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557622"/>
            <a:ext cx="7886700" cy="905418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628650" y="1628504"/>
            <a:ext cx="3867150" cy="4205560"/>
          </a:xfrm>
        </p:spPr>
        <p:txBody>
          <a:bodyPr lIns="54000" tIns="54000" rIns="54000" bIns="54000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b="1">
                <a:latin typeface="+mn-lt"/>
              </a:defRPr>
            </a:lvl1pPr>
            <a:lvl2pPr marL="269875" indent="-269875">
              <a:lnSpc>
                <a:spcPct val="100000"/>
              </a:lnSpc>
              <a:spcBef>
                <a:spcPts val="1000"/>
              </a:spcBef>
              <a:defRPr sz="2000" b="0">
                <a:latin typeface="+mj-lt"/>
              </a:defRPr>
            </a:lvl2pPr>
            <a:lvl3pPr marL="539750" indent="-269875">
              <a:lnSpc>
                <a:spcPct val="100000"/>
              </a:lnSpc>
              <a:spcBef>
                <a:spcPts val="1000"/>
              </a:spcBef>
              <a:buFont typeface="Calibri Light" panose="020F0302020204030204" pitchFamily="34" charset="0"/>
              <a:buChar char="»"/>
              <a:defRPr sz="2000">
                <a:latin typeface="+mj-lt"/>
              </a:defRPr>
            </a:lvl3pPr>
            <a:lvl4pPr marL="809625" indent="-269875">
              <a:lnSpc>
                <a:spcPct val="100000"/>
              </a:lnSpc>
              <a:spcBef>
                <a:spcPts val="1000"/>
              </a:spcBef>
              <a:buFont typeface="Calibri Light" panose="020F0302020204030204" pitchFamily="34" charset="0"/>
              <a:buChar char="-"/>
              <a:defRPr sz="2000">
                <a:latin typeface="+mj-lt"/>
              </a:defRPr>
            </a:lvl4pPr>
            <a:lvl5pPr marL="1079500" indent="-269875">
              <a:lnSpc>
                <a:spcPct val="100000"/>
              </a:lnSpc>
              <a:spcBef>
                <a:spcPts val="1000"/>
              </a:spcBef>
              <a:buFont typeface="Calibri Light" panose="020F0302020204030204" pitchFamily="34" charset="0"/>
              <a:buChar char="▫"/>
              <a:defRPr sz="2000">
                <a:latin typeface="+mj-lt"/>
              </a:defRPr>
            </a:lvl5pPr>
          </a:lstStyle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3B106-464B-48A1-9F1A-C7C9FBEA208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11" name="Zástupný symbol pro obsah 2"/>
          <p:cNvSpPr>
            <a:spLocks noGrp="1"/>
          </p:cNvSpPr>
          <p:nvPr>
            <p:ph sz="half" idx="13" hasCustomPrompt="1"/>
          </p:nvPr>
        </p:nvSpPr>
        <p:spPr>
          <a:xfrm>
            <a:off x="4648200" y="1628504"/>
            <a:ext cx="3867150" cy="4205560"/>
          </a:xfrm>
        </p:spPr>
        <p:txBody>
          <a:bodyPr lIns="54000" tIns="54000" rIns="54000" bIns="54000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b="1">
                <a:latin typeface="+mn-lt"/>
              </a:defRPr>
            </a:lvl1pPr>
            <a:lvl2pPr marL="269875" indent="-269875">
              <a:lnSpc>
                <a:spcPct val="100000"/>
              </a:lnSpc>
              <a:spcBef>
                <a:spcPts val="1000"/>
              </a:spcBef>
              <a:defRPr sz="2000" b="0">
                <a:latin typeface="+mj-lt"/>
              </a:defRPr>
            </a:lvl2pPr>
            <a:lvl3pPr marL="539750" indent="-269875">
              <a:lnSpc>
                <a:spcPct val="100000"/>
              </a:lnSpc>
              <a:spcBef>
                <a:spcPts val="1000"/>
              </a:spcBef>
              <a:buFont typeface="Calibri Light" panose="020F0302020204030204" pitchFamily="34" charset="0"/>
              <a:buChar char="»"/>
              <a:defRPr sz="2000">
                <a:latin typeface="+mj-lt"/>
              </a:defRPr>
            </a:lvl3pPr>
            <a:lvl4pPr marL="809625" indent="-269875">
              <a:lnSpc>
                <a:spcPct val="100000"/>
              </a:lnSpc>
              <a:spcBef>
                <a:spcPts val="1000"/>
              </a:spcBef>
              <a:buFont typeface="Calibri Light" panose="020F0302020204030204" pitchFamily="34" charset="0"/>
              <a:buChar char="-"/>
              <a:defRPr sz="2000">
                <a:latin typeface="+mj-lt"/>
              </a:defRPr>
            </a:lvl4pPr>
            <a:lvl5pPr marL="1079500" indent="-269875">
              <a:lnSpc>
                <a:spcPct val="100000"/>
              </a:lnSpc>
              <a:spcBef>
                <a:spcPts val="1000"/>
              </a:spcBef>
              <a:buFont typeface="Calibri Light" panose="020F0302020204030204" pitchFamily="34" charset="0"/>
              <a:buChar char="▫"/>
              <a:defRPr sz="2000">
                <a:latin typeface="+mj-lt"/>
              </a:defRPr>
            </a:lvl5pPr>
          </a:lstStyle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188410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5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05E3D-4B47-4C6D-9A69-964BED74B55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79653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5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05E3D-4B47-4C6D-9A69-964BED74B55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8145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326" y="2"/>
            <a:ext cx="52133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5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ástupný symbol pro text 10"/>
          <p:cNvSpPr>
            <a:spLocks noGrp="1"/>
          </p:cNvSpPr>
          <p:nvPr>
            <p:ph type="body" sz="quarter" idx="11" hasCustomPrompt="1"/>
          </p:nvPr>
        </p:nvSpPr>
        <p:spPr>
          <a:xfrm>
            <a:off x="739776" y="3143250"/>
            <a:ext cx="7645400" cy="2554288"/>
          </a:xfrm>
        </p:spPr>
        <p:txBody>
          <a:bodyPr lIns="54000" tIns="54000" rIns="54000" bIns="54000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4000" b="1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defRPr sz="2000" b="1">
                <a:latin typeface="+mn-lt"/>
              </a:defRPr>
            </a:lvl2pPr>
          </a:lstStyle>
          <a:p>
            <a:pPr lvl="0"/>
            <a:r>
              <a:rPr lang="cs-CZ" dirty="0"/>
              <a:t>X. zasedání Monitorovacího výboru Operačního programu Výzkum, vývoj a vzdělávání</a:t>
            </a:r>
          </a:p>
          <a:p>
            <a:pPr lvl="1"/>
            <a:r>
              <a:rPr lang="cs-CZ" dirty="0"/>
              <a:t>Místo, datum</a:t>
            </a:r>
          </a:p>
        </p:txBody>
      </p:sp>
    </p:spTree>
    <p:extLst>
      <p:ext uri="{BB962C8B-B14F-4D97-AF65-F5344CB8AC3E}">
        <p14:creationId xmlns:p14="http://schemas.microsoft.com/office/powerpoint/2010/main" val="22499525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ělicí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5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0C1B5-C3EC-4F58-8959-76611B89E82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Obrázek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6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574676" y="1539605"/>
            <a:ext cx="7994650" cy="1533525"/>
          </a:xfrm>
        </p:spPr>
        <p:txBody>
          <a:bodyPr lIns="54000" tIns="54000" rIns="54000" bIns="54000" anchor="ctr" anchorCtr="0"/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lang="cs-CZ" sz="2800" b="1" kern="1200" dirty="0" smtClean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1000"/>
              </a:spcBef>
              <a:buNone/>
              <a:defRPr sz="1400" i="1">
                <a:latin typeface="+mn-lt"/>
              </a:defRPr>
            </a:lvl2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20311479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Běžný snímek (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1" y="5829300"/>
            <a:ext cx="46132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28650" y="557624"/>
            <a:ext cx="7886700" cy="896709"/>
          </a:xfrm>
        </p:spPr>
        <p:txBody>
          <a:bodyPr lIns="54000" tIns="54000" rIns="54000" bIns="54000">
            <a:noAutofit/>
          </a:bodyPr>
          <a:lstStyle>
            <a:lvl1pPr>
              <a:defRPr lang="cs-CZ" sz="2800" b="1" kern="1200" baseline="0" dirty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Nadpis podle dělicího snímku (příp. zkratka)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8650" y="1628504"/>
            <a:ext cx="7886700" cy="4136571"/>
          </a:xfrm>
        </p:spPr>
        <p:txBody>
          <a:bodyPr lIns="54000" tIns="54000" rIns="54000" bIns="54000">
            <a:no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266700" marR="0" indent="-26670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>
                <a:latin typeface="+mj-lt"/>
                <a:cs typeface="Arial" panose="020B0604020202020204" pitchFamily="34" charset="0"/>
              </a:defRPr>
            </a:lvl2pPr>
            <a:lvl3pPr marL="541338" indent="-274638">
              <a:lnSpc>
                <a:spcPct val="100000"/>
              </a:lnSpc>
              <a:spcBef>
                <a:spcPts val="1000"/>
              </a:spcBef>
              <a:buFont typeface="Calibri Light" panose="020F0302020204030204" pitchFamily="34" charset="0"/>
              <a:buChar char="»"/>
              <a:defRPr lang="cs-CZ" sz="200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808038" indent="-266700">
              <a:lnSpc>
                <a:spcPct val="100000"/>
              </a:lnSpc>
              <a:spcBef>
                <a:spcPts val="1000"/>
              </a:spcBef>
              <a:buFont typeface="Calibri Light" panose="020F0302020204030204" pitchFamily="34" charset="0"/>
              <a:buChar char="-"/>
              <a:defRPr lang="cs-CZ" sz="200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1074738" indent="-266700">
              <a:lnSpc>
                <a:spcPct val="100000"/>
              </a:lnSpc>
              <a:spcBef>
                <a:spcPts val="1000"/>
              </a:spcBef>
              <a:buFont typeface="Calibri Light" panose="020F0302020204030204" pitchFamily="34" charset="0"/>
              <a:buChar char="▫"/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30C74-F07A-421C-AE68-69AA47F8DB3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6049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5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557622"/>
            <a:ext cx="7886700" cy="905418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628650" y="1628504"/>
            <a:ext cx="3867150" cy="4205560"/>
          </a:xfrm>
        </p:spPr>
        <p:txBody>
          <a:bodyPr lIns="54000" tIns="54000" rIns="54000" bIns="54000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b="1">
                <a:latin typeface="+mn-lt"/>
              </a:defRPr>
            </a:lvl1pPr>
            <a:lvl2pPr marL="269875" indent="-269875">
              <a:lnSpc>
                <a:spcPct val="100000"/>
              </a:lnSpc>
              <a:spcBef>
                <a:spcPts val="1000"/>
              </a:spcBef>
              <a:defRPr sz="2000" b="0">
                <a:latin typeface="+mj-lt"/>
              </a:defRPr>
            </a:lvl2pPr>
            <a:lvl3pPr marL="539750" indent="-269875">
              <a:lnSpc>
                <a:spcPct val="100000"/>
              </a:lnSpc>
              <a:spcBef>
                <a:spcPts val="1000"/>
              </a:spcBef>
              <a:buFont typeface="Calibri Light" panose="020F0302020204030204" pitchFamily="34" charset="0"/>
              <a:buChar char="»"/>
              <a:defRPr sz="2000">
                <a:latin typeface="+mj-lt"/>
              </a:defRPr>
            </a:lvl3pPr>
            <a:lvl4pPr marL="809625" indent="-269875">
              <a:lnSpc>
                <a:spcPct val="100000"/>
              </a:lnSpc>
              <a:spcBef>
                <a:spcPts val="1000"/>
              </a:spcBef>
              <a:buFont typeface="Calibri Light" panose="020F0302020204030204" pitchFamily="34" charset="0"/>
              <a:buChar char="-"/>
              <a:defRPr sz="2000">
                <a:latin typeface="+mj-lt"/>
              </a:defRPr>
            </a:lvl4pPr>
            <a:lvl5pPr marL="1079500" indent="-269875">
              <a:lnSpc>
                <a:spcPct val="100000"/>
              </a:lnSpc>
              <a:spcBef>
                <a:spcPts val="1000"/>
              </a:spcBef>
              <a:buFont typeface="Calibri Light" panose="020F0302020204030204" pitchFamily="34" charset="0"/>
              <a:buChar char="▫"/>
              <a:defRPr sz="2000">
                <a:latin typeface="+mj-lt"/>
              </a:defRPr>
            </a:lvl5pPr>
          </a:lstStyle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3B106-464B-48A1-9F1A-C7C9FBEA2080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Zástupný symbol pro obsah 2"/>
          <p:cNvSpPr>
            <a:spLocks noGrp="1"/>
          </p:cNvSpPr>
          <p:nvPr>
            <p:ph sz="half" idx="13" hasCustomPrompt="1"/>
          </p:nvPr>
        </p:nvSpPr>
        <p:spPr>
          <a:xfrm>
            <a:off x="4648200" y="1628504"/>
            <a:ext cx="3867150" cy="4205560"/>
          </a:xfrm>
        </p:spPr>
        <p:txBody>
          <a:bodyPr lIns="54000" tIns="54000" rIns="54000" bIns="54000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b="1">
                <a:latin typeface="+mn-lt"/>
              </a:defRPr>
            </a:lvl1pPr>
            <a:lvl2pPr marL="269875" indent="-269875">
              <a:lnSpc>
                <a:spcPct val="100000"/>
              </a:lnSpc>
              <a:spcBef>
                <a:spcPts val="1000"/>
              </a:spcBef>
              <a:defRPr sz="2000" b="0">
                <a:latin typeface="+mj-lt"/>
              </a:defRPr>
            </a:lvl2pPr>
            <a:lvl3pPr marL="539750" indent="-269875">
              <a:lnSpc>
                <a:spcPct val="100000"/>
              </a:lnSpc>
              <a:spcBef>
                <a:spcPts val="1000"/>
              </a:spcBef>
              <a:buFont typeface="Calibri Light" panose="020F0302020204030204" pitchFamily="34" charset="0"/>
              <a:buChar char="»"/>
              <a:defRPr sz="2000">
                <a:latin typeface="+mj-lt"/>
              </a:defRPr>
            </a:lvl3pPr>
            <a:lvl4pPr marL="809625" indent="-269875">
              <a:lnSpc>
                <a:spcPct val="100000"/>
              </a:lnSpc>
              <a:spcBef>
                <a:spcPts val="1000"/>
              </a:spcBef>
              <a:buFont typeface="Calibri Light" panose="020F0302020204030204" pitchFamily="34" charset="0"/>
              <a:buChar char="-"/>
              <a:defRPr sz="2000">
                <a:latin typeface="+mj-lt"/>
              </a:defRPr>
            </a:lvl4pPr>
            <a:lvl5pPr marL="1079500" indent="-269875">
              <a:lnSpc>
                <a:spcPct val="100000"/>
              </a:lnSpc>
              <a:spcBef>
                <a:spcPts val="1000"/>
              </a:spcBef>
              <a:buFont typeface="Calibri Light" panose="020F0302020204030204" pitchFamily="34" charset="0"/>
              <a:buChar char="▫"/>
              <a:defRPr sz="2000">
                <a:latin typeface="+mj-lt"/>
              </a:defRPr>
            </a:lvl5pPr>
          </a:lstStyle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2519525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5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05E3D-4B47-4C6D-9A69-964BED74B558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1693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326" y="2"/>
            <a:ext cx="52133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5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ástupný symbol pro text 10"/>
          <p:cNvSpPr>
            <a:spLocks noGrp="1"/>
          </p:cNvSpPr>
          <p:nvPr>
            <p:ph type="body" sz="quarter" idx="11" hasCustomPrompt="1"/>
          </p:nvPr>
        </p:nvSpPr>
        <p:spPr>
          <a:xfrm>
            <a:off x="739776" y="3143250"/>
            <a:ext cx="7645400" cy="2554288"/>
          </a:xfrm>
        </p:spPr>
        <p:txBody>
          <a:bodyPr lIns="54000" tIns="54000" rIns="54000" bIns="54000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4000" b="1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defRPr sz="2000" b="1">
                <a:latin typeface="+mn-lt"/>
              </a:defRPr>
            </a:lvl2pPr>
          </a:lstStyle>
          <a:p>
            <a:pPr lvl="0"/>
            <a:r>
              <a:rPr lang="cs-CZ" dirty="0"/>
              <a:t>X. zasedání Monitorovacího výboru Operačního programu Výzkum, vývoj a vzdělávání</a:t>
            </a:r>
          </a:p>
          <a:p>
            <a:pPr lvl="1"/>
            <a:r>
              <a:rPr lang="cs-CZ" dirty="0"/>
              <a:t>Místo, datum</a:t>
            </a:r>
          </a:p>
        </p:txBody>
      </p:sp>
    </p:spTree>
    <p:extLst>
      <p:ext uri="{BB962C8B-B14F-4D97-AF65-F5344CB8AC3E}">
        <p14:creationId xmlns:p14="http://schemas.microsoft.com/office/powerpoint/2010/main" val="24901633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ělicí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5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0C1B5-C3EC-4F58-8959-76611B89E82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Obrázek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6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574676" y="1539605"/>
            <a:ext cx="7994650" cy="1533525"/>
          </a:xfrm>
        </p:spPr>
        <p:txBody>
          <a:bodyPr lIns="54000" tIns="54000" rIns="54000" bIns="54000" anchor="ctr" anchorCtr="0"/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lang="cs-CZ" sz="2800" b="1" kern="1200" dirty="0" smtClean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1000"/>
              </a:spcBef>
              <a:buNone/>
              <a:defRPr sz="1400" i="1">
                <a:latin typeface="+mn-lt"/>
              </a:defRPr>
            </a:lvl2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22187830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Běžný snímek (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1" y="5829300"/>
            <a:ext cx="46132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28650" y="557624"/>
            <a:ext cx="7886700" cy="896709"/>
          </a:xfrm>
        </p:spPr>
        <p:txBody>
          <a:bodyPr lIns="54000" tIns="54000" rIns="54000" bIns="54000">
            <a:noAutofit/>
          </a:bodyPr>
          <a:lstStyle>
            <a:lvl1pPr>
              <a:defRPr lang="cs-CZ" sz="2800" b="1" kern="1200" baseline="0" dirty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Nadpis podle dělicího snímku (příp. zkratka)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8650" y="1628504"/>
            <a:ext cx="7886700" cy="4136571"/>
          </a:xfrm>
        </p:spPr>
        <p:txBody>
          <a:bodyPr lIns="54000" tIns="54000" rIns="54000" bIns="54000">
            <a:no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266700" marR="0" indent="-26670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>
                <a:latin typeface="+mj-lt"/>
                <a:cs typeface="Arial" panose="020B0604020202020204" pitchFamily="34" charset="0"/>
              </a:defRPr>
            </a:lvl2pPr>
            <a:lvl3pPr marL="541338" indent="-274638">
              <a:lnSpc>
                <a:spcPct val="100000"/>
              </a:lnSpc>
              <a:spcBef>
                <a:spcPts val="1000"/>
              </a:spcBef>
              <a:buFont typeface="Calibri Light" panose="020F0302020204030204" pitchFamily="34" charset="0"/>
              <a:buChar char="»"/>
              <a:defRPr lang="cs-CZ" sz="200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808038" indent="-266700">
              <a:lnSpc>
                <a:spcPct val="100000"/>
              </a:lnSpc>
              <a:spcBef>
                <a:spcPts val="1000"/>
              </a:spcBef>
              <a:buFont typeface="Calibri Light" panose="020F0302020204030204" pitchFamily="34" charset="0"/>
              <a:buChar char="-"/>
              <a:defRPr lang="cs-CZ" sz="200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1074738" indent="-266700">
              <a:lnSpc>
                <a:spcPct val="100000"/>
              </a:lnSpc>
              <a:spcBef>
                <a:spcPts val="1000"/>
              </a:spcBef>
              <a:buFont typeface="Calibri Light" panose="020F0302020204030204" pitchFamily="34" charset="0"/>
              <a:buChar char="▫"/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30C74-F07A-421C-AE68-69AA47F8DB3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7308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5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557622"/>
            <a:ext cx="7886700" cy="905418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628650" y="1628504"/>
            <a:ext cx="3867150" cy="4205560"/>
          </a:xfrm>
        </p:spPr>
        <p:txBody>
          <a:bodyPr lIns="54000" tIns="54000" rIns="54000" bIns="54000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b="1">
                <a:latin typeface="+mn-lt"/>
              </a:defRPr>
            </a:lvl1pPr>
            <a:lvl2pPr marL="269875" indent="-269875">
              <a:lnSpc>
                <a:spcPct val="100000"/>
              </a:lnSpc>
              <a:spcBef>
                <a:spcPts val="1000"/>
              </a:spcBef>
              <a:defRPr sz="2000" b="0">
                <a:latin typeface="+mj-lt"/>
              </a:defRPr>
            </a:lvl2pPr>
            <a:lvl3pPr marL="539750" indent="-269875">
              <a:lnSpc>
                <a:spcPct val="100000"/>
              </a:lnSpc>
              <a:spcBef>
                <a:spcPts val="1000"/>
              </a:spcBef>
              <a:buFont typeface="Calibri Light" panose="020F0302020204030204" pitchFamily="34" charset="0"/>
              <a:buChar char="»"/>
              <a:defRPr sz="2000">
                <a:latin typeface="+mj-lt"/>
              </a:defRPr>
            </a:lvl3pPr>
            <a:lvl4pPr marL="809625" indent="-269875">
              <a:lnSpc>
                <a:spcPct val="100000"/>
              </a:lnSpc>
              <a:spcBef>
                <a:spcPts val="1000"/>
              </a:spcBef>
              <a:buFont typeface="Calibri Light" panose="020F0302020204030204" pitchFamily="34" charset="0"/>
              <a:buChar char="-"/>
              <a:defRPr sz="2000">
                <a:latin typeface="+mj-lt"/>
              </a:defRPr>
            </a:lvl4pPr>
            <a:lvl5pPr marL="1079500" indent="-269875">
              <a:lnSpc>
                <a:spcPct val="100000"/>
              </a:lnSpc>
              <a:spcBef>
                <a:spcPts val="1000"/>
              </a:spcBef>
              <a:buFont typeface="Calibri Light" panose="020F0302020204030204" pitchFamily="34" charset="0"/>
              <a:buChar char="▫"/>
              <a:defRPr sz="2000">
                <a:latin typeface="+mj-lt"/>
              </a:defRPr>
            </a:lvl5pPr>
          </a:lstStyle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3B106-464B-48A1-9F1A-C7C9FBEA2080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Zástupný symbol pro obsah 2"/>
          <p:cNvSpPr>
            <a:spLocks noGrp="1"/>
          </p:cNvSpPr>
          <p:nvPr>
            <p:ph sz="half" idx="13" hasCustomPrompt="1"/>
          </p:nvPr>
        </p:nvSpPr>
        <p:spPr>
          <a:xfrm>
            <a:off x="4648200" y="1628504"/>
            <a:ext cx="3867150" cy="4205560"/>
          </a:xfrm>
        </p:spPr>
        <p:txBody>
          <a:bodyPr lIns="54000" tIns="54000" rIns="54000" bIns="54000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b="1">
                <a:latin typeface="+mn-lt"/>
              </a:defRPr>
            </a:lvl1pPr>
            <a:lvl2pPr marL="269875" indent="-269875">
              <a:lnSpc>
                <a:spcPct val="100000"/>
              </a:lnSpc>
              <a:spcBef>
                <a:spcPts val="1000"/>
              </a:spcBef>
              <a:defRPr sz="2000" b="0">
                <a:latin typeface="+mj-lt"/>
              </a:defRPr>
            </a:lvl2pPr>
            <a:lvl3pPr marL="539750" indent="-269875">
              <a:lnSpc>
                <a:spcPct val="100000"/>
              </a:lnSpc>
              <a:spcBef>
                <a:spcPts val="1000"/>
              </a:spcBef>
              <a:buFont typeface="Calibri Light" panose="020F0302020204030204" pitchFamily="34" charset="0"/>
              <a:buChar char="»"/>
              <a:defRPr sz="2000">
                <a:latin typeface="+mj-lt"/>
              </a:defRPr>
            </a:lvl3pPr>
            <a:lvl4pPr marL="809625" indent="-269875">
              <a:lnSpc>
                <a:spcPct val="100000"/>
              </a:lnSpc>
              <a:spcBef>
                <a:spcPts val="1000"/>
              </a:spcBef>
              <a:buFont typeface="Calibri Light" panose="020F0302020204030204" pitchFamily="34" charset="0"/>
              <a:buChar char="-"/>
              <a:defRPr sz="2000">
                <a:latin typeface="+mj-lt"/>
              </a:defRPr>
            </a:lvl4pPr>
            <a:lvl5pPr marL="1079500" indent="-269875">
              <a:lnSpc>
                <a:spcPct val="100000"/>
              </a:lnSpc>
              <a:spcBef>
                <a:spcPts val="1000"/>
              </a:spcBef>
              <a:buFont typeface="Calibri Light" panose="020F0302020204030204" pitchFamily="34" charset="0"/>
              <a:buChar char="▫"/>
              <a:defRPr sz="2000">
                <a:latin typeface="+mj-lt"/>
              </a:defRPr>
            </a:lvl5pPr>
          </a:lstStyle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363460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79464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5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05E3D-4B47-4C6D-9A69-964BED74B558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242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3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D69BB-AEF2-49D9-B9F8-56D03FEE3446}" type="datetimeFigureOut">
              <a:rPr lang="cs-CZ" smtClean="0"/>
              <a:pPr>
                <a:defRPr/>
              </a:pPr>
              <a:t>26.09.2019</a:t>
            </a:fld>
            <a:endParaRPr lang="cs-CZ" dirty="0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E3C9A-1EEB-4553-9041-5D46487CE90E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0377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l">
              <a:buNone/>
              <a:defRPr sz="7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340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cs-CZ" sz="2800" b="1" kern="1200" dirty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4003675"/>
          </a:xfrm>
        </p:spPr>
        <p:txBody>
          <a:bodyPr>
            <a:normAutofit/>
          </a:bodyPr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Předepsané písmo</a:t>
            </a:r>
          </a:p>
          <a:p>
            <a:pPr lvl="0"/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227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8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5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28650" y="557624"/>
            <a:ext cx="7886700" cy="89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28650" y="1672456"/>
            <a:ext cx="7886700" cy="409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Předepsané písmo </a:t>
            </a:r>
            <a:r>
              <a:rPr lang="cs-CZ" dirty="0" err="1"/>
              <a:t>Calibri</a:t>
            </a:r>
            <a:r>
              <a:rPr lang="cs-CZ" dirty="0"/>
              <a:t> / </a:t>
            </a:r>
            <a:r>
              <a:rPr lang="cs-CZ" dirty="0" err="1"/>
              <a:t>Calibri</a:t>
            </a:r>
            <a:r>
              <a:rPr lang="cs-CZ" dirty="0"/>
              <a:t> </a:t>
            </a:r>
            <a:r>
              <a:rPr lang="cs-CZ" dirty="0" err="1"/>
              <a:t>Light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EBF2D7-F68E-4F45-8523-23DF79C46D0B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pic>
        <p:nvPicPr>
          <p:cNvPr id="1031" name="Obrázek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5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Obrázek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9" r:id="rId2"/>
    <p:sldLayoutId id="2147483684" r:id="rId3"/>
    <p:sldLayoutId id="2147483686" r:id="rId4"/>
    <p:sldLayoutId id="2147483688" r:id="rId5"/>
    <p:sldLayoutId id="2147483764" r:id="rId6"/>
    <p:sldLayoutId id="2147483765" r:id="rId7"/>
  </p:sldLayoutIdLst>
  <p:hf hdr="0" dt="0"/>
  <p:txStyles>
    <p:titleStyle>
      <a:lvl1pPr marL="5715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cs-CZ" sz="2800" b="1" kern="1200" dirty="0">
          <a:solidFill>
            <a:srgbClr val="428D96"/>
          </a:solidFill>
          <a:latin typeface="+mn-lt"/>
          <a:ea typeface="+mn-ea"/>
          <a:cs typeface="Arial" panose="020B0604020202020204" pitchFamily="34" charset="0"/>
        </a:defRPr>
      </a:lvl1pPr>
      <a:lvl2pPr marL="5715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2pPr>
      <a:lvl3pPr marL="5715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3pPr>
      <a:lvl4pPr marL="5715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4pPr>
      <a:lvl5pPr marL="5715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10287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14859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9431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24003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marL="182563" indent="-182563" algn="l" rtl="0" eaLnBrk="1" fontAlgn="base" hangingPunct="1">
        <a:lnSpc>
          <a:spcPct val="10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792451"/>
            <a:ext cx="7886700" cy="898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35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Předepsané písmo </a:t>
            </a:r>
            <a:r>
              <a:rPr lang="cs-CZ" dirty="0" err="1"/>
              <a:t>Arial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4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20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26" r:id="rId13"/>
  </p:sldLayoutIdLst>
  <p:hf hdr="0" dt="0"/>
  <p:txStyles>
    <p:titleStyle>
      <a:lvl1pPr marL="571500" indent="-571500" algn="l" defTabSz="914400" rtl="0" eaLnBrk="1" latinLnBrk="0" hangingPunct="1">
        <a:lnSpc>
          <a:spcPct val="90000"/>
        </a:lnSpc>
        <a:spcBef>
          <a:spcPct val="0"/>
        </a:spcBef>
        <a:buNone/>
        <a:defRPr lang="cs-CZ" sz="2800" b="1" kern="1200" dirty="0">
          <a:solidFill>
            <a:srgbClr val="428D96"/>
          </a:solidFill>
          <a:latin typeface="+mn-lt"/>
          <a:ea typeface="+mn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28650" y="792163"/>
            <a:ext cx="78867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13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Předepsané písmo Arial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34FEAF-519C-4016-99B5-072DF4189E0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Obrázek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3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Obrázek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0703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hf hdr="0" dt="0"/>
  <p:txStyles>
    <p:titleStyle>
      <a:lvl1pPr marL="571500" indent="-5715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cs-CZ" sz="2800" b="1" kern="1200" dirty="0">
          <a:solidFill>
            <a:srgbClr val="428D96"/>
          </a:solidFill>
          <a:latin typeface="+mn-lt"/>
          <a:ea typeface="+mn-ea"/>
          <a:cs typeface="Arial" panose="020B0604020202020204" pitchFamily="34" charset="0"/>
        </a:defRPr>
      </a:lvl1pPr>
      <a:lvl2pPr marL="571500" indent="-5715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2pPr>
      <a:lvl3pPr marL="571500" indent="-5715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3pPr>
      <a:lvl4pPr marL="571500" indent="-5715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4pPr>
      <a:lvl5pPr marL="571500" indent="-5715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10287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14859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9431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24003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792451"/>
            <a:ext cx="7886700" cy="898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35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Předepsané písmo </a:t>
            </a:r>
            <a:r>
              <a:rPr lang="cs-CZ" dirty="0" err="1"/>
              <a:t>Arial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4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33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hf hdr="0" dt="0"/>
  <p:txStyles>
    <p:titleStyle>
      <a:lvl1pPr marL="571500" indent="-571500" algn="l" defTabSz="914400" rtl="0" eaLnBrk="1" latinLnBrk="0" hangingPunct="1">
        <a:lnSpc>
          <a:spcPct val="90000"/>
        </a:lnSpc>
        <a:spcBef>
          <a:spcPct val="0"/>
        </a:spcBef>
        <a:buNone/>
        <a:defRPr lang="cs-CZ" sz="2800" b="1" kern="1200" dirty="0">
          <a:solidFill>
            <a:srgbClr val="428D96"/>
          </a:solidFill>
          <a:latin typeface="+mn-lt"/>
          <a:ea typeface="+mn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28650" y="557624"/>
            <a:ext cx="7886700" cy="89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28650" y="1672456"/>
            <a:ext cx="7886700" cy="409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Předepsané písmo </a:t>
            </a:r>
            <a:r>
              <a:rPr lang="cs-CZ" dirty="0" err="1"/>
              <a:t>Calibri</a:t>
            </a:r>
            <a:r>
              <a:rPr lang="cs-CZ" dirty="0"/>
              <a:t> / </a:t>
            </a:r>
            <a:r>
              <a:rPr lang="cs-CZ" dirty="0" err="1"/>
              <a:t>Calibri</a:t>
            </a:r>
            <a:r>
              <a:rPr lang="cs-CZ" dirty="0"/>
              <a:t> </a:t>
            </a:r>
            <a:r>
              <a:rPr lang="cs-CZ" dirty="0" err="1"/>
              <a:t>Light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EBF2D7-F68E-4F45-8523-23DF79C46D0B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pic>
        <p:nvPicPr>
          <p:cNvPr id="1031" name="Obráze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5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Obrázek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9812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</p:sldLayoutIdLst>
  <p:hf hdr="0" dt="0"/>
  <p:txStyles>
    <p:titleStyle>
      <a:lvl1pPr marL="5715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cs-CZ" sz="2800" b="1" kern="1200" dirty="0">
          <a:solidFill>
            <a:srgbClr val="428D96"/>
          </a:solidFill>
          <a:latin typeface="+mn-lt"/>
          <a:ea typeface="+mn-ea"/>
          <a:cs typeface="Arial" panose="020B0604020202020204" pitchFamily="34" charset="0"/>
        </a:defRPr>
      </a:lvl1pPr>
      <a:lvl2pPr marL="5715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2pPr>
      <a:lvl3pPr marL="5715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3pPr>
      <a:lvl4pPr marL="5715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4pPr>
      <a:lvl5pPr marL="5715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10287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14859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9431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24003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marL="182563" indent="-182563" algn="l" rtl="0" eaLnBrk="1" fontAlgn="base" hangingPunct="1">
        <a:lnSpc>
          <a:spcPct val="10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28650" y="557624"/>
            <a:ext cx="7886700" cy="89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28650" y="1672456"/>
            <a:ext cx="7886700" cy="409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Předepsané písmo </a:t>
            </a:r>
            <a:r>
              <a:rPr lang="cs-CZ" dirty="0" err="1"/>
              <a:t>Calibri</a:t>
            </a:r>
            <a:r>
              <a:rPr lang="cs-CZ" dirty="0"/>
              <a:t> / </a:t>
            </a:r>
            <a:r>
              <a:rPr lang="cs-CZ" dirty="0" err="1"/>
              <a:t>Calibri</a:t>
            </a:r>
            <a:r>
              <a:rPr lang="cs-CZ" dirty="0"/>
              <a:t> </a:t>
            </a:r>
            <a:r>
              <a:rPr lang="cs-CZ" dirty="0" err="1"/>
              <a:t>Light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EBF2D7-F68E-4F45-8523-23DF79C46D0B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Obráze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5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Obrázek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7809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</p:sldLayoutIdLst>
  <p:hf hdr="0" dt="0"/>
  <p:txStyles>
    <p:titleStyle>
      <a:lvl1pPr marL="5715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cs-CZ" sz="2800" b="1" kern="1200" dirty="0">
          <a:solidFill>
            <a:srgbClr val="428D96"/>
          </a:solidFill>
          <a:latin typeface="+mn-lt"/>
          <a:ea typeface="+mn-ea"/>
          <a:cs typeface="Arial" panose="020B0604020202020204" pitchFamily="34" charset="0"/>
        </a:defRPr>
      </a:lvl1pPr>
      <a:lvl2pPr marL="5715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2pPr>
      <a:lvl3pPr marL="5715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3pPr>
      <a:lvl4pPr marL="5715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4pPr>
      <a:lvl5pPr marL="5715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10287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14859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9431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24003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marL="182563" indent="-182563" algn="l" rtl="0" eaLnBrk="1" fontAlgn="base" hangingPunct="1">
        <a:lnSpc>
          <a:spcPct val="10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28650" y="557624"/>
            <a:ext cx="7886700" cy="89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28650" y="1672456"/>
            <a:ext cx="7886700" cy="409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Předepsané písmo </a:t>
            </a:r>
            <a:r>
              <a:rPr lang="cs-CZ" dirty="0" err="1"/>
              <a:t>Calibri</a:t>
            </a:r>
            <a:r>
              <a:rPr lang="cs-CZ" dirty="0"/>
              <a:t> / </a:t>
            </a:r>
            <a:r>
              <a:rPr lang="cs-CZ" dirty="0" err="1"/>
              <a:t>Calibri</a:t>
            </a:r>
            <a:r>
              <a:rPr lang="cs-CZ" dirty="0"/>
              <a:t> </a:t>
            </a:r>
            <a:r>
              <a:rPr lang="cs-CZ" dirty="0" err="1"/>
              <a:t>Light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EBF2D7-F68E-4F45-8523-23DF79C46D0B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Obráze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5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Obrázek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145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</p:sldLayoutIdLst>
  <p:hf hdr="0" dt="0"/>
  <p:txStyles>
    <p:titleStyle>
      <a:lvl1pPr marL="5715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cs-CZ" sz="2800" b="1" kern="1200" dirty="0">
          <a:solidFill>
            <a:srgbClr val="428D96"/>
          </a:solidFill>
          <a:latin typeface="+mn-lt"/>
          <a:ea typeface="+mn-ea"/>
          <a:cs typeface="Arial" panose="020B0604020202020204" pitchFamily="34" charset="0"/>
        </a:defRPr>
      </a:lvl1pPr>
      <a:lvl2pPr marL="5715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2pPr>
      <a:lvl3pPr marL="5715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3pPr>
      <a:lvl4pPr marL="5715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4pPr>
      <a:lvl5pPr marL="5715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10287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14859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9431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24003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marL="182563" indent="-182563" algn="l" rtl="0" eaLnBrk="1" fontAlgn="base" hangingPunct="1">
        <a:lnSpc>
          <a:spcPct val="10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" y="1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5362" name="TextovéPole 5"/>
          <p:cNvSpPr txBox="1">
            <a:spLocks noChangeArrowheads="1"/>
          </p:cNvSpPr>
          <p:nvPr/>
        </p:nvSpPr>
        <p:spPr bwMode="auto">
          <a:xfrm>
            <a:off x="752475" y="2879725"/>
            <a:ext cx="7639050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cs-CZ" altLang="cs-CZ" sz="4000" b="1" dirty="0">
                <a:cs typeface="Arial" panose="020B0604020202020204" pitchFamily="34" charset="0"/>
              </a:rPr>
              <a:t>Podpora dětí a žáků se speciálními vzdělávacími potřebami</a:t>
            </a:r>
          </a:p>
          <a:p>
            <a:pPr algn="ctr"/>
            <a:endParaRPr lang="cs-CZ" altLang="cs-CZ" sz="3200" b="1" dirty="0">
              <a:cs typeface="Arial" panose="020B0604020202020204" pitchFamily="34" charset="0"/>
            </a:endParaRPr>
          </a:p>
          <a:p>
            <a:pPr algn="ctr" eaLnBrk="1" hangingPunct="1"/>
            <a:endParaRPr lang="cs-CZ" altLang="cs-CZ" sz="20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cs-CZ" altLang="cs-CZ" sz="2000" b="1" dirty="0">
                <a:cs typeface="Arial" panose="020B0604020202020204" pitchFamily="34" charset="0"/>
              </a:rPr>
              <a:t>Praha, září 2019</a:t>
            </a:r>
          </a:p>
        </p:txBody>
      </p:sp>
      <p:pic>
        <p:nvPicPr>
          <p:cNvPr id="15363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325" y="0"/>
            <a:ext cx="52133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Zástupný symbol pro obsah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5832475"/>
            <a:ext cx="462915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7177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9901" y="557624"/>
            <a:ext cx="8874177" cy="896709"/>
          </a:xfrm>
        </p:spPr>
        <p:txBody>
          <a:bodyPr/>
          <a:lstStyle/>
          <a:p>
            <a:r>
              <a:rPr lang="cs-CZ" dirty="0"/>
              <a:t>Partnerství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1640"/>
            <a:ext cx="8051326" cy="4073436"/>
          </a:xfrm>
        </p:spPr>
        <p:txBody>
          <a:bodyPr/>
          <a:lstStyle/>
          <a:p>
            <a:pPr algn="just"/>
            <a:r>
              <a:rPr lang="cs-CZ" b="0" dirty="0"/>
              <a:t>Žadatelé mohou projekt realizovat samostatně nebo ve spolupráci </a:t>
            </a:r>
            <a:br>
              <a:rPr lang="cs-CZ" b="0" dirty="0"/>
            </a:br>
            <a:r>
              <a:rPr lang="cs-CZ" b="0" dirty="0"/>
              <a:t>s partnerem/partnery. </a:t>
            </a:r>
          </a:p>
          <a:p>
            <a:pPr algn="just"/>
            <a:endParaRPr lang="cs-CZ" b="0" dirty="0"/>
          </a:p>
          <a:p>
            <a:r>
              <a:rPr lang="cs-CZ" dirty="0"/>
              <a:t>Oprávnění partneři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b="0" dirty="0"/>
              <a:t>subjekty vymezené v bodě 4.1 výzvy pro všechny aktivity výzvy;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b="0" dirty="0"/>
              <a:t>příspěvkové organizace organizačních složek státu v případě aktivit č. 1, 3 a 4.</a:t>
            </a:r>
          </a:p>
          <a:p>
            <a:pPr algn="just"/>
            <a:endParaRPr lang="cs-CZ" b="0" dirty="0">
              <a:latin typeface="+mj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30C74-F07A-421C-AE68-69AA47F8DB3C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5671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882" y="557624"/>
            <a:ext cx="8964118" cy="896709"/>
          </a:xfrm>
        </p:spPr>
        <p:txBody>
          <a:bodyPr/>
          <a:lstStyle/>
          <a:p>
            <a:r>
              <a:rPr lang="cs-CZ" dirty="0"/>
              <a:t>Cílové skupiny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9328" y="1652337"/>
            <a:ext cx="7620000" cy="4112739"/>
          </a:xfrm>
        </p:spPr>
        <p:txBody>
          <a:bodyPr/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b="0" dirty="0"/>
              <a:t>děti a žáci se speciálními vzdělávacími potřebami,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b="0" dirty="0"/>
              <a:t>děti a žáci ve školách/třídách samostatně zřízených pro děti a žáky </a:t>
            </a:r>
            <a:br>
              <a:rPr lang="cs-CZ" b="0" dirty="0"/>
            </a:br>
            <a:r>
              <a:rPr lang="cs-CZ" b="0" dirty="0"/>
              <a:t>se zdravotním postižením a absolventi praktických škol jednoletých </a:t>
            </a:r>
            <a:br>
              <a:rPr lang="cs-CZ" b="0" dirty="0"/>
            </a:br>
            <a:r>
              <a:rPr lang="cs-CZ" b="0" dirty="0"/>
              <a:t>a dvouletých do jednoho roku po ukončení školní docházky – povinná cílová skupina pro aktivitu č. 2,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b="0" dirty="0"/>
              <a:t>děti a žáci, pokud jsou aktivity realizovaného projektu zaměřeny </a:t>
            </a:r>
            <a:br>
              <a:rPr lang="cs-CZ" b="0" dirty="0"/>
            </a:br>
            <a:r>
              <a:rPr lang="cs-CZ" b="0" dirty="0"/>
              <a:t>na vytváření inkluzivního prostředí ve škole, školském zařízení pro zájmové vzdělávání a organizacích působících v oblasti volného času dětí a mládeže,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b="0" dirty="0"/>
              <a:t>osoby podílející se na výchově dítěte,</a:t>
            </a:r>
          </a:p>
          <a:p>
            <a:pPr algn="just">
              <a:spcBef>
                <a:spcPts val="1200"/>
              </a:spcBef>
            </a:pPr>
            <a:endParaRPr lang="cs-CZ" b="0" dirty="0">
              <a:latin typeface="+mj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30C74-F07A-421C-AE68-69AA47F8DB3C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415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911" y="557624"/>
            <a:ext cx="8904158" cy="896709"/>
          </a:xfrm>
        </p:spPr>
        <p:txBody>
          <a:bodyPr/>
          <a:lstStyle/>
          <a:p>
            <a:r>
              <a:rPr lang="cs-CZ" dirty="0"/>
              <a:t>Další oprávněné cílové skupiny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716505"/>
            <a:ext cx="8051326" cy="4048570"/>
          </a:xfr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b="0" dirty="0"/>
              <a:t>pedagogičtí pracovníci škol a školských zařízení,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b="0" dirty="0"/>
              <a:t>pracovníci škol a školských zařízení působící v oblasti vzdělávání,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b="0" dirty="0"/>
              <a:t>pracovníci organizací působících v oblasti vzdělávání nebo asistenčních služeb,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b="0" dirty="0"/>
              <a:t>zaměstnanci veřejné správy a zřizovatelů škol a školských zařízení,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b="0" dirty="0"/>
              <a:t>veřejnost.</a:t>
            </a:r>
          </a:p>
          <a:p>
            <a:endParaRPr lang="cs-CZ" b="0" dirty="0">
              <a:solidFill>
                <a:srgbClr val="FF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30C74-F07A-421C-AE68-69AA47F8DB3C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6639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365504"/>
            <a:ext cx="8012431" cy="4990848"/>
          </a:xfrm>
        </p:spPr>
        <p:txBody>
          <a:bodyPr/>
          <a:lstStyle/>
          <a:p>
            <a:r>
              <a:rPr lang="cs-CZ" dirty="0">
                <a:solidFill>
                  <a:srgbClr val="77BAC3"/>
                </a:solidFill>
              </a:rPr>
              <a:t>Povinná aktivita </a:t>
            </a:r>
            <a:r>
              <a:rPr lang="cs-CZ" sz="1600" b="0" i="1" dirty="0"/>
              <a:t>– </a:t>
            </a:r>
            <a:r>
              <a:rPr lang="cs-CZ" sz="1600" b="0" i="1" dirty="0">
                <a:latin typeface="+mj-lt"/>
              </a:rPr>
              <a:t>žadatel ji vždy uvádí jako samostatnou klíčovou aktivitu</a:t>
            </a:r>
          </a:p>
          <a:p>
            <a:r>
              <a:rPr lang="cs-CZ" dirty="0"/>
              <a:t>Aktivita č. 1: </a:t>
            </a:r>
            <a:r>
              <a:rPr lang="cs-CZ" b="0" dirty="0"/>
              <a:t>Řízení projektu</a:t>
            </a:r>
            <a:br>
              <a:rPr lang="cs-CZ" dirty="0">
                <a:solidFill>
                  <a:srgbClr val="FF0000"/>
                </a:solidFill>
              </a:rPr>
            </a:br>
            <a:endParaRPr lang="cs-CZ" dirty="0">
              <a:solidFill>
                <a:srgbClr val="FF0000"/>
              </a:solidFill>
            </a:endParaRPr>
          </a:p>
          <a:p>
            <a:r>
              <a:rPr lang="cs-CZ" dirty="0">
                <a:solidFill>
                  <a:srgbClr val="77BAC3"/>
                </a:solidFill>
              </a:rPr>
              <a:t>Povinně volitelné aktivity </a:t>
            </a:r>
            <a:r>
              <a:rPr lang="cs-CZ" sz="1600" b="0" i="1" dirty="0">
                <a:latin typeface="+mj-lt"/>
              </a:rPr>
              <a:t>– žadatel volí vždy pouze jednu, uvede ji jako klíčovou aktivitu</a:t>
            </a:r>
          </a:p>
          <a:p>
            <a:pPr algn="just"/>
            <a:r>
              <a:rPr lang="cs-CZ" dirty="0"/>
              <a:t>Aktivita č. 2</a:t>
            </a:r>
            <a:r>
              <a:rPr lang="cs-CZ" b="0" dirty="0"/>
              <a:t>: Podpora pedagogických pracovníků při realizaci tranzitních programů a ucelených programů připravujících na samostatný způsob života</a:t>
            </a:r>
          </a:p>
          <a:p>
            <a:pPr algn="just"/>
            <a:r>
              <a:rPr lang="cs-CZ" dirty="0"/>
              <a:t>Aktivita č 3</a:t>
            </a:r>
            <a:r>
              <a:rPr lang="cs-CZ" b="0" dirty="0"/>
              <a:t>: Posilování kompetencí pedagogických pracovníků škol, školních poradenských pracovišť a školských poradenských zařízení v oblastech: prevence a stabilizace problémového chování dětí a žáků, managementu třídy, rozvoje psychosociálních kompetencí, seberegulace a práce s emocemi, rozvoje kompetencí pro včasné rozpoznání ohrožených dětí, mezioborovou spolupráci v podpoře duševního zdraví dětí a péče o vlastní duševní zdraví</a:t>
            </a:r>
          </a:p>
          <a:p>
            <a:pPr algn="just"/>
            <a:endParaRPr lang="cs-CZ" b="0" dirty="0">
              <a:solidFill>
                <a:srgbClr val="FF0000"/>
              </a:solidFill>
              <a:latin typeface="+mj-lt"/>
            </a:endParaRPr>
          </a:p>
          <a:p>
            <a:pPr algn="just"/>
            <a:endParaRPr lang="cs-CZ" b="0" dirty="0">
              <a:solidFill>
                <a:srgbClr val="FF0000"/>
              </a:solidFill>
              <a:latin typeface="+mj-lt"/>
            </a:endParaRPr>
          </a:p>
          <a:p>
            <a:pPr algn="just"/>
            <a:endParaRPr lang="cs-CZ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30C74-F07A-421C-AE68-69AA47F8DB3C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47425" y="557624"/>
            <a:ext cx="8791643" cy="896709"/>
          </a:xfrm>
        </p:spPr>
        <p:txBody>
          <a:bodyPr/>
          <a:lstStyle/>
          <a:p>
            <a:r>
              <a:rPr lang="cs-CZ" dirty="0"/>
              <a:t>Povinná, povinně volitelné a volitelné aktivity</a:t>
            </a:r>
          </a:p>
        </p:txBody>
      </p:sp>
    </p:spTree>
    <p:extLst>
      <p:ext uri="{BB962C8B-B14F-4D97-AF65-F5344CB8AC3E}">
        <p14:creationId xmlns:p14="http://schemas.microsoft.com/office/powerpoint/2010/main" val="1460289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694688"/>
            <a:ext cx="8012431" cy="4661663"/>
          </a:xfrm>
        </p:spPr>
        <p:txBody>
          <a:bodyPr/>
          <a:lstStyle/>
          <a:p>
            <a:pPr algn="just"/>
            <a:r>
              <a:rPr lang="cs-CZ" dirty="0"/>
              <a:t>Aktivita č. 4</a:t>
            </a:r>
            <a:r>
              <a:rPr lang="cs-CZ" b="0" dirty="0"/>
              <a:t>: Transformace současného modelu služeb školských zařízení pro výkon ústavní a ochranné výchovy do služeb prevence a včasné intervence s cílem prevence institucionalizace a zkrácení pobytu dítěte v systému ústavní péče a ochranné výchovy.</a:t>
            </a:r>
          </a:p>
          <a:p>
            <a:pPr algn="just"/>
            <a:endParaRPr lang="cs-CZ" b="0" dirty="0">
              <a:solidFill>
                <a:srgbClr val="FF0000"/>
              </a:solidFill>
            </a:endParaRPr>
          </a:p>
          <a:p>
            <a:r>
              <a:rPr lang="cs-CZ" dirty="0">
                <a:solidFill>
                  <a:srgbClr val="77BAC3"/>
                </a:solidFill>
              </a:rPr>
              <a:t>Volitelná aktivita</a:t>
            </a:r>
            <a:r>
              <a:rPr lang="cs-CZ" b="0" i="1" dirty="0"/>
              <a:t> - </a:t>
            </a:r>
            <a:r>
              <a:rPr lang="cs-CZ" sz="1600" b="0" i="1" dirty="0">
                <a:latin typeface="+mj-lt"/>
              </a:rPr>
              <a:t>lze zvolit pouze při výběru povinně volitelné aktivity č. 2; bude uvedena jako klíčová aktivita</a:t>
            </a:r>
          </a:p>
          <a:p>
            <a:pPr algn="just"/>
            <a:r>
              <a:rPr lang="cs-CZ" dirty="0"/>
              <a:t>Aktivita č. 5: </a:t>
            </a:r>
            <a:r>
              <a:rPr lang="cs-CZ" b="0" dirty="0"/>
              <a:t>Zpracování návrhů na úpravu Rámcových vzdělávacích programů pro obor vzdělání praktická škola jednoletá a dvouletá</a:t>
            </a:r>
          </a:p>
          <a:p>
            <a:pPr algn="just"/>
            <a:r>
              <a:rPr lang="cs-CZ" sz="1800" b="0" i="1" dirty="0">
                <a:latin typeface="+mj-lt"/>
              </a:rPr>
              <a:t>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30C74-F07A-421C-AE68-69AA47F8DB3C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134911" y="557624"/>
            <a:ext cx="8904158" cy="896709"/>
          </a:xfrm>
        </p:spPr>
        <p:txBody>
          <a:bodyPr/>
          <a:lstStyle/>
          <a:p>
            <a:r>
              <a:rPr lang="cs-CZ" dirty="0"/>
              <a:t>Povinná, povinně volitelné a volitelné aktivity</a:t>
            </a:r>
          </a:p>
        </p:txBody>
      </p:sp>
    </p:spTree>
    <p:extLst>
      <p:ext uri="{BB962C8B-B14F-4D97-AF65-F5344CB8AC3E}">
        <p14:creationId xmlns:p14="http://schemas.microsoft.com/office/powerpoint/2010/main" val="1960180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921" y="557624"/>
            <a:ext cx="8874177" cy="896709"/>
          </a:xfrm>
        </p:spPr>
        <p:txBody>
          <a:bodyPr/>
          <a:lstStyle/>
          <a:p>
            <a:r>
              <a:rPr lang="cs-CZ" dirty="0"/>
              <a:t>Komplementární vazby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6175" y="1237129"/>
            <a:ext cx="7869175" cy="4754880"/>
          </a:xfrm>
        </p:spPr>
        <p:txBody>
          <a:bodyPr/>
          <a:lstStyle/>
          <a:p>
            <a:pPr algn="just"/>
            <a:r>
              <a:rPr lang="cs-CZ" dirty="0"/>
              <a:t>Aktivita č. 2 </a:t>
            </a:r>
            <a:r>
              <a:rPr lang="cs-CZ" b="0" dirty="0"/>
              <a:t>Podpora pedagogických pracovníků při realizaci tranzitních programů a ucelených programů připravujících na samostatný způsob života   </a:t>
            </a:r>
          </a:p>
          <a:p>
            <a:pPr algn="just"/>
            <a:endParaRPr lang="cs-CZ" b="0" dirty="0"/>
          </a:p>
          <a:p>
            <a:r>
              <a:rPr lang="cs-CZ" b="0" dirty="0"/>
              <a:t>Integrovaný regionální operační program, </a:t>
            </a:r>
            <a:r>
              <a:rPr lang="cs-CZ" dirty="0"/>
              <a:t>výzva č. 86 Infrastruktura vedoucí k přechodu do škol hlavního vzdělávacího proudu a k samostatnému způsobu života</a:t>
            </a:r>
          </a:p>
          <a:p>
            <a:endParaRPr lang="cs-CZ" b="0" dirty="0"/>
          </a:p>
          <a:p>
            <a:pPr algn="ctr"/>
            <a:r>
              <a:rPr lang="cs-CZ" b="0" dirty="0"/>
              <a:t> příloha Čestné prohlášení – komplementarita </a:t>
            </a:r>
          </a:p>
          <a:p>
            <a:pPr algn="ctr"/>
            <a:r>
              <a:rPr lang="cs-CZ" b="0" dirty="0"/>
              <a:t>			</a:t>
            </a:r>
          </a:p>
          <a:p>
            <a:pPr algn="ctr"/>
            <a:endParaRPr lang="cs-CZ" b="0" dirty="0"/>
          </a:p>
          <a:p>
            <a:pPr algn="ctr"/>
            <a:r>
              <a:rPr lang="cs-CZ" dirty="0"/>
              <a:t>Bonifikace v rámci věcného hodnocení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30C74-F07A-421C-AE68-69AA47F8DB3C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  <p:sp>
        <p:nvSpPr>
          <p:cNvPr id="6" name="Obousměrná svislá šipka 5"/>
          <p:cNvSpPr/>
          <p:nvPr/>
        </p:nvSpPr>
        <p:spPr>
          <a:xfrm>
            <a:off x="4200835" y="2111984"/>
            <a:ext cx="283335" cy="56667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lů 4"/>
          <p:cNvSpPr/>
          <p:nvPr/>
        </p:nvSpPr>
        <p:spPr>
          <a:xfrm>
            <a:off x="4152396" y="4614321"/>
            <a:ext cx="266053" cy="645459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lů 6"/>
          <p:cNvSpPr/>
          <p:nvPr/>
        </p:nvSpPr>
        <p:spPr>
          <a:xfrm>
            <a:off x="4488361" y="4614321"/>
            <a:ext cx="266053" cy="645459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lů 7"/>
          <p:cNvSpPr/>
          <p:nvPr/>
        </p:nvSpPr>
        <p:spPr>
          <a:xfrm>
            <a:off x="3815874" y="4614320"/>
            <a:ext cx="266053" cy="645459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lů 8"/>
          <p:cNvSpPr/>
          <p:nvPr/>
        </p:nvSpPr>
        <p:spPr>
          <a:xfrm>
            <a:off x="4195004" y="3625327"/>
            <a:ext cx="223446" cy="505255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724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23539" y="925189"/>
            <a:ext cx="81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800" b="1" dirty="0">
                <a:solidFill>
                  <a:srgbClr val="388991"/>
                </a:solidFill>
              </a:rPr>
              <a:t>Vyloučené aktivity</a:t>
            </a:r>
            <a:endParaRPr lang="cs-CZ" sz="2800" b="1" dirty="0">
              <a:solidFill>
                <a:srgbClr val="3889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64477" y="1973344"/>
            <a:ext cx="7731512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tvorba krátkodobých a střednědobých kurzů DVPP </a:t>
            </a:r>
            <a:r>
              <a:rPr lang="cs-CZ" sz="1600" dirty="0">
                <a:latin typeface="+mj-lt"/>
              </a:rPr>
              <a:t>(pro účely výzvy jsou za krátkodobé a střednědobé kurzy považovány kurzy s hodinovou dotací 30 a méně hodin),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aktivity vedoucí k technickému zhodnocení budov,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aktivity vedoucí k diskriminaci a segregaci </a:t>
            </a:r>
            <a:r>
              <a:rPr lang="cs-CZ" dirty="0" err="1"/>
              <a:t>marginalizovaných</a:t>
            </a:r>
            <a:r>
              <a:rPr lang="cs-CZ" dirty="0"/>
              <a:t> skupin, jako jsou romské děti a žáci a další děti a žáci se speciálními vzdělávacími potřebami;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aktivity vedoucí k zařazení a setrvávání dětí a žáků do/v systému ústavní výchovy a ochranné výchovy,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speciálně pedagogická, psychologická diagnostika dětí a žáků vedoucí k zařazování a setrvávání dětí a žáků do/ve tříd/třídách a škol/školách určených pro vzdělávání dětí a žáků s potřebou podpůrných opatření, ani do zařízení pro výkon ústavní a ochranné výchovy.</a:t>
            </a:r>
          </a:p>
          <a:p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2376481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57200" y="847729"/>
            <a:ext cx="81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3889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Indikátory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57200" y="1802189"/>
            <a:ext cx="81724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altLang="cs-CZ" b="1" dirty="0"/>
              <a:t>Indikátory výstupu</a:t>
            </a:r>
          </a:p>
          <a:p>
            <a:pPr marL="742950" lvl="2" indent="-285750" algn="just">
              <a:buFont typeface="Arial" panose="020B0604020202020204" pitchFamily="34" charset="0"/>
              <a:buChar char="•"/>
            </a:pPr>
            <a:r>
              <a:rPr lang="cs-CZ" altLang="cs-CZ" dirty="0"/>
              <a:t>sledování a vyhodnocování prováděných opatření a aktivit, které charakterizují konkrétní činnost = vykazují se průběžně po realizaci aktivity k níž se vztahují</a:t>
            </a:r>
          </a:p>
          <a:p>
            <a:pPr marL="457200" lvl="2" algn="just"/>
            <a:endParaRPr lang="cs-CZ" alt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altLang="cs-CZ" b="1" dirty="0"/>
              <a:t>Indikátory výsledku</a:t>
            </a:r>
          </a:p>
          <a:p>
            <a:pPr marL="742950" lvl="2" indent="-285750" algn="just">
              <a:buFont typeface="Arial" panose="020B0604020202020204" pitchFamily="34" charset="0"/>
              <a:buChar char="•"/>
            </a:pPr>
            <a:r>
              <a:rPr lang="cs-CZ" altLang="cs-CZ" dirty="0"/>
              <a:t>prokázání, zda bylo cíle projektu dosaženo = zpravidla se vykazují v závěrečné </a:t>
            </a:r>
            <a:r>
              <a:rPr lang="cs-CZ" altLang="cs-CZ" dirty="0" err="1"/>
              <a:t>ZoR</a:t>
            </a:r>
            <a:r>
              <a:rPr lang="cs-CZ" altLang="cs-CZ" dirty="0"/>
              <a:t>, dokladují výsledky intervencí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cs-CZ" alt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altLang="cs-CZ" dirty="0"/>
              <a:t>indikátory závisí na zvolené aktivitě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altLang="cs-CZ" dirty="0"/>
              <a:t>všechny relevantní indikátory (výstupu i výsledku) se uvádějí do žádosti o podporu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altLang="cs-CZ" dirty="0"/>
              <a:t>důležitý je popis indikátoru (co a jakým způsobem bylo napočítáno)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altLang="cs-CZ" dirty="0"/>
              <a:t>ve  výzvě jsou dané povinně volitelné indikátory k výběru, které jsou současně povinné k naplnění  </a:t>
            </a:r>
          </a:p>
        </p:txBody>
      </p:sp>
    </p:spTree>
    <p:extLst>
      <p:ext uri="{BB962C8B-B14F-4D97-AF65-F5344CB8AC3E}">
        <p14:creationId xmlns:p14="http://schemas.microsoft.com/office/powerpoint/2010/main" val="347892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05838" y="818546"/>
            <a:ext cx="81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3889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Indikátory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05838" y="1687791"/>
            <a:ext cx="81724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altLang="cs-CZ" b="1" dirty="0"/>
              <a:t>Výstupy</a:t>
            </a:r>
          </a:p>
          <a:p>
            <a:pPr algn="just"/>
            <a:r>
              <a:rPr lang="cs-CZ" altLang="cs-CZ" dirty="0"/>
              <a:t>5 40 00 Počet podpořených osob – pracovníci ve vzdělávání </a:t>
            </a:r>
          </a:p>
          <a:p>
            <a:pPr algn="just"/>
            <a:r>
              <a:rPr lang="cs-CZ" altLang="cs-CZ" dirty="0"/>
              <a:t>6 00 00 Celkový počet účastníků </a:t>
            </a:r>
          </a:p>
          <a:p>
            <a:pPr algn="just"/>
            <a:r>
              <a:rPr lang="cs-CZ" altLang="cs-CZ" dirty="0"/>
              <a:t>5 13 01 Počet vzdělávacích modulů s metodikou</a:t>
            </a:r>
          </a:p>
          <a:p>
            <a:pPr algn="just"/>
            <a:r>
              <a:rPr lang="cs-CZ" altLang="cs-CZ" dirty="0"/>
              <a:t>5 07 01 Počet optimalizovaných ŠVP</a:t>
            </a:r>
          </a:p>
          <a:p>
            <a:pPr algn="just"/>
            <a:r>
              <a:rPr lang="cs-CZ" altLang="cs-CZ" dirty="0"/>
              <a:t>5 49 01 Počet regionálních systémů</a:t>
            </a:r>
          </a:p>
          <a:p>
            <a:pPr marL="0" lvl="1" algn="just"/>
            <a:endParaRPr lang="cs-CZ" altLang="cs-CZ" i="1" dirty="0"/>
          </a:p>
          <a:p>
            <a:pPr marL="0" lvl="1" algn="just"/>
            <a:r>
              <a:rPr lang="cs-CZ" altLang="cs-CZ" b="1" dirty="0"/>
              <a:t>Výsledky</a:t>
            </a:r>
          </a:p>
          <a:p>
            <a:pPr marL="0" lvl="1" algn="just"/>
            <a:r>
              <a:rPr lang="cs-CZ" altLang="cs-CZ" dirty="0"/>
              <a:t>5 08 10 Počet organizací, které byly ovlivněny systémovou intervencí</a:t>
            </a:r>
          </a:p>
          <a:p>
            <a:pPr marL="0" lvl="1" algn="just"/>
            <a:r>
              <a:rPr lang="cs-CZ" altLang="cs-CZ" dirty="0"/>
              <a:t>5 16 11 Počet dětí a žáků s potřebou podpůrných opatření začleněných do vzdělávání</a:t>
            </a:r>
          </a:p>
          <a:p>
            <a:pPr marL="0" lvl="1" algn="just"/>
            <a:r>
              <a:rPr lang="cs-CZ" altLang="cs-CZ" dirty="0"/>
              <a:t>5 25 10 Počet pracovníků ve vzdělávání, kteří v praxi uplatňují nově získané poznatky a dovednosti</a:t>
            </a:r>
          </a:p>
        </p:txBody>
      </p:sp>
    </p:spTree>
    <p:extLst>
      <p:ext uri="{BB962C8B-B14F-4D97-AF65-F5344CB8AC3E}">
        <p14:creationId xmlns:p14="http://schemas.microsoft.com/office/powerpoint/2010/main" val="856112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925" y="617878"/>
            <a:ext cx="8812696" cy="896709"/>
          </a:xfrm>
        </p:spPr>
        <p:txBody>
          <a:bodyPr/>
          <a:lstStyle/>
          <a:p>
            <a:r>
              <a:rPr lang="cs-CZ" dirty="0"/>
              <a:t>Kritéria věcného hodnocení - </a:t>
            </a:r>
            <a:r>
              <a:rPr lang="cs-CZ" b="0" dirty="0"/>
              <a:t>Specifická kritéria</a:t>
            </a:r>
            <a:br>
              <a:rPr lang="cs-CZ" b="0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377" y="1514587"/>
            <a:ext cx="7886700" cy="665676"/>
          </a:xfrm>
        </p:spPr>
        <p:txBody>
          <a:bodyPr/>
          <a:lstStyle/>
          <a:p>
            <a:endParaRPr lang="cs-CZ" dirty="0">
              <a:latin typeface="+mj-lt"/>
            </a:endParaRPr>
          </a:p>
          <a:p>
            <a:endParaRPr lang="cs-CZ" dirty="0">
              <a:latin typeface="+mj-lt"/>
            </a:endParaRPr>
          </a:p>
          <a:p>
            <a:endParaRPr lang="cs-CZ" dirty="0">
              <a:latin typeface="+mj-lt"/>
            </a:endParaRPr>
          </a:p>
          <a:p>
            <a:endParaRPr lang="cs-CZ" dirty="0">
              <a:latin typeface="+mj-lt"/>
            </a:endParaRPr>
          </a:p>
          <a:p>
            <a:endParaRPr lang="cs-CZ" dirty="0">
              <a:latin typeface="+mj-lt"/>
            </a:endParaRPr>
          </a:p>
          <a:p>
            <a:endParaRPr lang="cs-CZ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b="0" dirty="0">
              <a:latin typeface="+mj-lt"/>
            </a:endParaRPr>
          </a:p>
          <a:p>
            <a:endParaRPr lang="cs-CZ" b="0" dirty="0"/>
          </a:p>
          <a:p>
            <a:endParaRPr lang="cs-CZ" b="0" dirty="0">
              <a:solidFill>
                <a:srgbClr val="FF0000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b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30C74-F07A-421C-AE68-69AA47F8DB3C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577996"/>
              </p:ext>
            </p:extLst>
          </p:nvPr>
        </p:nvGraphicFramePr>
        <p:xfrm>
          <a:off x="526355" y="2058517"/>
          <a:ext cx="7852744" cy="117941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852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93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Název kritéria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8" marR="56478" marT="0" marB="0">
                    <a:solidFill>
                      <a:srgbClr val="428D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381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Komplementarita s výzvou IROP v aktivitě č. 2</a:t>
                      </a:r>
                    </a:p>
                  </a:txBody>
                  <a:tcPr marL="108000" marR="9525" marT="9525" marB="0">
                    <a:solidFill>
                      <a:srgbClr val="BADB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136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Dopad realizovaných aktivit/</a:t>
                      </a:r>
                      <a:r>
                        <a:rPr lang="cs-CZ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podaktivit</a:t>
                      </a:r>
                      <a:r>
                        <a:rPr lang="cs-CZ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projektu na území krajů v aktivitě č. 3 </a:t>
                      </a:r>
                    </a:p>
                  </a:txBody>
                  <a:tcPr marL="108000" marR="9525" marT="9525" marB="0">
                    <a:solidFill>
                      <a:srgbClr val="E5F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Dopad realizovaných aktivit/</a:t>
                      </a:r>
                      <a:r>
                        <a:rPr lang="cs-CZ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podaktivit</a:t>
                      </a:r>
                      <a:r>
                        <a:rPr lang="cs-CZ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projektu na území krajů v aktivitě č. 4</a:t>
                      </a:r>
                    </a:p>
                  </a:txBody>
                  <a:tcPr marL="108000" marR="9525" marT="9525" marB="0">
                    <a:solidFill>
                      <a:srgbClr val="BADB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4866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75989" y="688933"/>
            <a:ext cx="81822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388991"/>
                </a:solidFill>
                <a:cs typeface="Arial" panose="020B0604020202020204" pitchFamily="34" charset="0"/>
              </a:rPr>
              <a:t>Obsah prezentace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89950" y="1616447"/>
            <a:ext cx="816827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/>
              <a:t>Východiska a zaměření výzvy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/>
              <a:t>Časové nastavení výzvy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/>
              <a:t>Finanční alokace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/>
              <a:t>Územní zaměření / Udržitelnost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/>
              <a:t>Základní dokumentace k výzvě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/>
              <a:t>Oprávnění žadatelé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/>
              <a:t>Partnerství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/>
              <a:t>Cílové skupiny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/>
              <a:t>Povinné, povinně volitelné a volitelné aktivity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/>
              <a:t>Vyloučené aktivity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/>
              <a:t>Indikátory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/>
              <a:t>Kritéria věcného hodnocení – specifická kritéria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/>
              <a:t>Kontakt – dotazy a konzultace</a:t>
            </a:r>
          </a:p>
        </p:txBody>
      </p:sp>
    </p:spTree>
    <p:extLst>
      <p:ext uri="{BB962C8B-B14F-4D97-AF65-F5344CB8AC3E}">
        <p14:creationId xmlns:p14="http://schemas.microsoft.com/office/powerpoint/2010/main" val="3209930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911" y="557624"/>
            <a:ext cx="8904158" cy="896709"/>
          </a:xfrm>
        </p:spPr>
        <p:txBody>
          <a:bodyPr/>
          <a:lstStyle/>
          <a:p>
            <a:r>
              <a:rPr lang="cs-CZ" dirty="0"/>
              <a:t>Kontakt – dotazy a konzultace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780032"/>
            <a:ext cx="7886700" cy="398504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dirty="0"/>
              <a:t>dotazy:</a:t>
            </a:r>
          </a:p>
          <a:p>
            <a:pPr algn="ctr"/>
            <a:r>
              <a:rPr lang="cs-CZ" sz="4000" u="sng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svp@msmt.cz</a:t>
            </a:r>
            <a:endParaRPr lang="cs-CZ" sz="4000" b="0" u="sng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just"/>
            <a:endParaRPr lang="cs-CZ" dirty="0">
              <a:latin typeface="+mj-lt"/>
            </a:endParaRPr>
          </a:p>
          <a:p>
            <a:pPr marL="342900" indent="-34290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b="0" dirty="0"/>
              <a:t>konzultace – forma a rozsah konzultace budou určeny na základě podkladů (konkrétní dotazy k výzvě, projektový záměr) zaslaných na výše uvedený e-mail</a:t>
            </a:r>
          </a:p>
          <a:p>
            <a:pPr marL="0" lvl="1" indent="0">
              <a:buNone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30C74-F07A-421C-AE68-69AA47F8DB3C}" type="slidenum">
              <a:rPr lang="cs-CZ" smtClean="0"/>
              <a:pPr>
                <a:defRPr/>
              </a:pPr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56787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460491" y="2565225"/>
            <a:ext cx="3998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3600" b="1" dirty="0">
                <a:solidFill>
                  <a:srgbClr val="388991"/>
                </a:solidFill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995813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3024" y="1721224"/>
            <a:ext cx="7825784" cy="432225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dirty="0"/>
              <a:t>pomoc mladým lidem získat zkušenosti v oblasti pracovního života a zvýšit jejich šance na získání zaměstnání po skončení školy (tranzitní programy, úprava pasáží RVP);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dirty="0"/>
              <a:t>podpora duševního zdraví dětí a žáků (informační podpora, podpora v oblasti vzdělávání a v oblasti sociálních vztahů);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dirty="0"/>
              <a:t>rozšíření spektra služeb školských zařízení pro výkon ústavní a ochranné výchovy vedoucích k prevenci institucionalizace a zkrácení pobytu dítěte v systému ústavní péče a ochranné výchovy. </a:t>
            </a:r>
          </a:p>
          <a:p>
            <a:endParaRPr lang="cs-CZ" b="0" dirty="0">
              <a:latin typeface="+mj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30C74-F07A-421C-AE68-69AA47F8DB3C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911" y="557624"/>
            <a:ext cx="8768943" cy="896709"/>
          </a:xfrm>
        </p:spPr>
        <p:txBody>
          <a:bodyPr/>
          <a:lstStyle/>
          <a:p>
            <a:r>
              <a:rPr lang="cs-CZ" dirty="0"/>
              <a:t>Východiska a zaměření výzvy</a:t>
            </a:r>
            <a:br>
              <a:rPr lang="cs-CZ" b="0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24325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75755" y="1627185"/>
            <a:ext cx="8118389" cy="5160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7626350" algn="r"/>
              </a:tabLst>
              <a:defRPr/>
            </a:pPr>
            <a:r>
              <a:rPr lang="cs-CZ" altLang="cs-CZ" sz="2000" dirty="0">
                <a:cs typeface="Arial" panose="020B0604020202020204" pitchFamily="34" charset="0"/>
              </a:rPr>
              <a:t>Vyhlášení výzvy, tj. zpřístupnění žádosti  o podporu v IS KP14+: 	  </a:t>
            </a:r>
            <a:endParaRPr lang="cs-CZ" altLang="cs-CZ" sz="2000" b="1" dirty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tabLst>
                <a:tab pos="7626350" algn="r"/>
              </a:tabLst>
              <a:defRPr/>
            </a:pPr>
            <a:r>
              <a:rPr lang="cs-CZ" altLang="cs-CZ" sz="2000" b="1" dirty="0">
                <a:cs typeface="Arial" panose="020B0604020202020204" pitchFamily="34" charset="0"/>
              </a:rPr>
              <a:t>	30. 8. 2019</a:t>
            </a:r>
            <a:endParaRPr lang="cs-CZ" altLang="cs-CZ" sz="2000" dirty="0"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7626350" algn="r"/>
              </a:tabLst>
              <a:defRPr/>
            </a:pPr>
            <a:r>
              <a:rPr lang="cs-CZ" altLang="cs-CZ" sz="2000" b="1" dirty="0">
                <a:cs typeface="Arial" panose="020B0604020202020204" pitchFamily="34" charset="0"/>
              </a:rPr>
              <a:t>Ukončení příjmu žádostí o podporu</a:t>
            </a:r>
            <a:r>
              <a:rPr lang="cs-CZ" altLang="cs-CZ" sz="2000" dirty="0">
                <a:cs typeface="Arial" panose="020B0604020202020204" pitchFamily="34" charset="0"/>
              </a:rPr>
              <a:t>:     	                      </a:t>
            </a:r>
            <a:r>
              <a:rPr lang="cs-CZ" altLang="cs-CZ" sz="2000" b="1" dirty="0">
                <a:cs typeface="Arial" panose="020B0604020202020204" pitchFamily="34" charset="0"/>
              </a:rPr>
              <a:t>27. 11. 2019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7626350" algn="r"/>
              </a:tabLst>
              <a:defRPr/>
            </a:pPr>
            <a:r>
              <a:rPr lang="cs-CZ" altLang="cs-CZ" sz="2000" dirty="0">
                <a:cs typeface="Arial" panose="020B0604020202020204" pitchFamily="34" charset="0"/>
              </a:rPr>
              <a:t>Nejzazší datum pro ukončení fyzické realizace projektu:   	     </a:t>
            </a:r>
            <a:r>
              <a:rPr lang="cs-CZ" altLang="cs-CZ" sz="2000" b="1" dirty="0">
                <a:cs typeface="Arial" panose="020B0604020202020204" pitchFamily="34" charset="0"/>
              </a:rPr>
              <a:t>31. 12. 2022</a:t>
            </a:r>
          </a:p>
          <a:p>
            <a:pPr marL="342900" lvl="1" indent="-342900">
              <a:lnSpc>
                <a:spcPct val="13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7715250" algn="r"/>
              </a:tabLst>
              <a:defRPr/>
            </a:pPr>
            <a:r>
              <a:rPr lang="cs-CZ" altLang="cs-CZ" sz="2000" dirty="0">
                <a:cs typeface="Arial" panose="020B0604020202020204" pitchFamily="34" charset="0"/>
              </a:rPr>
              <a:t>Min. délka trvání projektu: 	</a:t>
            </a:r>
            <a:r>
              <a:rPr lang="cs-CZ" altLang="cs-CZ" sz="2000" b="1" dirty="0">
                <a:cs typeface="Arial" panose="020B0604020202020204" pitchFamily="34" charset="0"/>
              </a:rPr>
              <a:t>18 měsíců </a:t>
            </a:r>
          </a:p>
          <a:p>
            <a:pPr marL="342900" lvl="1" indent="-342900">
              <a:lnSpc>
                <a:spcPct val="13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7715250" algn="r"/>
              </a:tabLst>
              <a:defRPr/>
            </a:pPr>
            <a:r>
              <a:rPr lang="cs-CZ" altLang="cs-CZ" sz="2000" dirty="0">
                <a:cs typeface="Arial" panose="020B0604020202020204" pitchFamily="34" charset="0"/>
              </a:rPr>
              <a:t>Max. délka trvání projektu: 	</a:t>
            </a:r>
            <a:r>
              <a:rPr lang="cs-CZ" altLang="cs-CZ" sz="2000" b="1" dirty="0">
                <a:cs typeface="Arial" panose="020B0604020202020204" pitchFamily="34" charset="0"/>
              </a:rPr>
              <a:t>36 měsíců </a:t>
            </a:r>
          </a:p>
          <a:p>
            <a:pPr>
              <a:defRPr/>
            </a:pPr>
            <a:endParaRPr lang="cs-CZ" altLang="cs-CZ" sz="2400" dirty="0"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7626350" algn="r"/>
              </a:tabLst>
              <a:defRPr/>
            </a:pPr>
            <a:endParaRPr lang="cs-CZ" altLang="cs-CZ" sz="2000" b="1" dirty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tabLst>
                <a:tab pos="7715250" algn="r"/>
              </a:tabLst>
              <a:defRPr/>
            </a:pPr>
            <a:endParaRPr lang="cs-CZ" altLang="cs-CZ" sz="24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cs-CZ" altLang="cs-CZ" sz="24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5DE4A4EA-A9C1-45FB-BB29-DA4DE3358264}" type="slidenum">
              <a:rPr lang="cs-CZ" smtClean="0"/>
              <a:t>4</a:t>
            </a:fld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75755" y="675412"/>
            <a:ext cx="8039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800" b="1" dirty="0">
                <a:solidFill>
                  <a:srgbClr val="38899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Časové nastavení výzvy</a:t>
            </a:r>
            <a:endParaRPr lang="cs-CZ" sz="2800" b="1" dirty="0">
              <a:solidFill>
                <a:srgbClr val="38899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196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911" y="557624"/>
            <a:ext cx="8768943" cy="896709"/>
          </a:xfrm>
        </p:spPr>
        <p:txBody>
          <a:bodyPr/>
          <a:lstStyle/>
          <a:p>
            <a:r>
              <a:rPr lang="cs-CZ" dirty="0"/>
              <a:t>Finanční alokace </a:t>
            </a:r>
            <a:endParaRPr lang="pl-P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454334"/>
            <a:ext cx="8275205" cy="4580706"/>
          </a:xfrm>
        </p:spPr>
        <p:txBody>
          <a:bodyPr/>
          <a:lstStyle/>
          <a:p>
            <a:pPr lvl="3" indent="0">
              <a:buNone/>
            </a:pPr>
            <a:r>
              <a:rPr lang="cs-CZ" dirty="0">
                <a:latin typeface="+mn-lt"/>
              </a:rPr>
              <a:t>Celková alokace na výzvu je 500 000 000 Kč.	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30C74-F07A-421C-AE68-69AA47F8DB3C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2600"/>
              </p:ext>
            </p:extLst>
          </p:nvPr>
        </p:nvGraphicFramePr>
        <p:xfrm>
          <a:off x="1390650" y="3905704"/>
          <a:ext cx="60960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Číslo aktivity výzvy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Minimální výše CZV na projekt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Maximální výše CZV na projekt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1 a 2, případně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 mil. Kč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cs-CZ" dirty="0"/>
                    </a:p>
                    <a:p>
                      <a:r>
                        <a:rPr lang="cs-CZ" dirty="0"/>
                        <a:t>       70 mil. 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1 a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 mil. Kč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1 a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 mil. Kč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757724"/>
              </p:ext>
            </p:extLst>
          </p:nvPr>
        </p:nvGraphicFramePr>
        <p:xfrm>
          <a:off x="1390650" y="2045609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Číslo</a:t>
                      </a:r>
                      <a:r>
                        <a:rPr lang="cs-CZ" baseline="0" dirty="0"/>
                        <a:t> </a:t>
                      </a:r>
                      <a:r>
                        <a:rPr lang="cs-CZ" dirty="0"/>
                        <a:t>aktivity výzvy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Dílčí alokace na projekty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1 a 2, případně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300 mil. 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1 a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130 mil. 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1 a 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70 mil. 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1704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6961" y="906445"/>
            <a:ext cx="8118389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endParaRPr lang="cs-CZ" altLang="cs-CZ" sz="24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  <a:defRPr/>
            </a:pPr>
            <a:endParaRPr lang="cs-CZ" altLang="cs-CZ" sz="24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430213" lvl="1" indent="-342900" algn="just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000" dirty="0">
                <a:ea typeface="ＭＳ Ｐゴシック" panose="020B0600070205080204" pitchFamily="34" charset="-128"/>
                <a:cs typeface="Arial" panose="020B0604020202020204" pitchFamily="34" charset="0"/>
              </a:rPr>
              <a:t>Místo dopadu - území ČR</a:t>
            </a:r>
          </a:p>
          <a:p>
            <a:pPr marL="430213" lvl="1" indent="-342900" algn="just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000" dirty="0">
                <a:ea typeface="ＭＳ Ｐゴシック" panose="020B0600070205080204" pitchFamily="34" charset="-128"/>
                <a:cs typeface="Arial" panose="020B0604020202020204" pitchFamily="34" charset="0"/>
              </a:rPr>
              <a:t>Místo realizace:</a:t>
            </a:r>
          </a:p>
          <a:p>
            <a:pPr marL="887413" lvl="2" indent="-342900" algn="just"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2000" dirty="0">
                <a:ea typeface="ＭＳ Ｐゴシック" panose="020B0600070205080204" pitchFamily="34" charset="-128"/>
                <a:cs typeface="Arial" panose="020B0604020202020204" pitchFamily="34" charset="0"/>
              </a:rPr>
              <a:t>	území ČR</a:t>
            </a:r>
          </a:p>
          <a:p>
            <a:pPr marL="887413" lvl="2" indent="-342900" algn="just"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2000" dirty="0">
                <a:ea typeface="ＭＳ Ｐゴシック" panose="020B0600070205080204" pitchFamily="34" charset="-128"/>
                <a:cs typeface="Arial" panose="020B0604020202020204" pitchFamily="34" charset="0"/>
              </a:rPr>
              <a:t>území EU (vč. Velké Británie i po jejím vystoupení z EU) nebo území Norska a Švýcarska</a:t>
            </a:r>
            <a:r>
              <a:rPr lang="cs-CZ" sz="2000" dirty="0">
                <a:ea typeface="ＭＳ Ｐゴシック" panose="020B0600070205080204" pitchFamily="34" charset="-128"/>
                <a:cs typeface="Arial" panose="020B0604020202020204" pitchFamily="34" charset="0"/>
              </a:rPr>
              <a:t> v případě </a:t>
            </a:r>
            <a:r>
              <a:rPr lang="cs-CZ" altLang="cs-CZ" sz="2000" dirty="0">
                <a:ea typeface="ＭＳ Ｐゴシック" panose="020B0600070205080204" pitchFamily="34" charset="-128"/>
                <a:cs typeface="Arial" panose="020B0604020202020204" pitchFamily="34" charset="0"/>
              </a:rPr>
              <a:t>studijních pobytů, stáží, workshopů (nutno vyznačit v IS KP14+ na záložce Umístění)</a:t>
            </a:r>
          </a:p>
          <a:p>
            <a:pPr marL="544513" lvl="2" algn="just">
              <a:lnSpc>
                <a:spcPct val="130000"/>
              </a:lnSpc>
              <a:spcAft>
                <a:spcPts val="600"/>
              </a:spcAft>
              <a:defRPr/>
            </a:pPr>
            <a:endParaRPr lang="cs-CZ" altLang="cs-CZ" sz="20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430213" lvl="1" indent="-342900" algn="just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000" dirty="0">
                <a:ea typeface="ＭＳ Ｐゴシック" panose="020B0600070205080204" pitchFamily="34" charset="-128"/>
                <a:cs typeface="Arial" panose="020B0604020202020204" pitchFamily="34" charset="0"/>
              </a:rPr>
              <a:t>Udržitelnost není výzvou stanovena.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5DE4A4EA-A9C1-45FB-BB29-DA4DE3358264}" type="slidenum">
              <a:rPr lang="cs-CZ" smtClean="0"/>
              <a:t>6</a:t>
            </a:fld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10638" y="1033153"/>
            <a:ext cx="8039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800" b="1" dirty="0">
                <a:solidFill>
                  <a:srgbClr val="38899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Územní zaměření a udržitelnost</a:t>
            </a:r>
            <a:endParaRPr lang="cs-CZ" sz="2800" b="1" dirty="0">
              <a:solidFill>
                <a:srgbClr val="38899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874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57200" y="661463"/>
            <a:ext cx="8172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388991"/>
                </a:solidFill>
                <a:cs typeface="Arial" panose="020B0604020202020204" pitchFamily="34" charset="0"/>
              </a:rPr>
              <a:t>Základní dokumentace k výzvě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57200" y="1565754"/>
            <a:ext cx="7933267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 fontAlgn="base">
              <a:buFont typeface="Arial" panose="020B0604020202020204" pitchFamily="34" charset="0"/>
              <a:buChar char="•"/>
              <a:tabLst>
                <a:tab pos="3319463" algn="l"/>
                <a:tab pos="3494088" algn="l"/>
              </a:tabLst>
            </a:pPr>
            <a:r>
              <a:rPr lang="cs-CZ" sz="2400" dirty="0"/>
              <a:t>Text výzvy</a:t>
            </a:r>
          </a:p>
          <a:p>
            <a:pPr marL="742950" lvl="1" indent="-285750" algn="just" fontAlgn="base">
              <a:buFont typeface="Arial" panose="020B0604020202020204" pitchFamily="34" charset="0"/>
              <a:buChar char="•"/>
              <a:tabLst>
                <a:tab pos="3319463" algn="l"/>
                <a:tab pos="3494088" algn="l"/>
              </a:tabLst>
            </a:pPr>
            <a:r>
              <a:rPr lang="cs-CZ" sz="2400" dirty="0"/>
              <a:t>Příloha č. 1 - Indikátory</a:t>
            </a:r>
          </a:p>
          <a:p>
            <a:pPr marL="742950" lvl="1" indent="-285750" algn="just" fontAlgn="base">
              <a:buFont typeface="Arial" panose="020B0604020202020204" pitchFamily="34" charset="0"/>
              <a:buChar char="•"/>
              <a:tabLst>
                <a:tab pos="3319463" algn="l"/>
                <a:tab pos="3494088" algn="l"/>
              </a:tabLst>
            </a:pPr>
            <a:r>
              <a:rPr lang="cs-CZ" sz="2400" dirty="0"/>
              <a:t>Příloha č. 2 - Hodnotící kritéria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  <a:tabLst>
                <a:tab pos="3319463" algn="l"/>
                <a:tab pos="3494088" algn="l"/>
              </a:tabLst>
            </a:pPr>
            <a:r>
              <a:rPr lang="cs-CZ" sz="2400" dirty="0"/>
              <a:t>Příloha č. 3 - Výsledky šetření ISPV pro mzdovou                   a platovou sféru</a:t>
            </a: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3319463" algn="l"/>
                <a:tab pos="3494088" algn="l"/>
              </a:tabLst>
            </a:pPr>
            <a:r>
              <a:rPr lang="cs-CZ" sz="2400" dirty="0"/>
              <a:t>Vychodiska_a_doporuceni_pro_vyzvu_02_19_077</a:t>
            </a:r>
          </a:p>
          <a:p>
            <a:pPr marL="742950" lvl="1" indent="-285750" algn="just" fontAlgn="base">
              <a:buFont typeface="Arial" panose="020B0604020202020204" pitchFamily="34" charset="0"/>
              <a:buChar char="•"/>
              <a:tabLst>
                <a:tab pos="3319463" algn="l"/>
                <a:tab pos="3494088" algn="l"/>
              </a:tabLst>
            </a:pPr>
            <a:endParaRPr lang="cs-CZ" sz="2400" dirty="0"/>
          </a:p>
          <a:p>
            <a:pPr marL="742950" lvl="1" indent="-285750" algn="just" fontAlgn="base">
              <a:buFont typeface="Arial" panose="020B0604020202020204" pitchFamily="34" charset="0"/>
              <a:buChar char="•"/>
              <a:tabLst>
                <a:tab pos="3319463" algn="l"/>
                <a:tab pos="3494088" algn="l"/>
              </a:tabLst>
            </a:pPr>
            <a:r>
              <a:rPr lang="cs-CZ" sz="2400" dirty="0"/>
              <a:t>Pravidla pro žadatele a příjemce - část specifická (aktuální verze č. 1)</a:t>
            </a:r>
            <a:endParaRPr lang="cs-CZ" sz="1200" dirty="0"/>
          </a:p>
          <a:p>
            <a:pPr marL="742950" lvl="1" indent="-285750" algn="just" fontAlgn="base">
              <a:buFont typeface="Arial" panose="020B0604020202020204" pitchFamily="34" charset="0"/>
              <a:buChar char="•"/>
              <a:tabLst>
                <a:tab pos="3319463" algn="l"/>
                <a:tab pos="3494088" algn="l"/>
              </a:tabLst>
            </a:pPr>
            <a:r>
              <a:rPr lang="cs-CZ" sz="2400" dirty="0"/>
              <a:t>Pravidla pro žadatele a příjemce - část obecná (aktuální verze č. 5)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  <a:tabLst>
                <a:tab pos="3319463" algn="l"/>
                <a:tab pos="3494088" algn="l"/>
              </a:tabLst>
            </a:pPr>
            <a:endParaRPr lang="cs-CZ" sz="2400" b="1" dirty="0"/>
          </a:p>
          <a:p>
            <a:pPr marL="742950" lvl="1" indent="-285750" fontAlgn="base">
              <a:buFont typeface="Arial" panose="020B0604020202020204" pitchFamily="34" charset="0"/>
              <a:buChar char="•"/>
              <a:tabLst>
                <a:tab pos="3319463" algn="l"/>
                <a:tab pos="3494088" algn="l"/>
              </a:tabLst>
            </a:pPr>
            <a:endParaRPr lang="cs-CZ" sz="2400" b="1" dirty="0"/>
          </a:p>
          <a:p>
            <a:pPr marL="742950" lvl="1" indent="-285750" fontAlgn="base">
              <a:buFont typeface="Arial" panose="020B0604020202020204" pitchFamily="34" charset="0"/>
              <a:buChar char="•"/>
              <a:tabLst>
                <a:tab pos="3319463" algn="l"/>
                <a:tab pos="3494088" algn="l"/>
              </a:tabLst>
            </a:pPr>
            <a:endParaRPr lang="cs-CZ" sz="2400" b="1" dirty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0456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841" y="557624"/>
            <a:ext cx="8831866" cy="896709"/>
          </a:xfrm>
        </p:spPr>
        <p:txBody>
          <a:bodyPr/>
          <a:lstStyle/>
          <a:p>
            <a:r>
              <a:rPr lang="cs-CZ" dirty="0"/>
              <a:t>Oprávnění žadatelé pro aktivitu č. 1, 2, 3 a 5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841" y="1217664"/>
            <a:ext cx="8051326" cy="4709799"/>
          </a:xfr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b="0" dirty="0"/>
              <a:t>právnické osoby vykonávající činnost škol a školských zařízení;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b="0" dirty="0"/>
              <a:t>školy a školská zařízení, které jsou zřízené MŠMT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b="0" dirty="0"/>
              <a:t>vysoké školy zřízené podle zákona č. 111/1998 Sb., o vysokých školách a o změně a doplnění dalších zákonů, ve znění pozdějších předpisů;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b="0" dirty="0"/>
              <a:t>soukromoprávní subjekty, jejichž hlavním účelem není vytváření zisku, kterými jsou: spolek (vyjma pobočného), ústav, o.p.s, nadace nebo nadační fond, registrovaná církev nebo </a:t>
            </a:r>
            <a:r>
              <a:rPr lang="cs-CZ" b="0" dirty="0" err="1"/>
              <a:t>nábož</a:t>
            </a:r>
            <a:r>
              <a:rPr lang="cs-CZ" b="0" dirty="0"/>
              <a:t>. spol. nebo jimi zřízená tzv. církevní práv. osoba;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b="0" dirty="0"/>
              <a:t>organizační složky státu;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b="0" dirty="0"/>
              <a:t>příspěvkové organizace zřízené Ministerstvem zdravotnictví, MŠMT;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b="0" dirty="0"/>
              <a:t>územní samosprávné celky a jejich příspěvkové organizace;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b="0" dirty="0"/>
              <a:t>zájmová sdružení práv. osob nebo spolky – mikroregion.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30C74-F07A-421C-AE68-69AA47F8DB3C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4300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841" y="557624"/>
            <a:ext cx="8831866" cy="896709"/>
          </a:xfrm>
        </p:spPr>
        <p:txBody>
          <a:bodyPr/>
          <a:lstStyle/>
          <a:p>
            <a:r>
              <a:rPr lang="cs-CZ" dirty="0"/>
              <a:t>Oprávnění žadatelé pro aktivitu č. 1 a 4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841" y="1968649"/>
            <a:ext cx="8051326" cy="395881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dirty="0"/>
              <a:t>příspěvkové organizace zřízené Ministerstvem zdravotnictví (pokud bude vypsána výzva ze strany MZ);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dirty="0"/>
              <a:t>příspěvkové organizace zřízené MŠMT;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dirty="0"/>
              <a:t>vysoké školy zřízené podle zákona č. 111/1998 Sb., o vysokých školách a o změně a doplnění dalších zákonů, ve znění pozdějších předpisů.</a:t>
            </a:r>
          </a:p>
          <a:p>
            <a:pPr lvl="0"/>
            <a:endParaRPr lang="cs-CZ" b="0" dirty="0">
              <a:latin typeface="+mj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30C74-F07A-421C-AE68-69AA47F8DB3C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2758319"/>
      </p:ext>
    </p:extLst>
  </p:cSld>
  <p:clrMapOvr>
    <a:masterClrMapping/>
  </p:clrMapOvr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zor_opvvv_prezentace (1) [režim kompatibility]" id="{DA703A08-D6F4-42ED-9A42-4325FB56D4EB}" vid="{E9B53D6E-C1B4-47F6-B453-122E81F271C3}"/>
    </a:ext>
  </a:extLst>
</a:theme>
</file>

<file path=ppt/theme/theme2.xml><?xml version="1.0" encoding="utf-8"?>
<a:theme xmlns:a="http://schemas.openxmlformats.org/drawingml/2006/main" name="1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zor_opvvv_prezentace (1) [režim kompatibility]" id="{DA703A08-D6F4-42ED-9A42-4325FB56D4EB}" vid="{E9B53D6E-C1B4-47F6-B453-122E81F271C3}"/>
    </a:ext>
  </a:extLst>
</a:theme>
</file>

<file path=ppt/theme/theme4.xml><?xml version="1.0" encoding="utf-8"?>
<a:theme xmlns:a="http://schemas.openxmlformats.org/drawingml/2006/main" name="3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zor_opvvv_prezentace (1) [režim kompatibility]" id="{DA703A08-D6F4-42ED-9A42-4325FB56D4EB}" vid="{E9B53D6E-C1B4-47F6-B453-122E81F271C3}"/>
    </a:ext>
  </a:extLst>
</a:theme>
</file>

<file path=ppt/theme/theme6.xml><?xml version="1.0" encoding="utf-8"?>
<a:theme xmlns:a="http://schemas.openxmlformats.org/drawingml/2006/main" name="5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zor_opvvv_prezentace (1) [režim kompatibility]" id="{DA703A08-D6F4-42ED-9A42-4325FB56D4EB}" vid="{E9B53D6E-C1B4-47F6-B453-122E81F271C3}"/>
    </a:ext>
  </a:extLst>
</a:theme>
</file>

<file path=ppt/theme/theme7.xml><?xml version="1.0" encoding="utf-8"?>
<a:theme xmlns:a="http://schemas.openxmlformats.org/drawingml/2006/main" name="6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zor_opvvv_prezentace (1) [režim kompatibility]" id="{DA703A08-D6F4-42ED-9A42-4325FB56D4EB}" vid="{E9B53D6E-C1B4-47F6-B453-122E81F271C3}"/>
    </a:ext>
  </a:extLst>
</a:theme>
</file>

<file path=ppt/theme/theme8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10CA98376D84445B27235C23C5DAEEA" ma:contentTypeVersion="3" ma:contentTypeDescription="Vytvoří nový dokument" ma:contentTypeScope="" ma:versionID="26bec60fd599d9bf8ccd2066ea928388">
  <xsd:schema xmlns:xsd="http://www.w3.org/2001/XMLSchema" xmlns:xs="http://www.w3.org/2001/XMLSchema" xmlns:p="http://schemas.microsoft.com/office/2006/metadata/properties" xmlns:ns2="0104a4cd-1400-468e-be1b-c7aad71d7d5a" targetNamespace="http://schemas.microsoft.com/office/2006/metadata/properties" ma:root="true" ma:fieldsID="5b2268967c3d466a78734da71f64c258" ns2:_="">
    <xsd:import namespace="0104a4cd-1400-468e-be1b-c7aad71d7d5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4a4cd-1400-468e-be1b-c7aad71d7d5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 ma:index="11" ma:displayName="Komentář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104a4cd-1400-468e-be1b-c7aad71d7d5a">15OPMSMT0001-28-116271</_dlc_DocId>
    <_dlc_DocIdUrl xmlns="0104a4cd-1400-468e-be1b-c7aad71d7d5a">
      <Url>https://op.msmt.cz/_layouts/15/DocIdRedir.aspx?ID=15OPMSMT0001-28-116271</Url>
      <Description>15OPMSMT0001-28-116271</Description>
    </_dlc_DocIdUrl>
  </documentManagement>
</p:properties>
</file>

<file path=customXml/itemProps1.xml><?xml version="1.0" encoding="utf-8"?>
<ds:datastoreItem xmlns:ds="http://schemas.openxmlformats.org/officeDocument/2006/customXml" ds:itemID="{281EB1A4-4A50-425C-A788-3E0DA2990E03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6E016924-76D2-42C1-AADF-A7EF077523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BFA10A-7AD2-4B20-BBCA-C02D7D85A2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04a4cd-1400-468e-be1b-c7aad71d7d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0F7EA633-4004-42CE-B402-7994C1788ECF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EAC7F1C7-AD35-42B1-A9B9-B06BEC0DCA55}">
  <ds:schemaRefs>
    <ds:schemaRef ds:uri="http://purl.org/dc/elements/1.1/"/>
    <ds:schemaRef ds:uri="http://purl.org/dc/dcmitype/"/>
    <ds:schemaRef ds:uri="0104a4cd-1400-468e-be1b-c7aad71d7d5a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17505</TotalTime>
  <Words>980</Words>
  <Application>Microsoft Office PowerPoint</Application>
  <PresentationFormat>Předvádění na obrazovce (4:3)</PresentationFormat>
  <Paragraphs>213</Paragraphs>
  <Slides>21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7</vt:i4>
      </vt:variant>
      <vt:variant>
        <vt:lpstr>Nadpisy snímků</vt:lpstr>
      </vt:variant>
      <vt:variant>
        <vt:i4>21</vt:i4>
      </vt:variant>
    </vt:vector>
  </HeadingPairs>
  <TitlesOfParts>
    <vt:vector size="34" baseType="lpstr">
      <vt:lpstr>ＭＳ Ｐゴシック</vt:lpstr>
      <vt:lpstr>Arial</vt:lpstr>
      <vt:lpstr>Calibri</vt:lpstr>
      <vt:lpstr>Calibri Light</vt:lpstr>
      <vt:lpstr>Times New Roman</vt:lpstr>
      <vt:lpstr>Wingdings</vt:lpstr>
      <vt:lpstr>Vlastní návrh</vt:lpstr>
      <vt:lpstr>1_Vlastní návrh</vt:lpstr>
      <vt:lpstr>2_Vlastní návrh</vt:lpstr>
      <vt:lpstr>3_Vlastní návrh</vt:lpstr>
      <vt:lpstr>4_Vlastní návrh</vt:lpstr>
      <vt:lpstr>5_Vlastní návrh</vt:lpstr>
      <vt:lpstr>6_Vlastní návrh</vt:lpstr>
      <vt:lpstr>Prezentace aplikace PowerPoint</vt:lpstr>
      <vt:lpstr>Prezentace aplikace PowerPoint</vt:lpstr>
      <vt:lpstr>Východiska a zaměření výzvy </vt:lpstr>
      <vt:lpstr>Prezentace aplikace PowerPoint</vt:lpstr>
      <vt:lpstr>Finanční alokace </vt:lpstr>
      <vt:lpstr>Prezentace aplikace PowerPoint</vt:lpstr>
      <vt:lpstr>Prezentace aplikace PowerPoint</vt:lpstr>
      <vt:lpstr>Oprávnění žadatelé pro aktivitu č. 1, 2, 3 a 5 </vt:lpstr>
      <vt:lpstr>Oprávnění žadatelé pro aktivitu č. 1 a 4</vt:lpstr>
      <vt:lpstr>Partnerství</vt:lpstr>
      <vt:lpstr>Cílové skupiny </vt:lpstr>
      <vt:lpstr>Další oprávněné cílové skupiny </vt:lpstr>
      <vt:lpstr>Povinná, povinně volitelné a volitelné aktivity</vt:lpstr>
      <vt:lpstr>Povinná, povinně volitelné a volitelné aktivity</vt:lpstr>
      <vt:lpstr>Komplementární vazby </vt:lpstr>
      <vt:lpstr>Prezentace aplikace PowerPoint</vt:lpstr>
      <vt:lpstr>Prezentace aplikace PowerPoint</vt:lpstr>
      <vt:lpstr>Prezentace aplikace PowerPoint</vt:lpstr>
      <vt:lpstr>Kritéria věcného hodnocení - Specifická kritéria </vt:lpstr>
      <vt:lpstr>Kontakt – dotazy a konzultace</vt:lpstr>
      <vt:lpstr>Prezentace aplikace PowerPoint</vt:lpstr>
    </vt:vector>
  </TitlesOfParts>
  <Company>MSMT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Jenšíková Věra</dc:creator>
  <dc:description/>
  <cp:lastModifiedBy>Havlová Irena</cp:lastModifiedBy>
  <cp:revision>1459</cp:revision>
  <cp:lastPrinted>2019-06-12T08:14:35Z</cp:lastPrinted>
  <dcterms:created xsi:type="dcterms:W3CDTF">2017-01-27T08:00:10Z</dcterms:created>
  <dcterms:modified xsi:type="dcterms:W3CDTF">2019-09-26T08:14:55Z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0x010100810CA98376D84445B27235C23C5DAEEA</vt:lpwstr>
  </property>
  <property fmtid="{D5CDD505-2E9C-101B-9397-08002B2CF9AE}" pid="3" name="Komentář">
    <vt:lpwstr>předepsané písmo Calibri, daná velikost a barva písma</vt:lpwstr>
  </property>
  <property fmtid="{D5CDD505-2E9C-101B-9397-08002B2CF9AE}" pid="4" name="PublishingExpirationDate">
    <vt:lpwstr/>
  </property>
  <property fmtid="{D5CDD505-2E9C-101B-9397-08002B2CF9AE}" pid="5" name="PublishingStartDate">
    <vt:lpwstr/>
  </property>
  <property fmtid="{D5CDD505-2E9C-101B-9397-08002B2CF9AE}" pid="6" name="_dlc_DocId">
    <vt:lpwstr>15OPMSMT0001-3-2874</vt:lpwstr>
  </property>
  <property fmtid="{D5CDD505-2E9C-101B-9397-08002B2CF9AE}" pid="7" name="_dlc_DocIdUrl">
    <vt:lpwstr>http://op.msmt.cz/_layouts/15/DocIdRedir.aspx?ID=15OPMSMT0001-3-2874, 15OPMSMT0001-3-2874</vt:lpwstr>
  </property>
  <property fmtid="{D5CDD505-2E9C-101B-9397-08002B2CF9AE}" pid="8" name="_dlc_DocIdItemGuid">
    <vt:lpwstr>d43e67c9-050f-4390-87d9-ad428544d78f</vt:lpwstr>
  </property>
</Properties>
</file>