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0" r:id="rId6"/>
    <p:sldMasterId id="2147483673" r:id="rId7"/>
    <p:sldMasterId id="2147483686" r:id="rId8"/>
  </p:sldMasterIdLst>
  <p:notesMasterIdLst>
    <p:notesMasterId r:id="rId82"/>
  </p:notesMasterIdLst>
  <p:handoutMasterIdLst>
    <p:handoutMasterId r:id="rId83"/>
  </p:handoutMasterIdLst>
  <p:sldIdLst>
    <p:sldId id="256" r:id="rId9"/>
    <p:sldId id="348" r:id="rId10"/>
    <p:sldId id="257" r:id="rId11"/>
    <p:sldId id="260" r:id="rId12"/>
    <p:sldId id="266" r:id="rId13"/>
    <p:sldId id="281" r:id="rId14"/>
    <p:sldId id="282" r:id="rId15"/>
    <p:sldId id="273" r:id="rId16"/>
    <p:sldId id="283" r:id="rId17"/>
    <p:sldId id="284" r:id="rId18"/>
    <p:sldId id="285" r:id="rId19"/>
    <p:sldId id="349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</p:sldIdLst>
  <p:sldSz cx="12192000" cy="6858000"/>
  <p:notesSz cx="6794500" cy="9931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abová Laura" initials="SL" lastIdx="4" clrIdx="0">
    <p:extLst>
      <p:ext uri="{19B8F6BF-5375-455C-9EA6-DF929625EA0E}">
        <p15:presenceInfo xmlns:p15="http://schemas.microsoft.com/office/powerpoint/2012/main" userId="S-1-5-21-1024343765-948047755-1557874966-21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42A2D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0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commentAuthors" Target="commentAuthors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3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theme" Target="theme/theme1.xml"/><Relationship Id="rId61" Type="http://schemas.openxmlformats.org/officeDocument/2006/relationships/slide" Target="slides/slide53.xml"/><Relationship Id="rId8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5T10:30:54.204" idx="4">
    <p:pos x="1043" y="2528"/>
    <p:text>k verzi č. 4 byly vydány 2 metodická stanoviska - nový cocof a navyšováni limitů bagatelu https://dotaceeu.cz/cs/Evropske-fondy-v-CR/2014-2020/Metodicke-pokyny/Metodika-rizeni-programu/Metodika-zadavani-zakazek  zatím to nemáme zapracované do PpŽP, ale bude během tohoto týdne, takže na školení to už můžete zmínit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53DAF8-4C41-42C0-806F-79AF3D3C354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505807E-2D04-44DC-BE80-7FFB047DF6D2}">
      <dgm:prSet/>
      <dgm:spPr/>
      <dgm:t>
        <a:bodyPr/>
        <a:lstStyle/>
        <a:p>
          <a:pPr rtl="0"/>
          <a:r>
            <a:rPr lang="cs-CZ" dirty="0" smtClean="0"/>
            <a:t>podmínky právního aktu týkající se zadávání zakázek</a:t>
          </a:r>
          <a:endParaRPr lang="cs-CZ" dirty="0"/>
        </a:p>
      </dgm:t>
    </dgm:pt>
    <dgm:pt modelId="{B87B56BF-21DB-4B74-B940-21C6E3608ACC}" type="parTrans" cxnId="{885AAB47-9284-45C9-A3CC-CDD095963FBD}">
      <dgm:prSet/>
      <dgm:spPr/>
      <dgm:t>
        <a:bodyPr/>
        <a:lstStyle/>
        <a:p>
          <a:endParaRPr lang="cs-CZ"/>
        </a:p>
      </dgm:t>
    </dgm:pt>
    <dgm:pt modelId="{FD15C966-9F17-4E9A-BA5C-4F4557C5DF91}" type="sibTrans" cxnId="{885AAB47-9284-45C9-A3CC-CDD095963FBD}">
      <dgm:prSet/>
      <dgm:spPr/>
      <dgm:t>
        <a:bodyPr/>
        <a:lstStyle/>
        <a:p>
          <a:endParaRPr lang="cs-CZ"/>
        </a:p>
      </dgm:t>
    </dgm:pt>
    <dgm:pt modelId="{04C4F15E-31B9-4275-9443-666641DEA6F1}">
      <dgm:prSet/>
      <dgm:spPr/>
      <dgm:t>
        <a:bodyPr/>
        <a:lstStyle/>
        <a:p>
          <a:pPr rtl="0"/>
          <a:r>
            <a:rPr lang="cs-CZ" dirty="0" smtClean="0"/>
            <a:t>povinnost postupovat při zadávání zakázek v souladu s</a:t>
          </a:r>
          <a:endParaRPr lang="cs-CZ" dirty="0"/>
        </a:p>
      </dgm:t>
    </dgm:pt>
    <dgm:pt modelId="{4A57A790-763D-4D6B-A405-3E52A1F0A537}" type="parTrans" cxnId="{0BB8340A-8677-499C-95ED-C81F9CEC396F}">
      <dgm:prSet/>
      <dgm:spPr/>
      <dgm:t>
        <a:bodyPr/>
        <a:lstStyle/>
        <a:p>
          <a:endParaRPr lang="cs-CZ"/>
        </a:p>
      </dgm:t>
    </dgm:pt>
    <dgm:pt modelId="{4F44C8AF-8A0A-4840-9FEB-42E87B3E1F35}" type="sibTrans" cxnId="{0BB8340A-8677-499C-95ED-C81F9CEC396F}">
      <dgm:prSet/>
      <dgm:spPr/>
      <dgm:t>
        <a:bodyPr/>
        <a:lstStyle/>
        <a:p>
          <a:endParaRPr lang="cs-CZ"/>
        </a:p>
      </dgm:t>
    </dgm:pt>
    <dgm:pt modelId="{2AB0F45F-ACC8-4A78-A5A9-74C51ED0C446}">
      <dgm:prSet/>
      <dgm:spPr/>
      <dgm:t>
        <a:bodyPr/>
        <a:lstStyle/>
        <a:p>
          <a:pPr rtl="0"/>
          <a:r>
            <a:rPr lang="cs-CZ" dirty="0" smtClean="0"/>
            <a:t>právními předpisy (ZZVZ)</a:t>
          </a:r>
          <a:endParaRPr lang="cs-CZ" dirty="0"/>
        </a:p>
      </dgm:t>
    </dgm:pt>
    <dgm:pt modelId="{2C80EAE9-A060-4531-AB88-C0E508FC85E4}" type="parTrans" cxnId="{601225C5-5C6E-4FF8-A9E6-FC6979D4C199}">
      <dgm:prSet/>
      <dgm:spPr/>
      <dgm:t>
        <a:bodyPr/>
        <a:lstStyle/>
        <a:p>
          <a:endParaRPr lang="cs-CZ"/>
        </a:p>
      </dgm:t>
    </dgm:pt>
    <dgm:pt modelId="{1CAAF55B-14A7-47E0-A273-37ECA8F61D08}" type="sibTrans" cxnId="{601225C5-5C6E-4FF8-A9E6-FC6979D4C199}">
      <dgm:prSet/>
      <dgm:spPr/>
      <dgm:t>
        <a:bodyPr/>
        <a:lstStyle/>
        <a:p>
          <a:endParaRPr lang="cs-CZ"/>
        </a:p>
      </dgm:t>
    </dgm:pt>
    <dgm:pt modelId="{304066A9-FFB8-4C31-B52D-CD656D6A93DB}">
      <dgm:prSet/>
      <dgm:spPr/>
      <dgm:t>
        <a:bodyPr/>
        <a:lstStyle/>
        <a:p>
          <a:pPr rtl="0"/>
          <a:r>
            <a:rPr lang="cs-CZ" dirty="0" err="1" smtClean="0"/>
            <a:t>PpŽP</a:t>
          </a:r>
          <a:r>
            <a:rPr lang="cs-CZ" dirty="0" smtClean="0"/>
            <a:t> (ver. 5) - VZMR</a:t>
          </a:r>
          <a:endParaRPr lang="cs-CZ" dirty="0"/>
        </a:p>
      </dgm:t>
    </dgm:pt>
    <dgm:pt modelId="{31051AFC-0D3C-45A0-BD63-2CE4AB7DFDDE}" type="parTrans" cxnId="{04F2D883-033F-42E6-BF84-026ADEB5BFFD}">
      <dgm:prSet/>
      <dgm:spPr/>
      <dgm:t>
        <a:bodyPr/>
        <a:lstStyle/>
        <a:p>
          <a:endParaRPr lang="cs-CZ"/>
        </a:p>
      </dgm:t>
    </dgm:pt>
    <dgm:pt modelId="{FF5B3906-0D19-490F-9016-974386EA3089}" type="sibTrans" cxnId="{04F2D883-033F-42E6-BF84-026ADEB5BFFD}">
      <dgm:prSet/>
      <dgm:spPr/>
      <dgm:t>
        <a:bodyPr/>
        <a:lstStyle/>
        <a:p>
          <a:endParaRPr lang="cs-CZ"/>
        </a:p>
      </dgm:t>
    </dgm:pt>
    <dgm:pt modelId="{F2960634-1F96-4611-A4B7-CB3C792EF7F1}" type="pres">
      <dgm:prSet presAssocID="{DA53DAF8-4C41-42C0-806F-79AF3D3C35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DDF20EA-7DC6-4BBA-8A07-22D824BA57B4}" type="pres">
      <dgm:prSet presAssocID="{B505807E-2D04-44DC-BE80-7FFB047DF6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5EB16A-DEAB-4285-9AD4-1ECAA61EA92E}" type="pres">
      <dgm:prSet presAssocID="{FD15C966-9F17-4E9A-BA5C-4F4557C5DF91}" presName="spacer" presStyleCnt="0"/>
      <dgm:spPr/>
    </dgm:pt>
    <dgm:pt modelId="{F2E068FC-67D9-4A28-908B-CEDC8F83C9CA}" type="pres">
      <dgm:prSet presAssocID="{04C4F15E-31B9-4275-9443-666641DEA6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DD3CD8-D870-4F2E-9C28-7474F69C5911}" type="pres">
      <dgm:prSet presAssocID="{04C4F15E-31B9-4275-9443-666641DEA6F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FCD53B5-CDF7-4ED9-B47A-ABAEF566899A}" type="presOf" srcId="{304066A9-FFB8-4C31-B52D-CD656D6A93DB}" destId="{8ADD3CD8-D870-4F2E-9C28-7474F69C5911}" srcOrd="0" destOrd="1" presId="urn:microsoft.com/office/officeart/2005/8/layout/vList2"/>
    <dgm:cxn modelId="{601225C5-5C6E-4FF8-A9E6-FC6979D4C199}" srcId="{04C4F15E-31B9-4275-9443-666641DEA6F1}" destId="{2AB0F45F-ACC8-4A78-A5A9-74C51ED0C446}" srcOrd="0" destOrd="0" parTransId="{2C80EAE9-A060-4531-AB88-C0E508FC85E4}" sibTransId="{1CAAF55B-14A7-47E0-A273-37ECA8F61D08}"/>
    <dgm:cxn modelId="{A94851C0-8CE9-4F65-9DF7-A7122BB195DF}" type="presOf" srcId="{B505807E-2D04-44DC-BE80-7FFB047DF6D2}" destId="{FDDF20EA-7DC6-4BBA-8A07-22D824BA57B4}" srcOrd="0" destOrd="0" presId="urn:microsoft.com/office/officeart/2005/8/layout/vList2"/>
    <dgm:cxn modelId="{885AAB47-9284-45C9-A3CC-CDD095963FBD}" srcId="{DA53DAF8-4C41-42C0-806F-79AF3D3C354F}" destId="{B505807E-2D04-44DC-BE80-7FFB047DF6D2}" srcOrd="0" destOrd="0" parTransId="{B87B56BF-21DB-4B74-B940-21C6E3608ACC}" sibTransId="{FD15C966-9F17-4E9A-BA5C-4F4557C5DF91}"/>
    <dgm:cxn modelId="{55358E4C-F583-443D-B58A-D171543C41CE}" type="presOf" srcId="{04C4F15E-31B9-4275-9443-666641DEA6F1}" destId="{F2E068FC-67D9-4A28-908B-CEDC8F83C9CA}" srcOrd="0" destOrd="0" presId="urn:microsoft.com/office/officeart/2005/8/layout/vList2"/>
    <dgm:cxn modelId="{0BB8340A-8677-499C-95ED-C81F9CEC396F}" srcId="{DA53DAF8-4C41-42C0-806F-79AF3D3C354F}" destId="{04C4F15E-31B9-4275-9443-666641DEA6F1}" srcOrd="1" destOrd="0" parTransId="{4A57A790-763D-4D6B-A405-3E52A1F0A537}" sibTransId="{4F44C8AF-8A0A-4840-9FEB-42E87B3E1F35}"/>
    <dgm:cxn modelId="{4273AFED-9897-4BD2-8531-0836C759A794}" type="presOf" srcId="{2AB0F45F-ACC8-4A78-A5A9-74C51ED0C446}" destId="{8ADD3CD8-D870-4F2E-9C28-7474F69C5911}" srcOrd="0" destOrd="0" presId="urn:microsoft.com/office/officeart/2005/8/layout/vList2"/>
    <dgm:cxn modelId="{04F2D883-033F-42E6-BF84-026ADEB5BFFD}" srcId="{04C4F15E-31B9-4275-9443-666641DEA6F1}" destId="{304066A9-FFB8-4C31-B52D-CD656D6A93DB}" srcOrd="1" destOrd="0" parTransId="{31051AFC-0D3C-45A0-BD63-2CE4AB7DFDDE}" sibTransId="{FF5B3906-0D19-490F-9016-974386EA3089}"/>
    <dgm:cxn modelId="{D4788C47-DB20-418A-8C96-537069DF80EB}" type="presOf" srcId="{DA53DAF8-4C41-42C0-806F-79AF3D3C354F}" destId="{F2960634-1F96-4611-A4B7-CB3C792EF7F1}" srcOrd="0" destOrd="0" presId="urn:microsoft.com/office/officeart/2005/8/layout/vList2"/>
    <dgm:cxn modelId="{0C2338A1-CCFF-4EA0-98E9-A5960584D1CB}" type="presParOf" srcId="{F2960634-1F96-4611-A4B7-CB3C792EF7F1}" destId="{FDDF20EA-7DC6-4BBA-8A07-22D824BA57B4}" srcOrd="0" destOrd="0" presId="urn:microsoft.com/office/officeart/2005/8/layout/vList2"/>
    <dgm:cxn modelId="{6B1838DF-59A7-4082-888F-EE823F96D429}" type="presParOf" srcId="{F2960634-1F96-4611-A4B7-CB3C792EF7F1}" destId="{B75EB16A-DEAB-4285-9AD4-1ECAA61EA92E}" srcOrd="1" destOrd="0" presId="urn:microsoft.com/office/officeart/2005/8/layout/vList2"/>
    <dgm:cxn modelId="{0B95A155-1520-4FD5-B12F-3620404D6276}" type="presParOf" srcId="{F2960634-1F96-4611-A4B7-CB3C792EF7F1}" destId="{F2E068FC-67D9-4A28-908B-CEDC8F83C9CA}" srcOrd="2" destOrd="0" presId="urn:microsoft.com/office/officeart/2005/8/layout/vList2"/>
    <dgm:cxn modelId="{760EE7E6-8519-4AF8-B1F4-D30893D9A899}" type="presParOf" srcId="{F2960634-1F96-4611-A4B7-CB3C792EF7F1}" destId="{8ADD3CD8-D870-4F2E-9C28-7474F69C591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7BB20F-350B-4D5F-B772-C2FC7F252B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582E01A-CC50-43A8-9AFD-EC6AF9312073}">
      <dgm:prSet custT="1"/>
      <dgm:spPr/>
      <dgm:t>
        <a:bodyPr/>
        <a:lstStyle/>
        <a:p>
          <a:pPr rtl="0"/>
          <a:r>
            <a:rPr lang="cs-CZ" sz="3000" dirty="0" smtClean="0"/>
            <a:t>Technické podmínky</a:t>
          </a:r>
          <a:endParaRPr lang="cs-CZ" sz="3000" dirty="0"/>
        </a:p>
      </dgm:t>
    </dgm:pt>
    <dgm:pt modelId="{CD5D34B8-6015-4C36-A916-BBF412E1CCD5}" type="parTrans" cxnId="{F45C632D-6AFA-429E-8917-E0CBC17A4448}">
      <dgm:prSet/>
      <dgm:spPr/>
      <dgm:t>
        <a:bodyPr/>
        <a:lstStyle/>
        <a:p>
          <a:endParaRPr lang="cs-CZ"/>
        </a:p>
      </dgm:t>
    </dgm:pt>
    <dgm:pt modelId="{2CD1D43F-828B-44FB-BCEB-140C7B9F9AAB}" type="sibTrans" cxnId="{F45C632D-6AFA-429E-8917-E0CBC17A4448}">
      <dgm:prSet/>
      <dgm:spPr/>
      <dgm:t>
        <a:bodyPr/>
        <a:lstStyle/>
        <a:p>
          <a:endParaRPr lang="cs-CZ"/>
        </a:p>
      </dgm:t>
    </dgm:pt>
    <dgm:pt modelId="{BF85EBA2-D3B5-4438-AF9C-C43713084741}">
      <dgm:prSet custT="1"/>
      <dgm:spPr/>
      <dgm:t>
        <a:bodyPr/>
        <a:lstStyle/>
        <a:p>
          <a:pPr rtl="0"/>
          <a:r>
            <a:rPr lang="cs-CZ" sz="2200" dirty="0" smtClean="0"/>
            <a:t>Diskriminace</a:t>
          </a:r>
          <a:endParaRPr lang="cs-CZ" sz="2200" dirty="0"/>
        </a:p>
      </dgm:t>
    </dgm:pt>
    <dgm:pt modelId="{7DBD7146-6F7C-4CA2-B179-516B8BCDE533}" type="parTrans" cxnId="{1E796306-8452-4AD9-9445-35D80CF8DCC3}">
      <dgm:prSet/>
      <dgm:spPr/>
      <dgm:t>
        <a:bodyPr/>
        <a:lstStyle/>
        <a:p>
          <a:endParaRPr lang="cs-CZ"/>
        </a:p>
      </dgm:t>
    </dgm:pt>
    <dgm:pt modelId="{AB4F3746-23C5-476A-9146-A9E94DF51C14}" type="sibTrans" cxnId="{1E796306-8452-4AD9-9445-35D80CF8DCC3}">
      <dgm:prSet/>
      <dgm:spPr/>
      <dgm:t>
        <a:bodyPr/>
        <a:lstStyle/>
        <a:p>
          <a:endParaRPr lang="cs-CZ"/>
        </a:p>
      </dgm:t>
    </dgm:pt>
    <dgm:pt modelId="{43834F4D-2DD0-4712-B39D-8AF05F9338FF}">
      <dgm:prSet custT="1"/>
      <dgm:spPr/>
      <dgm:t>
        <a:bodyPr/>
        <a:lstStyle/>
        <a:p>
          <a:pPr rtl="0"/>
          <a:r>
            <a:rPr lang="cs-CZ" sz="3000" dirty="0" smtClean="0"/>
            <a:t>Stanovení předpokládané hodnoty</a:t>
          </a:r>
          <a:endParaRPr lang="cs-CZ" sz="3000" dirty="0"/>
        </a:p>
      </dgm:t>
    </dgm:pt>
    <dgm:pt modelId="{DF8D280B-7FAE-4F48-959C-96BCDF48E808}" type="parTrans" cxnId="{6064BDE5-2716-4736-BB4C-0D180CD31B17}">
      <dgm:prSet/>
      <dgm:spPr/>
      <dgm:t>
        <a:bodyPr/>
        <a:lstStyle/>
        <a:p>
          <a:endParaRPr lang="cs-CZ"/>
        </a:p>
      </dgm:t>
    </dgm:pt>
    <dgm:pt modelId="{4E402141-6492-4396-AFDF-71050FB83C31}" type="sibTrans" cxnId="{6064BDE5-2716-4736-BB4C-0D180CD31B17}">
      <dgm:prSet/>
      <dgm:spPr/>
      <dgm:t>
        <a:bodyPr/>
        <a:lstStyle/>
        <a:p>
          <a:endParaRPr lang="cs-CZ"/>
        </a:p>
      </dgm:t>
    </dgm:pt>
    <dgm:pt modelId="{93328F81-B064-4854-81AD-CED45AC1F7DC}">
      <dgm:prSet custT="1"/>
      <dgm:spPr/>
      <dgm:t>
        <a:bodyPr/>
        <a:lstStyle/>
        <a:p>
          <a:pPr rtl="0"/>
          <a:r>
            <a:rPr lang="cs-CZ" sz="2200" dirty="0" smtClean="0"/>
            <a:t>funkční celek</a:t>
          </a:r>
          <a:endParaRPr lang="cs-CZ" sz="2200" dirty="0"/>
        </a:p>
      </dgm:t>
    </dgm:pt>
    <dgm:pt modelId="{8C9B05D8-CF24-40D9-90B6-815251255B8A}" type="parTrans" cxnId="{3AF99AEF-C022-4193-91E7-889A2255716F}">
      <dgm:prSet/>
      <dgm:spPr/>
      <dgm:t>
        <a:bodyPr/>
        <a:lstStyle/>
        <a:p>
          <a:endParaRPr lang="cs-CZ"/>
        </a:p>
      </dgm:t>
    </dgm:pt>
    <dgm:pt modelId="{8B768A3F-B281-4198-A918-EF346D29FC0A}" type="sibTrans" cxnId="{3AF99AEF-C022-4193-91E7-889A2255716F}">
      <dgm:prSet/>
      <dgm:spPr/>
      <dgm:t>
        <a:bodyPr/>
        <a:lstStyle/>
        <a:p>
          <a:endParaRPr lang="cs-CZ"/>
        </a:p>
      </dgm:t>
    </dgm:pt>
    <dgm:pt modelId="{96E3A435-6A06-42D7-B962-DBFE8B747EF0}">
      <dgm:prSet custT="1"/>
      <dgm:spPr/>
      <dgm:t>
        <a:bodyPr/>
        <a:lstStyle/>
        <a:p>
          <a:pPr rtl="0"/>
          <a:endParaRPr lang="cs-CZ" sz="2200" dirty="0"/>
        </a:p>
      </dgm:t>
    </dgm:pt>
    <dgm:pt modelId="{50E8A3CA-F4AC-4545-A9C0-917E96C1C4E1}" type="sibTrans" cxnId="{0EA27293-2549-4592-9C16-DD68AAA7E732}">
      <dgm:prSet/>
      <dgm:spPr/>
      <dgm:t>
        <a:bodyPr/>
        <a:lstStyle/>
        <a:p>
          <a:endParaRPr lang="cs-CZ"/>
        </a:p>
      </dgm:t>
    </dgm:pt>
    <dgm:pt modelId="{94917CB1-5CCC-4A39-B9E2-BF365E5E659E}" type="parTrans" cxnId="{0EA27293-2549-4592-9C16-DD68AAA7E732}">
      <dgm:prSet/>
      <dgm:spPr/>
      <dgm:t>
        <a:bodyPr/>
        <a:lstStyle/>
        <a:p>
          <a:endParaRPr lang="cs-CZ"/>
        </a:p>
      </dgm:t>
    </dgm:pt>
    <dgm:pt modelId="{A2F38DB1-8608-400A-AC5B-A72F642F973D}">
      <dgm:prSet custT="1"/>
      <dgm:spPr/>
      <dgm:t>
        <a:bodyPr/>
        <a:lstStyle/>
        <a:p>
          <a:pPr rtl="0"/>
          <a:r>
            <a:rPr lang="cs-CZ" sz="2200" dirty="0" smtClean="0"/>
            <a:t>časová souvislost</a:t>
          </a:r>
          <a:endParaRPr lang="cs-CZ" sz="2200" dirty="0"/>
        </a:p>
      </dgm:t>
    </dgm:pt>
    <dgm:pt modelId="{30BD1DFA-49F9-4361-8F5C-EF3BD526167A}" type="parTrans" cxnId="{47F0407A-EE6C-4D8F-82AF-DE61FF5B1244}">
      <dgm:prSet/>
      <dgm:spPr/>
      <dgm:t>
        <a:bodyPr/>
        <a:lstStyle/>
        <a:p>
          <a:endParaRPr lang="cs-CZ"/>
        </a:p>
      </dgm:t>
    </dgm:pt>
    <dgm:pt modelId="{519B6855-90A6-47F4-90F1-25A6CC18C87B}" type="sibTrans" cxnId="{47F0407A-EE6C-4D8F-82AF-DE61FF5B1244}">
      <dgm:prSet/>
      <dgm:spPr/>
      <dgm:t>
        <a:bodyPr/>
        <a:lstStyle/>
        <a:p>
          <a:endParaRPr lang="cs-CZ"/>
        </a:p>
      </dgm:t>
    </dgm:pt>
    <dgm:pt modelId="{086EBC28-E6EF-4ED1-9115-539AD97651B1}">
      <dgm:prSet custT="1"/>
      <dgm:spPr/>
      <dgm:t>
        <a:bodyPr/>
        <a:lstStyle/>
        <a:p>
          <a:pPr rtl="0"/>
          <a:r>
            <a:rPr lang="cs-CZ" sz="2200" dirty="0" smtClean="0"/>
            <a:t>Změny zadávací dokumentace/ vysvětlení</a:t>
          </a:r>
          <a:endParaRPr lang="cs-CZ" sz="2200" dirty="0"/>
        </a:p>
      </dgm:t>
    </dgm:pt>
    <dgm:pt modelId="{18166D1F-B5C6-4F5C-8D1F-8BA17D2652EF}" type="parTrans" cxnId="{1709CB0D-D3CB-4661-8728-E4FCB6B1106F}">
      <dgm:prSet/>
      <dgm:spPr/>
      <dgm:t>
        <a:bodyPr/>
        <a:lstStyle/>
        <a:p>
          <a:endParaRPr lang="cs-CZ"/>
        </a:p>
      </dgm:t>
    </dgm:pt>
    <dgm:pt modelId="{0FADBB0D-8F85-4820-A8B9-B6A34EFCE6BD}" type="sibTrans" cxnId="{1709CB0D-D3CB-4661-8728-E4FCB6B1106F}">
      <dgm:prSet/>
      <dgm:spPr/>
      <dgm:t>
        <a:bodyPr/>
        <a:lstStyle/>
        <a:p>
          <a:endParaRPr lang="cs-CZ"/>
        </a:p>
      </dgm:t>
    </dgm:pt>
    <dgm:pt modelId="{16DBF880-3F87-4BE8-89ED-B9EE83A213EB}" type="pres">
      <dgm:prSet presAssocID="{197BB20F-350B-4D5F-B772-C2FC7F252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A9C415-78F2-407D-81B4-6AC749AC541F}" type="pres">
      <dgm:prSet presAssocID="{6582E01A-CC50-43A8-9AFD-EC6AF93120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B611FA-9800-4878-A996-85451C2169C6}" type="pres">
      <dgm:prSet presAssocID="{6582E01A-CC50-43A8-9AFD-EC6AF931207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E5B46D-3665-42A7-8685-CE0E37BF3B20}" type="pres">
      <dgm:prSet presAssocID="{43834F4D-2DD0-4712-B39D-8AF05F9338FF}" presName="parentText" presStyleLbl="node1" presStyleIdx="1" presStyleCnt="2" custLinFactNeighborX="206" custLinFactNeighborY="-3202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D3BBB0-4ECC-4C93-BC72-5A44242E7C64}" type="pres">
      <dgm:prSet presAssocID="{43834F4D-2DD0-4712-B39D-8AF05F9338FF}" presName="childText" presStyleLbl="revTx" presStyleIdx="1" presStyleCnt="2" custLinFactNeighborX="206" custLinFactNeighborY="-1969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F99AEF-C022-4193-91E7-889A2255716F}" srcId="{43834F4D-2DD0-4712-B39D-8AF05F9338FF}" destId="{93328F81-B064-4854-81AD-CED45AC1F7DC}" srcOrd="0" destOrd="0" parTransId="{8C9B05D8-CF24-40D9-90B6-815251255B8A}" sibTransId="{8B768A3F-B281-4198-A918-EF346D29FC0A}"/>
    <dgm:cxn modelId="{1709CB0D-D3CB-4661-8728-E4FCB6B1106F}" srcId="{6582E01A-CC50-43A8-9AFD-EC6AF9312073}" destId="{086EBC28-E6EF-4ED1-9115-539AD97651B1}" srcOrd="1" destOrd="0" parTransId="{18166D1F-B5C6-4F5C-8D1F-8BA17D2652EF}" sibTransId="{0FADBB0D-8F85-4820-A8B9-B6A34EFCE6BD}"/>
    <dgm:cxn modelId="{B486F77F-5EB8-4528-93C2-FAF902580AA2}" type="presOf" srcId="{93328F81-B064-4854-81AD-CED45AC1F7DC}" destId="{EFD3BBB0-4ECC-4C93-BC72-5A44242E7C64}" srcOrd="0" destOrd="0" presId="urn:microsoft.com/office/officeart/2005/8/layout/vList2"/>
    <dgm:cxn modelId="{0EA27293-2549-4592-9C16-DD68AAA7E732}" srcId="{6582E01A-CC50-43A8-9AFD-EC6AF9312073}" destId="{96E3A435-6A06-42D7-B962-DBFE8B747EF0}" srcOrd="2" destOrd="0" parTransId="{94917CB1-5CCC-4A39-B9E2-BF365E5E659E}" sibTransId="{50E8A3CA-F4AC-4545-A9C0-917E96C1C4E1}"/>
    <dgm:cxn modelId="{F45C632D-6AFA-429E-8917-E0CBC17A4448}" srcId="{197BB20F-350B-4D5F-B772-C2FC7F252BA1}" destId="{6582E01A-CC50-43A8-9AFD-EC6AF9312073}" srcOrd="0" destOrd="0" parTransId="{CD5D34B8-6015-4C36-A916-BBF412E1CCD5}" sibTransId="{2CD1D43F-828B-44FB-BCEB-140C7B9F9AAB}"/>
    <dgm:cxn modelId="{CAEDEBF7-3E58-49BA-850B-28500A25E85A}" type="presOf" srcId="{197BB20F-350B-4D5F-B772-C2FC7F252BA1}" destId="{16DBF880-3F87-4BE8-89ED-B9EE83A213EB}" srcOrd="0" destOrd="0" presId="urn:microsoft.com/office/officeart/2005/8/layout/vList2"/>
    <dgm:cxn modelId="{1E796306-8452-4AD9-9445-35D80CF8DCC3}" srcId="{6582E01A-CC50-43A8-9AFD-EC6AF9312073}" destId="{BF85EBA2-D3B5-4438-AF9C-C43713084741}" srcOrd="0" destOrd="0" parTransId="{7DBD7146-6F7C-4CA2-B179-516B8BCDE533}" sibTransId="{AB4F3746-23C5-476A-9146-A9E94DF51C14}"/>
    <dgm:cxn modelId="{6064BDE5-2716-4736-BB4C-0D180CD31B17}" srcId="{197BB20F-350B-4D5F-B772-C2FC7F252BA1}" destId="{43834F4D-2DD0-4712-B39D-8AF05F9338FF}" srcOrd="1" destOrd="0" parTransId="{DF8D280B-7FAE-4F48-959C-96BCDF48E808}" sibTransId="{4E402141-6492-4396-AFDF-71050FB83C31}"/>
    <dgm:cxn modelId="{47F0407A-EE6C-4D8F-82AF-DE61FF5B1244}" srcId="{43834F4D-2DD0-4712-B39D-8AF05F9338FF}" destId="{A2F38DB1-8608-400A-AC5B-A72F642F973D}" srcOrd="1" destOrd="0" parTransId="{30BD1DFA-49F9-4361-8F5C-EF3BD526167A}" sibTransId="{519B6855-90A6-47F4-90F1-25A6CC18C87B}"/>
    <dgm:cxn modelId="{BC87F496-E442-489B-B68D-A7F7737F2BB8}" type="presOf" srcId="{BF85EBA2-D3B5-4438-AF9C-C43713084741}" destId="{FCB611FA-9800-4878-A996-85451C2169C6}" srcOrd="0" destOrd="0" presId="urn:microsoft.com/office/officeart/2005/8/layout/vList2"/>
    <dgm:cxn modelId="{4F26BAD3-EAF2-4EBD-8F0B-F930D3D1D13C}" type="presOf" srcId="{43834F4D-2DD0-4712-B39D-8AF05F9338FF}" destId="{3EE5B46D-3665-42A7-8685-CE0E37BF3B20}" srcOrd="0" destOrd="0" presId="urn:microsoft.com/office/officeart/2005/8/layout/vList2"/>
    <dgm:cxn modelId="{1DCC5C59-2D0C-432A-80D8-A695B6EFDB44}" type="presOf" srcId="{A2F38DB1-8608-400A-AC5B-A72F642F973D}" destId="{EFD3BBB0-4ECC-4C93-BC72-5A44242E7C64}" srcOrd="0" destOrd="1" presId="urn:microsoft.com/office/officeart/2005/8/layout/vList2"/>
    <dgm:cxn modelId="{F08A41DF-B9D2-42FD-A1EF-71D4ABF90D1C}" type="presOf" srcId="{086EBC28-E6EF-4ED1-9115-539AD97651B1}" destId="{FCB611FA-9800-4878-A996-85451C2169C6}" srcOrd="0" destOrd="1" presId="urn:microsoft.com/office/officeart/2005/8/layout/vList2"/>
    <dgm:cxn modelId="{E5E800DF-2DB4-4978-A27B-8C6AA2D1DF62}" type="presOf" srcId="{6582E01A-CC50-43A8-9AFD-EC6AF9312073}" destId="{C4A9C415-78F2-407D-81B4-6AC749AC541F}" srcOrd="0" destOrd="0" presId="urn:microsoft.com/office/officeart/2005/8/layout/vList2"/>
    <dgm:cxn modelId="{826E695E-E0D9-4216-9775-1E4DBFB4C6C7}" type="presOf" srcId="{96E3A435-6A06-42D7-B962-DBFE8B747EF0}" destId="{FCB611FA-9800-4878-A996-85451C2169C6}" srcOrd="0" destOrd="2" presId="urn:microsoft.com/office/officeart/2005/8/layout/vList2"/>
    <dgm:cxn modelId="{D1A682D9-3301-4324-80A4-69E000F52CEA}" type="presParOf" srcId="{16DBF880-3F87-4BE8-89ED-B9EE83A213EB}" destId="{C4A9C415-78F2-407D-81B4-6AC749AC541F}" srcOrd="0" destOrd="0" presId="urn:microsoft.com/office/officeart/2005/8/layout/vList2"/>
    <dgm:cxn modelId="{0456F4A8-B69D-4BC7-90E8-8DA3B7FBC645}" type="presParOf" srcId="{16DBF880-3F87-4BE8-89ED-B9EE83A213EB}" destId="{FCB611FA-9800-4878-A996-85451C2169C6}" srcOrd="1" destOrd="0" presId="urn:microsoft.com/office/officeart/2005/8/layout/vList2"/>
    <dgm:cxn modelId="{FB659CC0-2222-4ECB-B275-CDDB3953A7F6}" type="presParOf" srcId="{16DBF880-3F87-4BE8-89ED-B9EE83A213EB}" destId="{3EE5B46D-3665-42A7-8685-CE0E37BF3B20}" srcOrd="2" destOrd="0" presId="urn:microsoft.com/office/officeart/2005/8/layout/vList2"/>
    <dgm:cxn modelId="{3956F5ED-3C2D-47AA-95EE-AA46CAF6195B}" type="presParOf" srcId="{16DBF880-3F87-4BE8-89ED-B9EE83A213EB}" destId="{EFD3BBB0-4ECC-4C93-BC72-5A44242E7C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7BB20F-350B-4D5F-B772-C2FC7F252B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582E01A-CC50-43A8-9AFD-EC6AF9312073}">
      <dgm:prSet custT="1"/>
      <dgm:spPr/>
      <dgm:t>
        <a:bodyPr/>
        <a:lstStyle/>
        <a:p>
          <a:pPr rtl="0"/>
          <a:r>
            <a:rPr lang="cs-CZ" sz="3000" dirty="0" smtClean="0"/>
            <a:t>Kvalifikační předpoklady</a:t>
          </a:r>
          <a:endParaRPr lang="cs-CZ" sz="3000" dirty="0"/>
        </a:p>
      </dgm:t>
    </dgm:pt>
    <dgm:pt modelId="{CD5D34B8-6015-4C36-A916-BBF412E1CCD5}" type="parTrans" cxnId="{F45C632D-6AFA-429E-8917-E0CBC17A4448}">
      <dgm:prSet/>
      <dgm:spPr/>
      <dgm:t>
        <a:bodyPr/>
        <a:lstStyle/>
        <a:p>
          <a:endParaRPr lang="cs-CZ"/>
        </a:p>
      </dgm:t>
    </dgm:pt>
    <dgm:pt modelId="{2CD1D43F-828B-44FB-BCEB-140C7B9F9AAB}" type="sibTrans" cxnId="{F45C632D-6AFA-429E-8917-E0CBC17A4448}">
      <dgm:prSet/>
      <dgm:spPr/>
      <dgm:t>
        <a:bodyPr/>
        <a:lstStyle/>
        <a:p>
          <a:endParaRPr lang="cs-CZ"/>
        </a:p>
      </dgm:t>
    </dgm:pt>
    <dgm:pt modelId="{BF85EBA2-D3B5-4438-AF9C-C43713084741}">
      <dgm:prSet custT="1"/>
      <dgm:spPr/>
      <dgm:t>
        <a:bodyPr/>
        <a:lstStyle/>
        <a:p>
          <a:pPr rtl="0"/>
          <a:r>
            <a:rPr lang="cs-CZ" sz="2200" dirty="0" smtClean="0"/>
            <a:t>přiměřenost</a:t>
          </a:r>
          <a:endParaRPr lang="cs-CZ" sz="2200" dirty="0"/>
        </a:p>
      </dgm:t>
    </dgm:pt>
    <dgm:pt modelId="{7DBD7146-6F7C-4CA2-B179-516B8BCDE533}" type="parTrans" cxnId="{1E796306-8452-4AD9-9445-35D80CF8DCC3}">
      <dgm:prSet/>
      <dgm:spPr/>
      <dgm:t>
        <a:bodyPr/>
        <a:lstStyle/>
        <a:p>
          <a:endParaRPr lang="cs-CZ"/>
        </a:p>
      </dgm:t>
    </dgm:pt>
    <dgm:pt modelId="{AB4F3746-23C5-476A-9146-A9E94DF51C14}" type="sibTrans" cxnId="{1E796306-8452-4AD9-9445-35D80CF8DCC3}">
      <dgm:prSet/>
      <dgm:spPr/>
      <dgm:t>
        <a:bodyPr/>
        <a:lstStyle/>
        <a:p>
          <a:endParaRPr lang="cs-CZ"/>
        </a:p>
      </dgm:t>
    </dgm:pt>
    <dgm:pt modelId="{43834F4D-2DD0-4712-B39D-8AF05F9338FF}">
      <dgm:prSet custT="1"/>
      <dgm:spPr/>
      <dgm:t>
        <a:bodyPr/>
        <a:lstStyle/>
        <a:p>
          <a:pPr rtl="0"/>
          <a:r>
            <a:rPr lang="cs-CZ" sz="3000" dirty="0" smtClean="0"/>
            <a:t>Hodnotící kritéria</a:t>
          </a:r>
          <a:endParaRPr lang="cs-CZ" sz="3000" dirty="0"/>
        </a:p>
      </dgm:t>
    </dgm:pt>
    <dgm:pt modelId="{DF8D280B-7FAE-4F48-959C-96BCDF48E808}" type="parTrans" cxnId="{6064BDE5-2716-4736-BB4C-0D180CD31B17}">
      <dgm:prSet/>
      <dgm:spPr/>
      <dgm:t>
        <a:bodyPr/>
        <a:lstStyle/>
        <a:p>
          <a:endParaRPr lang="cs-CZ"/>
        </a:p>
      </dgm:t>
    </dgm:pt>
    <dgm:pt modelId="{4E402141-6492-4396-AFDF-71050FB83C31}" type="sibTrans" cxnId="{6064BDE5-2716-4736-BB4C-0D180CD31B17}">
      <dgm:prSet/>
      <dgm:spPr/>
      <dgm:t>
        <a:bodyPr/>
        <a:lstStyle/>
        <a:p>
          <a:endParaRPr lang="cs-CZ"/>
        </a:p>
      </dgm:t>
    </dgm:pt>
    <dgm:pt modelId="{93328F81-B064-4854-81AD-CED45AC1F7DC}">
      <dgm:prSet custT="1"/>
      <dgm:spPr/>
      <dgm:t>
        <a:bodyPr/>
        <a:lstStyle/>
        <a:p>
          <a:pPr rtl="0"/>
          <a:r>
            <a:rPr lang="cs-CZ" sz="2200" dirty="0" smtClean="0"/>
            <a:t>transparentnost</a:t>
          </a:r>
          <a:endParaRPr lang="cs-CZ" sz="2200" dirty="0"/>
        </a:p>
      </dgm:t>
    </dgm:pt>
    <dgm:pt modelId="{8C9B05D8-CF24-40D9-90B6-815251255B8A}" type="parTrans" cxnId="{3AF99AEF-C022-4193-91E7-889A2255716F}">
      <dgm:prSet/>
      <dgm:spPr/>
      <dgm:t>
        <a:bodyPr/>
        <a:lstStyle/>
        <a:p>
          <a:endParaRPr lang="cs-CZ"/>
        </a:p>
      </dgm:t>
    </dgm:pt>
    <dgm:pt modelId="{8B768A3F-B281-4198-A918-EF346D29FC0A}" type="sibTrans" cxnId="{3AF99AEF-C022-4193-91E7-889A2255716F}">
      <dgm:prSet/>
      <dgm:spPr/>
      <dgm:t>
        <a:bodyPr/>
        <a:lstStyle/>
        <a:p>
          <a:endParaRPr lang="cs-CZ"/>
        </a:p>
      </dgm:t>
    </dgm:pt>
    <dgm:pt modelId="{96E3A435-6A06-42D7-B962-DBFE8B747EF0}">
      <dgm:prSet custT="1"/>
      <dgm:spPr/>
      <dgm:t>
        <a:bodyPr/>
        <a:lstStyle/>
        <a:p>
          <a:pPr rtl="0"/>
          <a:endParaRPr lang="cs-CZ" sz="2200" dirty="0"/>
        </a:p>
      </dgm:t>
    </dgm:pt>
    <dgm:pt modelId="{50E8A3CA-F4AC-4545-A9C0-917E96C1C4E1}" type="sibTrans" cxnId="{0EA27293-2549-4592-9C16-DD68AAA7E732}">
      <dgm:prSet/>
      <dgm:spPr/>
      <dgm:t>
        <a:bodyPr/>
        <a:lstStyle/>
        <a:p>
          <a:endParaRPr lang="cs-CZ"/>
        </a:p>
      </dgm:t>
    </dgm:pt>
    <dgm:pt modelId="{94917CB1-5CCC-4A39-B9E2-BF365E5E659E}" type="parTrans" cxnId="{0EA27293-2549-4592-9C16-DD68AAA7E732}">
      <dgm:prSet/>
      <dgm:spPr/>
      <dgm:t>
        <a:bodyPr/>
        <a:lstStyle/>
        <a:p>
          <a:endParaRPr lang="cs-CZ"/>
        </a:p>
      </dgm:t>
    </dgm:pt>
    <dgm:pt modelId="{16DBF880-3F87-4BE8-89ED-B9EE83A213EB}" type="pres">
      <dgm:prSet presAssocID="{197BB20F-350B-4D5F-B772-C2FC7F252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A9C415-78F2-407D-81B4-6AC749AC541F}" type="pres">
      <dgm:prSet presAssocID="{6582E01A-CC50-43A8-9AFD-EC6AF9312073}" presName="parentText" presStyleLbl="node1" presStyleIdx="0" presStyleCnt="2" custLinFactNeighborX="206" custLinFactNeighborY="-2804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B611FA-9800-4878-A996-85451C2169C6}" type="pres">
      <dgm:prSet presAssocID="{6582E01A-CC50-43A8-9AFD-EC6AF931207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E5B46D-3665-42A7-8685-CE0E37BF3B20}" type="pres">
      <dgm:prSet presAssocID="{43834F4D-2DD0-4712-B39D-8AF05F9338FF}" presName="parentText" presStyleLbl="node1" presStyleIdx="1" presStyleCnt="2" custLinFactNeighborX="206" custLinFactNeighborY="-217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D3BBB0-4ECC-4C93-BC72-5A44242E7C64}" type="pres">
      <dgm:prSet presAssocID="{43834F4D-2DD0-4712-B39D-8AF05F9338FF}" presName="childText" presStyleLbl="revTx" presStyleIdx="1" presStyleCnt="2" custLinFactNeighborX="-851" custLinFactNeighborY="751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EF7E16C-C006-464E-B0EF-6837F9D2FD4A}" type="presOf" srcId="{43834F4D-2DD0-4712-B39D-8AF05F9338FF}" destId="{3EE5B46D-3665-42A7-8685-CE0E37BF3B20}" srcOrd="0" destOrd="0" presId="urn:microsoft.com/office/officeart/2005/8/layout/vList2"/>
    <dgm:cxn modelId="{F45C632D-6AFA-429E-8917-E0CBC17A4448}" srcId="{197BB20F-350B-4D5F-B772-C2FC7F252BA1}" destId="{6582E01A-CC50-43A8-9AFD-EC6AF9312073}" srcOrd="0" destOrd="0" parTransId="{CD5D34B8-6015-4C36-A916-BBF412E1CCD5}" sibTransId="{2CD1D43F-828B-44FB-BCEB-140C7B9F9AAB}"/>
    <dgm:cxn modelId="{1E796306-8452-4AD9-9445-35D80CF8DCC3}" srcId="{6582E01A-CC50-43A8-9AFD-EC6AF9312073}" destId="{BF85EBA2-D3B5-4438-AF9C-C43713084741}" srcOrd="0" destOrd="0" parTransId="{7DBD7146-6F7C-4CA2-B179-516B8BCDE533}" sibTransId="{AB4F3746-23C5-476A-9146-A9E94DF51C14}"/>
    <dgm:cxn modelId="{0461B79A-9212-42D1-994F-7FC34B4B7D91}" type="presOf" srcId="{197BB20F-350B-4D5F-B772-C2FC7F252BA1}" destId="{16DBF880-3F87-4BE8-89ED-B9EE83A213EB}" srcOrd="0" destOrd="0" presId="urn:microsoft.com/office/officeart/2005/8/layout/vList2"/>
    <dgm:cxn modelId="{3AF99AEF-C022-4193-91E7-889A2255716F}" srcId="{43834F4D-2DD0-4712-B39D-8AF05F9338FF}" destId="{93328F81-B064-4854-81AD-CED45AC1F7DC}" srcOrd="0" destOrd="0" parTransId="{8C9B05D8-CF24-40D9-90B6-815251255B8A}" sibTransId="{8B768A3F-B281-4198-A918-EF346D29FC0A}"/>
    <dgm:cxn modelId="{B3B4E905-CFB1-4409-A398-83C1591DB786}" type="presOf" srcId="{6582E01A-CC50-43A8-9AFD-EC6AF9312073}" destId="{C4A9C415-78F2-407D-81B4-6AC749AC541F}" srcOrd="0" destOrd="0" presId="urn:microsoft.com/office/officeart/2005/8/layout/vList2"/>
    <dgm:cxn modelId="{6064BDE5-2716-4736-BB4C-0D180CD31B17}" srcId="{197BB20F-350B-4D5F-B772-C2FC7F252BA1}" destId="{43834F4D-2DD0-4712-B39D-8AF05F9338FF}" srcOrd="1" destOrd="0" parTransId="{DF8D280B-7FAE-4F48-959C-96BCDF48E808}" sibTransId="{4E402141-6492-4396-AFDF-71050FB83C31}"/>
    <dgm:cxn modelId="{8E44E97E-AE2C-4757-AFEE-DD272393D777}" type="presOf" srcId="{93328F81-B064-4854-81AD-CED45AC1F7DC}" destId="{EFD3BBB0-4ECC-4C93-BC72-5A44242E7C64}" srcOrd="0" destOrd="0" presId="urn:microsoft.com/office/officeart/2005/8/layout/vList2"/>
    <dgm:cxn modelId="{864C5B9F-2175-4634-9A8E-0F0488A16B33}" type="presOf" srcId="{BF85EBA2-D3B5-4438-AF9C-C43713084741}" destId="{FCB611FA-9800-4878-A996-85451C2169C6}" srcOrd="0" destOrd="0" presId="urn:microsoft.com/office/officeart/2005/8/layout/vList2"/>
    <dgm:cxn modelId="{0EA27293-2549-4592-9C16-DD68AAA7E732}" srcId="{6582E01A-CC50-43A8-9AFD-EC6AF9312073}" destId="{96E3A435-6A06-42D7-B962-DBFE8B747EF0}" srcOrd="1" destOrd="0" parTransId="{94917CB1-5CCC-4A39-B9E2-BF365E5E659E}" sibTransId="{50E8A3CA-F4AC-4545-A9C0-917E96C1C4E1}"/>
    <dgm:cxn modelId="{35AA88CD-5302-40D1-A704-1894A71FF387}" type="presOf" srcId="{96E3A435-6A06-42D7-B962-DBFE8B747EF0}" destId="{FCB611FA-9800-4878-A996-85451C2169C6}" srcOrd="0" destOrd="1" presId="urn:microsoft.com/office/officeart/2005/8/layout/vList2"/>
    <dgm:cxn modelId="{30272901-13A1-4DBE-80CE-F763737EDC4E}" type="presParOf" srcId="{16DBF880-3F87-4BE8-89ED-B9EE83A213EB}" destId="{C4A9C415-78F2-407D-81B4-6AC749AC541F}" srcOrd="0" destOrd="0" presId="urn:microsoft.com/office/officeart/2005/8/layout/vList2"/>
    <dgm:cxn modelId="{2B029E5D-80FE-4C9C-A5F3-95A176692BD6}" type="presParOf" srcId="{16DBF880-3F87-4BE8-89ED-B9EE83A213EB}" destId="{FCB611FA-9800-4878-A996-85451C2169C6}" srcOrd="1" destOrd="0" presId="urn:microsoft.com/office/officeart/2005/8/layout/vList2"/>
    <dgm:cxn modelId="{B878EFD8-BAED-4BCB-B26F-236BE843CC38}" type="presParOf" srcId="{16DBF880-3F87-4BE8-89ED-B9EE83A213EB}" destId="{3EE5B46D-3665-42A7-8685-CE0E37BF3B20}" srcOrd="2" destOrd="0" presId="urn:microsoft.com/office/officeart/2005/8/layout/vList2"/>
    <dgm:cxn modelId="{C0506B95-DEA0-4AFD-8561-14F419AE8AC0}" type="presParOf" srcId="{16DBF880-3F87-4BE8-89ED-B9EE83A213EB}" destId="{EFD3BBB0-4ECC-4C93-BC72-5A44242E7C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7BB20F-350B-4D5F-B772-C2FC7F252B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582E01A-CC50-43A8-9AFD-EC6AF9312073}">
      <dgm:prSet custT="1"/>
      <dgm:spPr/>
      <dgm:t>
        <a:bodyPr/>
        <a:lstStyle/>
        <a:p>
          <a:pPr rtl="0"/>
          <a:r>
            <a:rPr lang="cs-CZ" sz="3000" dirty="0" err="1" smtClean="0"/>
            <a:t>Uveřejňovací</a:t>
          </a:r>
          <a:r>
            <a:rPr lang="cs-CZ" sz="3000" dirty="0" smtClean="0"/>
            <a:t> povinnost</a:t>
          </a:r>
          <a:endParaRPr lang="cs-CZ" sz="3000" dirty="0"/>
        </a:p>
      </dgm:t>
    </dgm:pt>
    <dgm:pt modelId="{CD5D34B8-6015-4C36-A916-BBF412E1CCD5}" type="parTrans" cxnId="{F45C632D-6AFA-429E-8917-E0CBC17A4448}">
      <dgm:prSet/>
      <dgm:spPr/>
      <dgm:t>
        <a:bodyPr/>
        <a:lstStyle/>
        <a:p>
          <a:endParaRPr lang="cs-CZ"/>
        </a:p>
      </dgm:t>
    </dgm:pt>
    <dgm:pt modelId="{2CD1D43F-828B-44FB-BCEB-140C7B9F9AAB}" type="sibTrans" cxnId="{F45C632D-6AFA-429E-8917-E0CBC17A4448}">
      <dgm:prSet/>
      <dgm:spPr/>
      <dgm:t>
        <a:bodyPr/>
        <a:lstStyle/>
        <a:p>
          <a:endParaRPr lang="cs-CZ"/>
        </a:p>
      </dgm:t>
    </dgm:pt>
    <dgm:pt modelId="{BF85EBA2-D3B5-4438-AF9C-C43713084741}">
      <dgm:prSet custT="1"/>
      <dgm:spPr/>
      <dgm:t>
        <a:bodyPr/>
        <a:lstStyle/>
        <a:p>
          <a:pPr rtl="0"/>
          <a:r>
            <a:rPr lang="cs-CZ" sz="2200" dirty="0" smtClean="0"/>
            <a:t>profil zadavatele</a:t>
          </a:r>
          <a:endParaRPr lang="cs-CZ" sz="2200" dirty="0"/>
        </a:p>
      </dgm:t>
    </dgm:pt>
    <dgm:pt modelId="{7DBD7146-6F7C-4CA2-B179-516B8BCDE533}" type="parTrans" cxnId="{1E796306-8452-4AD9-9445-35D80CF8DCC3}">
      <dgm:prSet/>
      <dgm:spPr/>
      <dgm:t>
        <a:bodyPr/>
        <a:lstStyle/>
        <a:p>
          <a:endParaRPr lang="cs-CZ"/>
        </a:p>
      </dgm:t>
    </dgm:pt>
    <dgm:pt modelId="{AB4F3746-23C5-476A-9146-A9E94DF51C14}" type="sibTrans" cxnId="{1E796306-8452-4AD9-9445-35D80CF8DCC3}">
      <dgm:prSet/>
      <dgm:spPr/>
      <dgm:t>
        <a:bodyPr/>
        <a:lstStyle/>
        <a:p>
          <a:endParaRPr lang="cs-CZ"/>
        </a:p>
      </dgm:t>
    </dgm:pt>
    <dgm:pt modelId="{96E3A435-6A06-42D7-B962-DBFE8B747EF0}">
      <dgm:prSet custT="1"/>
      <dgm:spPr/>
      <dgm:t>
        <a:bodyPr/>
        <a:lstStyle/>
        <a:p>
          <a:pPr rtl="0"/>
          <a:endParaRPr lang="cs-CZ" sz="2200" dirty="0"/>
        </a:p>
      </dgm:t>
    </dgm:pt>
    <dgm:pt modelId="{50E8A3CA-F4AC-4545-A9C0-917E96C1C4E1}" type="sibTrans" cxnId="{0EA27293-2549-4592-9C16-DD68AAA7E732}">
      <dgm:prSet/>
      <dgm:spPr/>
      <dgm:t>
        <a:bodyPr/>
        <a:lstStyle/>
        <a:p>
          <a:endParaRPr lang="cs-CZ"/>
        </a:p>
      </dgm:t>
    </dgm:pt>
    <dgm:pt modelId="{94917CB1-5CCC-4A39-B9E2-BF365E5E659E}" type="parTrans" cxnId="{0EA27293-2549-4592-9C16-DD68AAA7E732}">
      <dgm:prSet/>
      <dgm:spPr/>
      <dgm:t>
        <a:bodyPr/>
        <a:lstStyle/>
        <a:p>
          <a:endParaRPr lang="cs-CZ"/>
        </a:p>
      </dgm:t>
    </dgm:pt>
    <dgm:pt modelId="{FBB92F71-1DF6-480D-A81F-A5B9C903AD09}">
      <dgm:prSet custT="1"/>
      <dgm:spPr/>
      <dgm:t>
        <a:bodyPr/>
        <a:lstStyle/>
        <a:p>
          <a:pPr rtl="0"/>
          <a:r>
            <a:rPr lang="cs-CZ" sz="2200" dirty="0" smtClean="0"/>
            <a:t>Věstník veřejných zakázek</a:t>
          </a:r>
          <a:endParaRPr lang="cs-CZ" sz="2200" dirty="0"/>
        </a:p>
      </dgm:t>
    </dgm:pt>
    <dgm:pt modelId="{A790CA25-37EB-4781-ADA7-9C9BC3363821}" type="parTrans" cxnId="{B28F6EE6-D420-4967-9B6E-111F70430648}">
      <dgm:prSet/>
      <dgm:spPr/>
    </dgm:pt>
    <dgm:pt modelId="{3B3B1BB3-BCE5-4141-A9C4-572A00C83FE2}" type="sibTrans" cxnId="{B28F6EE6-D420-4967-9B6E-111F70430648}">
      <dgm:prSet/>
      <dgm:spPr/>
    </dgm:pt>
    <dgm:pt modelId="{9E53AA7F-F890-4811-918F-34C6EAD9994B}">
      <dgm:prSet custT="1"/>
      <dgm:spPr/>
      <dgm:t>
        <a:bodyPr/>
        <a:lstStyle/>
        <a:p>
          <a:pPr rtl="0"/>
          <a:r>
            <a:rPr lang="cs-CZ" sz="2200" dirty="0" smtClean="0"/>
            <a:t>Registr smluv</a:t>
          </a:r>
          <a:endParaRPr lang="cs-CZ" sz="2200" dirty="0"/>
        </a:p>
      </dgm:t>
    </dgm:pt>
    <dgm:pt modelId="{EEB0AA81-C76C-41BB-BCB6-06A6FEBB0E7E}" type="parTrans" cxnId="{76EEB772-BB4D-4CD0-9775-E1A8670491B3}">
      <dgm:prSet/>
      <dgm:spPr/>
    </dgm:pt>
    <dgm:pt modelId="{54373536-AAD5-40E8-99E3-E051213D7421}" type="sibTrans" cxnId="{76EEB772-BB4D-4CD0-9775-E1A8670491B3}">
      <dgm:prSet/>
      <dgm:spPr/>
    </dgm:pt>
    <dgm:pt modelId="{16DBF880-3F87-4BE8-89ED-B9EE83A213EB}" type="pres">
      <dgm:prSet presAssocID="{197BB20F-350B-4D5F-B772-C2FC7F252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A9C415-78F2-407D-81B4-6AC749AC541F}" type="pres">
      <dgm:prSet presAssocID="{6582E01A-CC50-43A8-9AFD-EC6AF9312073}" presName="parentText" presStyleLbl="node1" presStyleIdx="0" presStyleCnt="1" custLinFactNeighborX="206" custLinFactNeighborY="-2804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B611FA-9800-4878-A996-85451C2169C6}" type="pres">
      <dgm:prSet presAssocID="{6582E01A-CC50-43A8-9AFD-EC6AF931207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28F6EE6-D420-4967-9B6E-111F70430648}" srcId="{6582E01A-CC50-43A8-9AFD-EC6AF9312073}" destId="{FBB92F71-1DF6-480D-A81F-A5B9C903AD09}" srcOrd="1" destOrd="0" parTransId="{A790CA25-37EB-4781-ADA7-9C9BC3363821}" sibTransId="{3B3B1BB3-BCE5-4141-A9C4-572A00C83FE2}"/>
    <dgm:cxn modelId="{F45C632D-6AFA-429E-8917-E0CBC17A4448}" srcId="{197BB20F-350B-4D5F-B772-C2FC7F252BA1}" destId="{6582E01A-CC50-43A8-9AFD-EC6AF9312073}" srcOrd="0" destOrd="0" parTransId="{CD5D34B8-6015-4C36-A916-BBF412E1CCD5}" sibTransId="{2CD1D43F-828B-44FB-BCEB-140C7B9F9AAB}"/>
    <dgm:cxn modelId="{1E796306-8452-4AD9-9445-35D80CF8DCC3}" srcId="{6582E01A-CC50-43A8-9AFD-EC6AF9312073}" destId="{BF85EBA2-D3B5-4438-AF9C-C43713084741}" srcOrd="0" destOrd="0" parTransId="{7DBD7146-6F7C-4CA2-B179-516B8BCDE533}" sibTransId="{AB4F3746-23C5-476A-9146-A9E94DF51C14}"/>
    <dgm:cxn modelId="{37D0F336-440C-4282-A2CF-12924CCAABA3}" type="presOf" srcId="{9E53AA7F-F890-4811-918F-34C6EAD9994B}" destId="{FCB611FA-9800-4878-A996-85451C2169C6}" srcOrd="0" destOrd="2" presId="urn:microsoft.com/office/officeart/2005/8/layout/vList2"/>
    <dgm:cxn modelId="{ED81BDF2-E794-4D6A-AFD0-C33955A2FC30}" type="presOf" srcId="{197BB20F-350B-4D5F-B772-C2FC7F252BA1}" destId="{16DBF880-3F87-4BE8-89ED-B9EE83A213EB}" srcOrd="0" destOrd="0" presId="urn:microsoft.com/office/officeart/2005/8/layout/vList2"/>
    <dgm:cxn modelId="{D1A67686-D54E-4E71-9A71-30CF86D06DAF}" type="presOf" srcId="{96E3A435-6A06-42D7-B962-DBFE8B747EF0}" destId="{FCB611FA-9800-4878-A996-85451C2169C6}" srcOrd="0" destOrd="3" presId="urn:microsoft.com/office/officeart/2005/8/layout/vList2"/>
    <dgm:cxn modelId="{684B374F-B9D4-4394-A4C4-586B3DFE4203}" type="presOf" srcId="{6582E01A-CC50-43A8-9AFD-EC6AF9312073}" destId="{C4A9C415-78F2-407D-81B4-6AC749AC541F}" srcOrd="0" destOrd="0" presId="urn:microsoft.com/office/officeart/2005/8/layout/vList2"/>
    <dgm:cxn modelId="{0EA27293-2549-4592-9C16-DD68AAA7E732}" srcId="{6582E01A-CC50-43A8-9AFD-EC6AF9312073}" destId="{96E3A435-6A06-42D7-B962-DBFE8B747EF0}" srcOrd="3" destOrd="0" parTransId="{94917CB1-5CCC-4A39-B9E2-BF365E5E659E}" sibTransId="{50E8A3CA-F4AC-4545-A9C0-917E96C1C4E1}"/>
    <dgm:cxn modelId="{D32EB690-3E13-4CD6-A44C-FCAB3DC23D87}" type="presOf" srcId="{BF85EBA2-D3B5-4438-AF9C-C43713084741}" destId="{FCB611FA-9800-4878-A996-85451C2169C6}" srcOrd="0" destOrd="0" presId="urn:microsoft.com/office/officeart/2005/8/layout/vList2"/>
    <dgm:cxn modelId="{E8BDD2CD-D6C2-4631-B205-0063F99B6C06}" type="presOf" srcId="{FBB92F71-1DF6-480D-A81F-A5B9C903AD09}" destId="{FCB611FA-9800-4878-A996-85451C2169C6}" srcOrd="0" destOrd="1" presId="urn:microsoft.com/office/officeart/2005/8/layout/vList2"/>
    <dgm:cxn modelId="{76EEB772-BB4D-4CD0-9775-E1A8670491B3}" srcId="{6582E01A-CC50-43A8-9AFD-EC6AF9312073}" destId="{9E53AA7F-F890-4811-918F-34C6EAD9994B}" srcOrd="2" destOrd="0" parTransId="{EEB0AA81-C76C-41BB-BCB6-06A6FEBB0E7E}" sibTransId="{54373536-AAD5-40E8-99E3-E051213D7421}"/>
    <dgm:cxn modelId="{715A2E1C-2272-4BA3-AE61-DD2824050422}" type="presParOf" srcId="{16DBF880-3F87-4BE8-89ED-B9EE83A213EB}" destId="{C4A9C415-78F2-407D-81B4-6AC749AC541F}" srcOrd="0" destOrd="0" presId="urn:microsoft.com/office/officeart/2005/8/layout/vList2"/>
    <dgm:cxn modelId="{84EFE0B1-2AFD-40E3-9B48-3C1623471E6C}" type="presParOf" srcId="{16DBF880-3F87-4BE8-89ED-B9EE83A213EB}" destId="{FCB611FA-9800-4878-A996-85451C2169C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081A6A-C04D-49DE-B8F7-8CFF5CF2474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53262B8-6556-4E89-9D90-6AE97DDDD005}">
      <dgm:prSet/>
      <dgm:spPr/>
      <dgm:t>
        <a:bodyPr/>
        <a:lstStyle/>
        <a:p>
          <a:pPr rtl="0"/>
          <a:r>
            <a:rPr lang="cs-CZ" dirty="0" smtClean="0"/>
            <a:t>MP MMR pro oblast zadávání zakázek pro programové období 2014–2020</a:t>
          </a:r>
          <a:endParaRPr lang="cs-CZ" dirty="0"/>
        </a:p>
      </dgm:t>
    </dgm:pt>
    <dgm:pt modelId="{3B6D6634-2FE6-4100-9A7F-F8041A3BEF49}" type="parTrans" cxnId="{7403B12A-68BD-4DF6-A777-A6DB58011C7F}">
      <dgm:prSet/>
      <dgm:spPr/>
      <dgm:t>
        <a:bodyPr/>
        <a:lstStyle/>
        <a:p>
          <a:endParaRPr lang="cs-CZ"/>
        </a:p>
      </dgm:t>
    </dgm:pt>
    <dgm:pt modelId="{4231DCB7-A4D9-4A4D-B835-6D2D452685D9}" type="sibTrans" cxnId="{7403B12A-68BD-4DF6-A777-A6DB58011C7F}">
      <dgm:prSet/>
      <dgm:spPr/>
      <dgm:t>
        <a:bodyPr/>
        <a:lstStyle/>
        <a:p>
          <a:endParaRPr lang="cs-CZ"/>
        </a:p>
      </dgm:t>
    </dgm:pt>
    <dgm:pt modelId="{3369D325-D132-426C-B72D-02E55AED15A2}">
      <dgm:prSet/>
      <dgm:spPr/>
      <dgm:t>
        <a:bodyPr/>
        <a:lstStyle/>
        <a:p>
          <a:pPr rtl="0"/>
          <a:r>
            <a:rPr lang="cs-CZ" dirty="0" smtClean="0">
              <a:solidFill>
                <a:schemeClr val="bg1"/>
              </a:solidFill>
            </a:rPr>
            <a:t>verze č. 4 </a:t>
          </a:r>
          <a:r>
            <a:rPr lang="cs-CZ" dirty="0" smtClean="0"/>
            <a:t>– soulad se ZZVZ (účinnost od 1. 5. 2017)</a:t>
          </a:r>
          <a:endParaRPr lang="cs-CZ" dirty="0"/>
        </a:p>
      </dgm:t>
    </dgm:pt>
    <dgm:pt modelId="{FFCD2338-25B1-4175-8A07-7C6AFE172C3D}" type="parTrans" cxnId="{1A09BF65-4519-49AF-B335-016037803E7D}">
      <dgm:prSet/>
      <dgm:spPr/>
      <dgm:t>
        <a:bodyPr/>
        <a:lstStyle/>
        <a:p>
          <a:endParaRPr lang="cs-CZ"/>
        </a:p>
      </dgm:t>
    </dgm:pt>
    <dgm:pt modelId="{A43A532D-6E7E-4BC8-B1AD-660031BACB9B}" type="sibTrans" cxnId="{1A09BF65-4519-49AF-B335-016037803E7D}">
      <dgm:prSet/>
      <dgm:spPr/>
      <dgm:t>
        <a:bodyPr/>
        <a:lstStyle/>
        <a:p>
          <a:endParaRPr lang="cs-CZ"/>
        </a:p>
      </dgm:t>
    </dgm:pt>
    <dgm:pt modelId="{AA434F76-D3D9-48E6-B7C1-ACDB5ED908D7}">
      <dgm:prSet/>
      <dgm:spPr/>
      <dgm:t>
        <a:bodyPr/>
        <a:lstStyle/>
        <a:p>
          <a:pPr rtl="0"/>
          <a:r>
            <a:rPr lang="cs-CZ" smtClean="0"/>
            <a:t>kap. 12 PpŽP „Zadávání a kontrola zakázek“</a:t>
          </a:r>
          <a:endParaRPr lang="cs-CZ"/>
        </a:p>
      </dgm:t>
    </dgm:pt>
    <dgm:pt modelId="{5B381E8A-2B01-4BBE-A741-1A242853CC69}" type="parTrans" cxnId="{5CF64074-F140-41F7-B881-EEB22A562579}">
      <dgm:prSet/>
      <dgm:spPr/>
      <dgm:t>
        <a:bodyPr/>
        <a:lstStyle/>
        <a:p>
          <a:endParaRPr lang="cs-CZ"/>
        </a:p>
      </dgm:t>
    </dgm:pt>
    <dgm:pt modelId="{F10576B5-03A7-4B29-8EE4-67E75ACF681C}" type="sibTrans" cxnId="{5CF64074-F140-41F7-B881-EEB22A562579}">
      <dgm:prSet/>
      <dgm:spPr/>
      <dgm:t>
        <a:bodyPr/>
        <a:lstStyle/>
        <a:p>
          <a:endParaRPr lang="cs-CZ"/>
        </a:p>
      </dgm:t>
    </dgm:pt>
    <dgm:pt modelId="{97F6CE2E-380F-49D5-A1E6-9DC4804B6D47}">
      <dgm:prSet/>
      <dgm:spPr/>
      <dgm:t>
        <a:bodyPr/>
        <a:lstStyle/>
        <a:p>
          <a:pPr rtl="0"/>
          <a:r>
            <a:rPr lang="cs-CZ" smtClean="0"/>
            <a:t>obsah:</a:t>
          </a:r>
          <a:endParaRPr lang="cs-CZ"/>
        </a:p>
      </dgm:t>
    </dgm:pt>
    <dgm:pt modelId="{F4F18BE6-686F-4755-8FCF-61EE80448497}" type="parTrans" cxnId="{C0C253E9-32EA-4CD2-B470-5EA1761E803C}">
      <dgm:prSet/>
      <dgm:spPr/>
      <dgm:t>
        <a:bodyPr/>
        <a:lstStyle/>
        <a:p>
          <a:endParaRPr lang="cs-CZ"/>
        </a:p>
      </dgm:t>
    </dgm:pt>
    <dgm:pt modelId="{B62F0EC0-CCE3-4B9A-832B-EA9B4455444A}" type="sibTrans" cxnId="{C0C253E9-32EA-4CD2-B470-5EA1761E803C}">
      <dgm:prSet/>
      <dgm:spPr/>
      <dgm:t>
        <a:bodyPr/>
        <a:lstStyle/>
        <a:p>
          <a:endParaRPr lang="cs-CZ"/>
        </a:p>
      </dgm:t>
    </dgm:pt>
    <dgm:pt modelId="{1A2505BE-7A9E-4853-BA7E-B725EAEE89AB}">
      <dgm:prSet/>
      <dgm:spPr/>
      <dgm:t>
        <a:bodyPr/>
        <a:lstStyle/>
        <a:p>
          <a:pPr rtl="0"/>
          <a:r>
            <a:rPr lang="cs-CZ" smtClean="0"/>
            <a:t>působnost </a:t>
          </a:r>
          <a:endParaRPr lang="cs-CZ"/>
        </a:p>
      </dgm:t>
    </dgm:pt>
    <dgm:pt modelId="{AE8364B2-394D-4F4A-A0F1-C519AE0E49AD}" type="parTrans" cxnId="{7F6A97CF-8B7C-4948-B3F2-1B8B21900299}">
      <dgm:prSet/>
      <dgm:spPr/>
      <dgm:t>
        <a:bodyPr/>
        <a:lstStyle/>
        <a:p>
          <a:endParaRPr lang="cs-CZ"/>
        </a:p>
      </dgm:t>
    </dgm:pt>
    <dgm:pt modelId="{C8B14A1E-0265-4B01-8434-F2DC025BDB58}" type="sibTrans" cxnId="{7F6A97CF-8B7C-4948-B3F2-1B8B21900299}">
      <dgm:prSet/>
      <dgm:spPr/>
      <dgm:t>
        <a:bodyPr/>
        <a:lstStyle/>
        <a:p>
          <a:endParaRPr lang="cs-CZ"/>
        </a:p>
      </dgm:t>
    </dgm:pt>
    <dgm:pt modelId="{08398B21-0DD0-46ED-BF7F-A34BF6EC7905}">
      <dgm:prSet/>
      <dgm:spPr/>
      <dgm:t>
        <a:bodyPr/>
        <a:lstStyle/>
        <a:p>
          <a:pPr rtl="0"/>
          <a:r>
            <a:rPr lang="cs-CZ" smtClean="0"/>
            <a:t>obecná ustanovení</a:t>
          </a:r>
          <a:endParaRPr lang="cs-CZ"/>
        </a:p>
      </dgm:t>
    </dgm:pt>
    <dgm:pt modelId="{CA5CAF34-0012-4C0C-BC9E-566336ABABAE}" type="parTrans" cxnId="{D3065B08-07E6-47D0-86C8-CF7418EECD30}">
      <dgm:prSet/>
      <dgm:spPr/>
      <dgm:t>
        <a:bodyPr/>
        <a:lstStyle/>
        <a:p>
          <a:endParaRPr lang="cs-CZ"/>
        </a:p>
      </dgm:t>
    </dgm:pt>
    <dgm:pt modelId="{3B97199A-D754-4CC4-B021-177A39274A0A}" type="sibTrans" cxnId="{D3065B08-07E6-47D0-86C8-CF7418EECD30}">
      <dgm:prSet/>
      <dgm:spPr/>
      <dgm:t>
        <a:bodyPr/>
        <a:lstStyle/>
        <a:p>
          <a:endParaRPr lang="cs-CZ"/>
        </a:p>
      </dgm:t>
    </dgm:pt>
    <dgm:pt modelId="{27C9D440-B816-4BAB-8280-0B5CBDE563D6}">
      <dgm:prSet/>
      <dgm:spPr/>
      <dgm:t>
        <a:bodyPr/>
        <a:lstStyle/>
        <a:p>
          <a:pPr rtl="0"/>
          <a:r>
            <a:rPr lang="cs-CZ" smtClean="0"/>
            <a:t>postupy pro zadávání VZMR a zakázek vyšší hodnoty</a:t>
          </a:r>
          <a:endParaRPr lang="cs-CZ"/>
        </a:p>
      </dgm:t>
    </dgm:pt>
    <dgm:pt modelId="{6020B340-3EB1-4726-99DD-4CABBCCC0FA1}" type="parTrans" cxnId="{B3332B3C-537B-4A88-AA76-C69119C626F3}">
      <dgm:prSet/>
      <dgm:spPr/>
      <dgm:t>
        <a:bodyPr/>
        <a:lstStyle/>
        <a:p>
          <a:endParaRPr lang="cs-CZ"/>
        </a:p>
      </dgm:t>
    </dgm:pt>
    <dgm:pt modelId="{0C8C9586-4B65-462B-814B-3D280C30D1A8}" type="sibTrans" cxnId="{B3332B3C-537B-4A88-AA76-C69119C626F3}">
      <dgm:prSet/>
      <dgm:spPr/>
      <dgm:t>
        <a:bodyPr/>
        <a:lstStyle/>
        <a:p>
          <a:endParaRPr lang="cs-CZ"/>
        </a:p>
      </dgm:t>
    </dgm:pt>
    <dgm:pt modelId="{E0912014-A737-4EA1-A9BC-17E50FA61670}">
      <dgm:prSet/>
      <dgm:spPr/>
      <dgm:t>
        <a:bodyPr/>
        <a:lstStyle/>
        <a:p>
          <a:pPr rtl="0"/>
          <a:r>
            <a:rPr lang="cs-CZ" smtClean="0"/>
            <a:t>kontrola výběrových a zadávacích řízení</a:t>
          </a:r>
          <a:endParaRPr lang="cs-CZ"/>
        </a:p>
      </dgm:t>
    </dgm:pt>
    <dgm:pt modelId="{B93AC495-DD48-47AD-9F08-885BB515637B}" type="parTrans" cxnId="{3D09C2CA-0398-4693-8D53-02B9603B27BF}">
      <dgm:prSet/>
      <dgm:spPr/>
      <dgm:t>
        <a:bodyPr/>
        <a:lstStyle/>
        <a:p>
          <a:endParaRPr lang="cs-CZ"/>
        </a:p>
      </dgm:t>
    </dgm:pt>
    <dgm:pt modelId="{7523FD94-8315-4CDD-A0CC-26BDE3CD558F}" type="sibTrans" cxnId="{3D09C2CA-0398-4693-8D53-02B9603B27BF}">
      <dgm:prSet/>
      <dgm:spPr/>
      <dgm:t>
        <a:bodyPr/>
        <a:lstStyle/>
        <a:p>
          <a:endParaRPr lang="cs-CZ"/>
        </a:p>
      </dgm:t>
    </dgm:pt>
    <dgm:pt modelId="{D67122BA-D18F-489A-A813-EF0BFBC5B25A}" type="pres">
      <dgm:prSet presAssocID="{92081A6A-C04D-49DE-B8F7-8CFF5CF2474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0D69D0A-CF42-40BC-9919-AE8C45850187}" type="pres">
      <dgm:prSet presAssocID="{92081A6A-C04D-49DE-B8F7-8CFF5CF24746}" presName="arrow" presStyleLbl="bgShp" presStyleIdx="0" presStyleCnt="1"/>
      <dgm:spPr/>
    </dgm:pt>
    <dgm:pt modelId="{DEF2D0D4-53BD-4D31-95C8-FEE82AADC0CB}" type="pres">
      <dgm:prSet presAssocID="{92081A6A-C04D-49DE-B8F7-8CFF5CF24746}" presName="linearProcess" presStyleCnt="0"/>
      <dgm:spPr/>
    </dgm:pt>
    <dgm:pt modelId="{AE1A6F11-B217-431A-8D6D-2411974E29F5}" type="pres">
      <dgm:prSet presAssocID="{253262B8-6556-4E89-9D90-6AE97DDDD00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6C9279-D722-46F4-B9BD-2EB74471F5A4}" type="pres">
      <dgm:prSet presAssocID="{4231DCB7-A4D9-4A4D-B835-6D2D452685D9}" presName="sibTrans" presStyleCnt="0"/>
      <dgm:spPr/>
    </dgm:pt>
    <dgm:pt modelId="{D6859CA4-F80D-42DF-B28A-1D0445693784}" type="pres">
      <dgm:prSet presAssocID="{AA434F76-D3D9-48E6-B7C1-ACDB5ED908D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1B6E865-AF61-4BC7-9401-4EE9FFBD72C4}" type="pres">
      <dgm:prSet presAssocID="{F10576B5-03A7-4B29-8EE4-67E75ACF681C}" presName="sibTrans" presStyleCnt="0"/>
      <dgm:spPr/>
    </dgm:pt>
    <dgm:pt modelId="{63AF76AD-E6E7-4CA6-80C6-0AD10435CA1F}" type="pres">
      <dgm:prSet presAssocID="{97F6CE2E-380F-49D5-A1E6-9DC4804B6D4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FEF381C-65F3-427B-BD60-9318E30D3D5C}" type="presOf" srcId="{AA434F76-D3D9-48E6-B7C1-ACDB5ED908D7}" destId="{D6859CA4-F80D-42DF-B28A-1D0445693784}" srcOrd="0" destOrd="0" presId="urn:microsoft.com/office/officeart/2005/8/layout/hProcess9"/>
    <dgm:cxn modelId="{68BAEA05-FEEE-4C81-8F11-9DDAFC9A083B}" type="presOf" srcId="{97F6CE2E-380F-49D5-A1E6-9DC4804B6D47}" destId="{63AF76AD-E6E7-4CA6-80C6-0AD10435CA1F}" srcOrd="0" destOrd="0" presId="urn:microsoft.com/office/officeart/2005/8/layout/hProcess9"/>
    <dgm:cxn modelId="{93EF9718-C6FF-4119-B47F-FABE0EBAEEB7}" type="presOf" srcId="{92081A6A-C04D-49DE-B8F7-8CFF5CF24746}" destId="{D67122BA-D18F-489A-A813-EF0BFBC5B25A}" srcOrd="0" destOrd="0" presId="urn:microsoft.com/office/officeart/2005/8/layout/hProcess9"/>
    <dgm:cxn modelId="{7F6A97CF-8B7C-4948-B3F2-1B8B21900299}" srcId="{97F6CE2E-380F-49D5-A1E6-9DC4804B6D47}" destId="{1A2505BE-7A9E-4853-BA7E-B725EAEE89AB}" srcOrd="0" destOrd="0" parTransId="{AE8364B2-394D-4F4A-A0F1-C519AE0E49AD}" sibTransId="{C8B14A1E-0265-4B01-8434-F2DC025BDB58}"/>
    <dgm:cxn modelId="{3D09C2CA-0398-4693-8D53-02B9603B27BF}" srcId="{97F6CE2E-380F-49D5-A1E6-9DC4804B6D47}" destId="{E0912014-A737-4EA1-A9BC-17E50FA61670}" srcOrd="3" destOrd="0" parTransId="{B93AC495-DD48-47AD-9F08-885BB515637B}" sibTransId="{7523FD94-8315-4CDD-A0CC-26BDE3CD558F}"/>
    <dgm:cxn modelId="{AECFB579-309C-44D5-86E9-1DEF88321375}" type="presOf" srcId="{27C9D440-B816-4BAB-8280-0B5CBDE563D6}" destId="{63AF76AD-E6E7-4CA6-80C6-0AD10435CA1F}" srcOrd="0" destOrd="3" presId="urn:microsoft.com/office/officeart/2005/8/layout/hProcess9"/>
    <dgm:cxn modelId="{1A09BF65-4519-49AF-B335-016037803E7D}" srcId="{253262B8-6556-4E89-9D90-6AE97DDDD005}" destId="{3369D325-D132-426C-B72D-02E55AED15A2}" srcOrd="0" destOrd="0" parTransId="{FFCD2338-25B1-4175-8A07-7C6AFE172C3D}" sibTransId="{A43A532D-6E7E-4BC8-B1AD-660031BACB9B}"/>
    <dgm:cxn modelId="{D3065B08-07E6-47D0-86C8-CF7418EECD30}" srcId="{97F6CE2E-380F-49D5-A1E6-9DC4804B6D47}" destId="{08398B21-0DD0-46ED-BF7F-A34BF6EC7905}" srcOrd="1" destOrd="0" parTransId="{CA5CAF34-0012-4C0C-BC9E-566336ABABAE}" sibTransId="{3B97199A-D754-4CC4-B021-177A39274A0A}"/>
    <dgm:cxn modelId="{880FD12D-E898-4BA5-B5D8-C10C2276E682}" type="presOf" srcId="{1A2505BE-7A9E-4853-BA7E-B725EAEE89AB}" destId="{63AF76AD-E6E7-4CA6-80C6-0AD10435CA1F}" srcOrd="0" destOrd="1" presId="urn:microsoft.com/office/officeart/2005/8/layout/hProcess9"/>
    <dgm:cxn modelId="{EB573113-E30A-48C0-A69B-E650F867534D}" type="presOf" srcId="{253262B8-6556-4E89-9D90-6AE97DDDD005}" destId="{AE1A6F11-B217-431A-8D6D-2411974E29F5}" srcOrd="0" destOrd="0" presId="urn:microsoft.com/office/officeart/2005/8/layout/hProcess9"/>
    <dgm:cxn modelId="{B3332B3C-537B-4A88-AA76-C69119C626F3}" srcId="{97F6CE2E-380F-49D5-A1E6-9DC4804B6D47}" destId="{27C9D440-B816-4BAB-8280-0B5CBDE563D6}" srcOrd="2" destOrd="0" parTransId="{6020B340-3EB1-4726-99DD-4CABBCCC0FA1}" sibTransId="{0C8C9586-4B65-462B-814B-3D280C30D1A8}"/>
    <dgm:cxn modelId="{7403B12A-68BD-4DF6-A777-A6DB58011C7F}" srcId="{92081A6A-C04D-49DE-B8F7-8CFF5CF24746}" destId="{253262B8-6556-4E89-9D90-6AE97DDDD005}" srcOrd="0" destOrd="0" parTransId="{3B6D6634-2FE6-4100-9A7F-F8041A3BEF49}" sibTransId="{4231DCB7-A4D9-4A4D-B835-6D2D452685D9}"/>
    <dgm:cxn modelId="{9B559C12-07CD-4A72-8C01-81B01DBA797A}" type="presOf" srcId="{08398B21-0DD0-46ED-BF7F-A34BF6EC7905}" destId="{63AF76AD-E6E7-4CA6-80C6-0AD10435CA1F}" srcOrd="0" destOrd="2" presId="urn:microsoft.com/office/officeart/2005/8/layout/hProcess9"/>
    <dgm:cxn modelId="{5CF64074-F140-41F7-B881-EEB22A562579}" srcId="{92081A6A-C04D-49DE-B8F7-8CFF5CF24746}" destId="{AA434F76-D3D9-48E6-B7C1-ACDB5ED908D7}" srcOrd="1" destOrd="0" parTransId="{5B381E8A-2B01-4BBE-A741-1A242853CC69}" sibTransId="{F10576B5-03A7-4B29-8EE4-67E75ACF681C}"/>
    <dgm:cxn modelId="{C0C253E9-32EA-4CD2-B470-5EA1761E803C}" srcId="{92081A6A-C04D-49DE-B8F7-8CFF5CF24746}" destId="{97F6CE2E-380F-49D5-A1E6-9DC4804B6D47}" srcOrd="2" destOrd="0" parTransId="{F4F18BE6-686F-4755-8FCF-61EE80448497}" sibTransId="{B62F0EC0-CCE3-4B9A-832B-EA9B4455444A}"/>
    <dgm:cxn modelId="{29CC85F8-DCB0-4DCE-8CC6-A5734B1B5EC4}" type="presOf" srcId="{3369D325-D132-426C-B72D-02E55AED15A2}" destId="{AE1A6F11-B217-431A-8D6D-2411974E29F5}" srcOrd="0" destOrd="1" presId="urn:microsoft.com/office/officeart/2005/8/layout/hProcess9"/>
    <dgm:cxn modelId="{E0B20C6C-D9D2-4965-BA3F-17015B4DB7FC}" type="presOf" srcId="{E0912014-A737-4EA1-A9BC-17E50FA61670}" destId="{63AF76AD-E6E7-4CA6-80C6-0AD10435CA1F}" srcOrd="0" destOrd="4" presId="urn:microsoft.com/office/officeart/2005/8/layout/hProcess9"/>
    <dgm:cxn modelId="{D4325B8D-41AA-4306-9078-1E60F67D0C31}" type="presParOf" srcId="{D67122BA-D18F-489A-A813-EF0BFBC5B25A}" destId="{F0D69D0A-CF42-40BC-9919-AE8C45850187}" srcOrd="0" destOrd="0" presId="urn:microsoft.com/office/officeart/2005/8/layout/hProcess9"/>
    <dgm:cxn modelId="{6A6EFAE0-04F8-43D7-BDB1-526EBEDEECA0}" type="presParOf" srcId="{D67122BA-D18F-489A-A813-EF0BFBC5B25A}" destId="{DEF2D0D4-53BD-4D31-95C8-FEE82AADC0CB}" srcOrd="1" destOrd="0" presId="urn:microsoft.com/office/officeart/2005/8/layout/hProcess9"/>
    <dgm:cxn modelId="{3698B9A5-CF5E-434E-9675-D914B587BBBB}" type="presParOf" srcId="{DEF2D0D4-53BD-4D31-95C8-FEE82AADC0CB}" destId="{AE1A6F11-B217-431A-8D6D-2411974E29F5}" srcOrd="0" destOrd="0" presId="urn:microsoft.com/office/officeart/2005/8/layout/hProcess9"/>
    <dgm:cxn modelId="{C2AEAB5C-2480-4088-84E7-04A91CF13DC1}" type="presParOf" srcId="{DEF2D0D4-53BD-4D31-95C8-FEE82AADC0CB}" destId="{F46C9279-D722-46F4-B9BD-2EB74471F5A4}" srcOrd="1" destOrd="0" presId="urn:microsoft.com/office/officeart/2005/8/layout/hProcess9"/>
    <dgm:cxn modelId="{729B6E14-6CE2-4671-9AF6-45904660C707}" type="presParOf" srcId="{DEF2D0D4-53BD-4D31-95C8-FEE82AADC0CB}" destId="{D6859CA4-F80D-42DF-B28A-1D0445693784}" srcOrd="2" destOrd="0" presId="urn:microsoft.com/office/officeart/2005/8/layout/hProcess9"/>
    <dgm:cxn modelId="{2BAAAFEF-7D03-4891-8C9D-0B5AEC146AD0}" type="presParOf" srcId="{DEF2D0D4-53BD-4D31-95C8-FEE82AADC0CB}" destId="{11B6E865-AF61-4BC7-9401-4EE9FFBD72C4}" srcOrd="3" destOrd="0" presId="urn:microsoft.com/office/officeart/2005/8/layout/hProcess9"/>
    <dgm:cxn modelId="{2A5621C6-8E6C-43A3-A72C-140D53539984}" type="presParOf" srcId="{DEF2D0D4-53BD-4D31-95C8-FEE82AADC0CB}" destId="{63AF76AD-E6E7-4CA6-80C6-0AD10435CA1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EDB48-919C-4B2F-904E-979C39847AE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6F94EBA-393C-4EB0-A54B-B69E2BCAD66C}">
      <dgm:prSet custT="1"/>
      <dgm:spPr/>
      <dgm:t>
        <a:bodyPr/>
        <a:lstStyle/>
        <a:p>
          <a:pPr rtl="0"/>
          <a:r>
            <a:rPr lang="cs-CZ" sz="2600" dirty="0" smtClean="0"/>
            <a:t>VZMR</a:t>
          </a:r>
          <a:endParaRPr lang="cs-CZ" sz="2600" dirty="0"/>
        </a:p>
      </dgm:t>
    </dgm:pt>
    <dgm:pt modelId="{55B96877-CD86-43A5-8E27-0F135506BC45}" type="parTrans" cxnId="{B2C7F131-BAC5-488C-BF9C-540BD31C0C1A}">
      <dgm:prSet/>
      <dgm:spPr/>
      <dgm:t>
        <a:bodyPr/>
        <a:lstStyle/>
        <a:p>
          <a:endParaRPr lang="cs-CZ"/>
        </a:p>
      </dgm:t>
    </dgm:pt>
    <dgm:pt modelId="{E97B3CE9-A76D-43C0-B833-79FD01119313}" type="sibTrans" cxnId="{B2C7F131-BAC5-488C-BF9C-540BD31C0C1A}">
      <dgm:prSet/>
      <dgm:spPr/>
      <dgm:t>
        <a:bodyPr/>
        <a:lstStyle/>
        <a:p>
          <a:endParaRPr lang="cs-CZ"/>
        </a:p>
      </dgm:t>
    </dgm:pt>
    <dgm:pt modelId="{9CD39A91-41CF-4362-BCD0-F9442DF3E610}">
      <dgm:prSet custT="1"/>
      <dgm:spPr/>
      <dgm:t>
        <a:bodyPr/>
        <a:lstStyle/>
        <a:p>
          <a:pPr rtl="0"/>
          <a:r>
            <a:rPr lang="cs-CZ" sz="2200" dirty="0" smtClean="0"/>
            <a:t>výjimky:</a:t>
          </a:r>
          <a:endParaRPr lang="cs-CZ" sz="2200" dirty="0"/>
        </a:p>
      </dgm:t>
    </dgm:pt>
    <dgm:pt modelId="{5E7E6558-71CB-46CA-B7A1-836C19DA7A7A}" type="parTrans" cxnId="{9DA9532B-AC92-46DA-A3DB-813F1D68E485}">
      <dgm:prSet/>
      <dgm:spPr/>
      <dgm:t>
        <a:bodyPr/>
        <a:lstStyle/>
        <a:p>
          <a:endParaRPr lang="cs-CZ"/>
        </a:p>
      </dgm:t>
    </dgm:pt>
    <dgm:pt modelId="{981EAA00-25AC-498C-88A8-C37A17D6799B}" type="sibTrans" cxnId="{9DA9532B-AC92-46DA-A3DB-813F1D68E485}">
      <dgm:prSet/>
      <dgm:spPr/>
      <dgm:t>
        <a:bodyPr/>
        <a:lstStyle/>
        <a:p>
          <a:endParaRPr lang="cs-CZ"/>
        </a:p>
      </dgm:t>
    </dgm:pt>
    <dgm:pt modelId="{C13F2AFD-256E-4396-90B8-6EE955A29CB9}">
      <dgm:prSet custT="1"/>
      <dgm:spPr/>
      <dgm:t>
        <a:bodyPr/>
        <a:lstStyle/>
        <a:p>
          <a:pPr rtl="0"/>
          <a:r>
            <a:rPr lang="cs-CZ" sz="2000" dirty="0" smtClean="0"/>
            <a:t>obecné výjimky</a:t>
          </a:r>
          <a:endParaRPr lang="cs-CZ" sz="2000" dirty="0"/>
        </a:p>
      </dgm:t>
    </dgm:pt>
    <dgm:pt modelId="{3808BA06-676D-4080-ABDD-46A7EC2F8A15}" type="parTrans" cxnId="{D358ABAA-BBAF-4AE7-8F51-231F98B100BE}">
      <dgm:prSet/>
      <dgm:spPr/>
      <dgm:t>
        <a:bodyPr/>
        <a:lstStyle/>
        <a:p>
          <a:endParaRPr lang="cs-CZ"/>
        </a:p>
      </dgm:t>
    </dgm:pt>
    <dgm:pt modelId="{C1F7D1A9-18FF-4A84-B13B-104AC10E5CC5}" type="sibTrans" cxnId="{D358ABAA-BBAF-4AE7-8F51-231F98B100BE}">
      <dgm:prSet/>
      <dgm:spPr/>
      <dgm:t>
        <a:bodyPr/>
        <a:lstStyle/>
        <a:p>
          <a:endParaRPr lang="cs-CZ"/>
        </a:p>
      </dgm:t>
    </dgm:pt>
    <dgm:pt modelId="{EF775405-D12B-4645-88CE-F40201775DBC}">
      <dgm:prSet custT="1"/>
      <dgm:spPr/>
      <dgm:t>
        <a:bodyPr/>
        <a:lstStyle/>
        <a:p>
          <a:pPr rtl="0"/>
          <a:r>
            <a:rPr lang="cs-CZ" sz="2000" dirty="0" smtClean="0"/>
            <a:t>JŘBU</a:t>
          </a:r>
          <a:endParaRPr lang="cs-CZ" sz="2000" dirty="0"/>
        </a:p>
      </dgm:t>
    </dgm:pt>
    <dgm:pt modelId="{63EC5483-8910-4595-AA60-91A6AA1C83F6}" type="parTrans" cxnId="{C438E906-0049-4687-900F-8DCD3065DE27}">
      <dgm:prSet/>
      <dgm:spPr/>
      <dgm:t>
        <a:bodyPr/>
        <a:lstStyle/>
        <a:p>
          <a:endParaRPr lang="cs-CZ"/>
        </a:p>
      </dgm:t>
    </dgm:pt>
    <dgm:pt modelId="{5FC4AF95-6257-46F7-BD41-FA88CBB96512}" type="sibTrans" cxnId="{C438E906-0049-4687-900F-8DCD3065DE27}">
      <dgm:prSet/>
      <dgm:spPr/>
      <dgm:t>
        <a:bodyPr/>
        <a:lstStyle/>
        <a:p>
          <a:endParaRPr lang="cs-CZ"/>
        </a:p>
      </dgm:t>
    </dgm:pt>
    <dgm:pt modelId="{D79971BA-E6B5-4C64-8E30-B677C14B7825}">
      <dgm:prSet custT="1"/>
      <dgm:spPr/>
      <dgm:t>
        <a:bodyPr/>
        <a:lstStyle/>
        <a:p>
          <a:pPr rtl="0"/>
          <a:r>
            <a:rPr lang="cs-CZ" sz="2000" dirty="0" smtClean="0"/>
            <a:t>bagatelní zakázky – PH do </a:t>
          </a:r>
          <a:r>
            <a:rPr lang="cs-CZ" sz="2000" dirty="0" smtClean="0">
              <a:solidFill>
                <a:schemeClr val="tx1"/>
              </a:solidFill>
            </a:rPr>
            <a:t>400 000 </a:t>
          </a:r>
          <a:r>
            <a:rPr lang="cs-CZ" sz="2000" dirty="0" smtClean="0"/>
            <a:t>Kč bez DPH (500 000 Kč MS2)</a:t>
          </a:r>
          <a:endParaRPr lang="cs-CZ" sz="2000" dirty="0"/>
        </a:p>
      </dgm:t>
    </dgm:pt>
    <dgm:pt modelId="{B1698CD9-27B7-4551-9635-CD18DD7F3462}" type="parTrans" cxnId="{87BE9F02-CA5D-4BEB-A830-708CAA14DF5E}">
      <dgm:prSet/>
      <dgm:spPr/>
      <dgm:t>
        <a:bodyPr/>
        <a:lstStyle/>
        <a:p>
          <a:endParaRPr lang="cs-CZ"/>
        </a:p>
      </dgm:t>
    </dgm:pt>
    <dgm:pt modelId="{1A18FD88-A753-490E-B409-7C467FA5ECE2}" type="sibTrans" cxnId="{87BE9F02-CA5D-4BEB-A830-708CAA14DF5E}">
      <dgm:prSet/>
      <dgm:spPr/>
      <dgm:t>
        <a:bodyPr/>
        <a:lstStyle/>
        <a:p>
          <a:endParaRPr lang="cs-CZ"/>
        </a:p>
      </dgm:t>
    </dgm:pt>
    <dgm:pt modelId="{65A2A402-54EA-4FBA-84AC-952EF28C1B4E}">
      <dgm:prSet custT="1"/>
      <dgm:spPr/>
      <dgm:t>
        <a:bodyPr/>
        <a:lstStyle/>
        <a:p>
          <a:pPr rtl="0"/>
          <a:r>
            <a:rPr lang="cs-CZ" sz="2000" dirty="0" smtClean="0"/>
            <a:t>tzv. dlouhodobé zakázky malého rozsahu</a:t>
          </a:r>
          <a:endParaRPr lang="cs-CZ" sz="2000" dirty="0"/>
        </a:p>
      </dgm:t>
    </dgm:pt>
    <dgm:pt modelId="{BE7F3179-F20F-43FE-BECF-D5F56FB41C60}" type="parTrans" cxnId="{C9341A9A-D4C5-47E8-B08F-CABE1676E058}">
      <dgm:prSet/>
      <dgm:spPr/>
      <dgm:t>
        <a:bodyPr/>
        <a:lstStyle/>
        <a:p>
          <a:endParaRPr lang="cs-CZ"/>
        </a:p>
      </dgm:t>
    </dgm:pt>
    <dgm:pt modelId="{BC2B03E2-E89B-4A11-A1EC-74BA15D768BF}" type="sibTrans" cxnId="{C9341A9A-D4C5-47E8-B08F-CABE1676E058}">
      <dgm:prSet/>
      <dgm:spPr/>
      <dgm:t>
        <a:bodyPr/>
        <a:lstStyle/>
        <a:p>
          <a:endParaRPr lang="cs-CZ"/>
        </a:p>
      </dgm:t>
    </dgm:pt>
    <dgm:pt modelId="{AD7C8D53-559E-4FCF-AB53-4ED738A55114}" type="pres">
      <dgm:prSet presAssocID="{3C6EDB48-919C-4B2F-904E-979C39847A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13F425-9DA1-439B-9865-4F0CC34FCE55}" type="pres">
      <dgm:prSet presAssocID="{F6F94EBA-393C-4EB0-A54B-B69E2BCAD66C}" presName="parentText" presStyleLbl="node1" presStyleIdx="0" presStyleCnt="1" custScaleY="68019" custLinFactNeighborY="83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716B6E1-AAE4-42A5-861E-A38E16B76122}" type="pres">
      <dgm:prSet presAssocID="{F6F94EBA-393C-4EB0-A54B-B69E2BCAD66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E61D35-DBDF-4102-BE71-4C6206E67D01}" type="presOf" srcId="{C13F2AFD-256E-4396-90B8-6EE955A29CB9}" destId="{E716B6E1-AAE4-42A5-861E-A38E16B76122}" srcOrd="0" destOrd="1" presId="urn:microsoft.com/office/officeart/2005/8/layout/vList2"/>
    <dgm:cxn modelId="{846B9030-CFB1-4182-A2FB-A4D3F032F63E}" type="presOf" srcId="{3C6EDB48-919C-4B2F-904E-979C39847AE8}" destId="{AD7C8D53-559E-4FCF-AB53-4ED738A55114}" srcOrd="0" destOrd="0" presId="urn:microsoft.com/office/officeart/2005/8/layout/vList2"/>
    <dgm:cxn modelId="{9DA9532B-AC92-46DA-A3DB-813F1D68E485}" srcId="{F6F94EBA-393C-4EB0-A54B-B69E2BCAD66C}" destId="{9CD39A91-41CF-4362-BCD0-F9442DF3E610}" srcOrd="0" destOrd="0" parTransId="{5E7E6558-71CB-46CA-B7A1-836C19DA7A7A}" sibTransId="{981EAA00-25AC-498C-88A8-C37A17D6799B}"/>
    <dgm:cxn modelId="{30F28A07-19DC-4808-9FF9-B3CAA930C688}" type="presOf" srcId="{EF775405-D12B-4645-88CE-F40201775DBC}" destId="{E716B6E1-AAE4-42A5-861E-A38E16B76122}" srcOrd="0" destOrd="2" presId="urn:microsoft.com/office/officeart/2005/8/layout/vList2"/>
    <dgm:cxn modelId="{422573FB-D1FE-4DD6-8EE8-CD4C1B588367}" type="presOf" srcId="{9CD39A91-41CF-4362-BCD0-F9442DF3E610}" destId="{E716B6E1-AAE4-42A5-861E-A38E16B76122}" srcOrd="0" destOrd="0" presId="urn:microsoft.com/office/officeart/2005/8/layout/vList2"/>
    <dgm:cxn modelId="{C9341A9A-D4C5-47E8-B08F-CABE1676E058}" srcId="{9CD39A91-41CF-4362-BCD0-F9442DF3E610}" destId="{65A2A402-54EA-4FBA-84AC-952EF28C1B4E}" srcOrd="3" destOrd="0" parTransId="{BE7F3179-F20F-43FE-BECF-D5F56FB41C60}" sibTransId="{BC2B03E2-E89B-4A11-A1EC-74BA15D768BF}"/>
    <dgm:cxn modelId="{B2C7F131-BAC5-488C-BF9C-540BD31C0C1A}" srcId="{3C6EDB48-919C-4B2F-904E-979C39847AE8}" destId="{F6F94EBA-393C-4EB0-A54B-B69E2BCAD66C}" srcOrd="0" destOrd="0" parTransId="{55B96877-CD86-43A5-8E27-0F135506BC45}" sibTransId="{E97B3CE9-A76D-43C0-B833-79FD01119313}"/>
    <dgm:cxn modelId="{C438E906-0049-4687-900F-8DCD3065DE27}" srcId="{9CD39A91-41CF-4362-BCD0-F9442DF3E610}" destId="{EF775405-D12B-4645-88CE-F40201775DBC}" srcOrd="1" destOrd="0" parTransId="{63EC5483-8910-4595-AA60-91A6AA1C83F6}" sibTransId="{5FC4AF95-6257-46F7-BD41-FA88CBB96512}"/>
    <dgm:cxn modelId="{3BD50DF4-89A7-4FBD-BCB3-02B918E2DA81}" type="presOf" srcId="{F6F94EBA-393C-4EB0-A54B-B69E2BCAD66C}" destId="{B813F425-9DA1-439B-9865-4F0CC34FCE55}" srcOrd="0" destOrd="0" presId="urn:microsoft.com/office/officeart/2005/8/layout/vList2"/>
    <dgm:cxn modelId="{87BE9F02-CA5D-4BEB-A830-708CAA14DF5E}" srcId="{9CD39A91-41CF-4362-BCD0-F9442DF3E610}" destId="{D79971BA-E6B5-4C64-8E30-B677C14B7825}" srcOrd="2" destOrd="0" parTransId="{B1698CD9-27B7-4551-9635-CD18DD7F3462}" sibTransId="{1A18FD88-A753-490E-B409-7C467FA5ECE2}"/>
    <dgm:cxn modelId="{D358ABAA-BBAF-4AE7-8F51-231F98B100BE}" srcId="{9CD39A91-41CF-4362-BCD0-F9442DF3E610}" destId="{C13F2AFD-256E-4396-90B8-6EE955A29CB9}" srcOrd="0" destOrd="0" parTransId="{3808BA06-676D-4080-ABDD-46A7EC2F8A15}" sibTransId="{C1F7D1A9-18FF-4A84-B13B-104AC10E5CC5}"/>
    <dgm:cxn modelId="{BFFC8C91-9FDF-4379-A79B-45B5F35C7578}" type="presOf" srcId="{65A2A402-54EA-4FBA-84AC-952EF28C1B4E}" destId="{E716B6E1-AAE4-42A5-861E-A38E16B76122}" srcOrd="0" destOrd="4" presId="urn:microsoft.com/office/officeart/2005/8/layout/vList2"/>
    <dgm:cxn modelId="{B07CDEE7-C75C-44BA-8A39-C3C7D9E07A96}" type="presOf" srcId="{D79971BA-E6B5-4C64-8E30-B677C14B7825}" destId="{E716B6E1-AAE4-42A5-861E-A38E16B76122}" srcOrd="0" destOrd="3" presId="urn:microsoft.com/office/officeart/2005/8/layout/vList2"/>
    <dgm:cxn modelId="{982BE976-C363-43A5-9FEB-3F26E9882881}" type="presParOf" srcId="{AD7C8D53-559E-4FCF-AB53-4ED738A55114}" destId="{B813F425-9DA1-439B-9865-4F0CC34FCE55}" srcOrd="0" destOrd="0" presId="urn:microsoft.com/office/officeart/2005/8/layout/vList2"/>
    <dgm:cxn modelId="{A5DC0A66-2BC8-4AA1-9DF7-2E61E57FC15C}" type="presParOf" srcId="{AD7C8D53-559E-4FCF-AB53-4ED738A55114}" destId="{E716B6E1-AAE4-42A5-861E-A38E16B7612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C74679-F08B-4490-B592-5FC199680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725476-24D5-4A86-B6C7-317CE51302FB}">
      <dgm:prSet custT="1"/>
      <dgm:spPr/>
      <dgm:t>
        <a:bodyPr/>
        <a:lstStyle/>
        <a:p>
          <a:pPr rtl="0"/>
          <a:r>
            <a:rPr lang="cs-CZ" sz="3300" dirty="0" smtClean="0"/>
            <a:t>povinně uchovávaná dokumentace</a:t>
          </a:r>
          <a:endParaRPr lang="cs-CZ" sz="3300" dirty="0"/>
        </a:p>
      </dgm:t>
    </dgm:pt>
    <dgm:pt modelId="{E96EA2B0-3175-4F3D-9392-208DC746113B}" type="parTrans" cxnId="{FDD85E27-A7BC-42D3-A8ED-BECAAC32BCC1}">
      <dgm:prSet/>
      <dgm:spPr/>
      <dgm:t>
        <a:bodyPr/>
        <a:lstStyle/>
        <a:p>
          <a:endParaRPr lang="cs-CZ"/>
        </a:p>
      </dgm:t>
    </dgm:pt>
    <dgm:pt modelId="{EE65071B-A4DA-4F77-A49F-83077D6CF295}" type="sibTrans" cxnId="{FDD85E27-A7BC-42D3-A8ED-BECAAC32BCC1}">
      <dgm:prSet/>
      <dgm:spPr/>
      <dgm:t>
        <a:bodyPr/>
        <a:lstStyle/>
        <a:p>
          <a:endParaRPr lang="cs-CZ"/>
        </a:p>
      </dgm:t>
    </dgm:pt>
    <dgm:pt modelId="{FBE6B48C-2C02-4E1A-B8BA-FA603AAE6F0D}">
      <dgm:prSet custT="1"/>
      <dgm:spPr/>
      <dgm:t>
        <a:bodyPr/>
        <a:lstStyle/>
        <a:p>
          <a:pPr rtl="0"/>
          <a:r>
            <a:rPr lang="cs-CZ" sz="2600" dirty="0" smtClean="0"/>
            <a:t>dle </a:t>
          </a:r>
          <a:r>
            <a:rPr lang="cs-CZ" sz="2600" dirty="0" err="1" smtClean="0"/>
            <a:t>PpŽP</a:t>
          </a:r>
          <a:r>
            <a:rPr lang="cs-CZ" sz="2600" dirty="0" smtClean="0"/>
            <a:t> - bod 12.4.1 odst. 2 </a:t>
          </a:r>
          <a:r>
            <a:rPr lang="cs-CZ" sz="2600" dirty="0" err="1" smtClean="0"/>
            <a:t>PpŽP</a:t>
          </a:r>
          <a:endParaRPr lang="cs-CZ" sz="2600" dirty="0"/>
        </a:p>
      </dgm:t>
    </dgm:pt>
    <dgm:pt modelId="{555FFF51-D4AB-4DD9-9E40-FD9891AB7AE9}" type="parTrans" cxnId="{AF732F67-1E82-4E2B-9EE0-CB004482AACA}">
      <dgm:prSet/>
      <dgm:spPr/>
      <dgm:t>
        <a:bodyPr/>
        <a:lstStyle/>
        <a:p>
          <a:endParaRPr lang="cs-CZ"/>
        </a:p>
      </dgm:t>
    </dgm:pt>
    <dgm:pt modelId="{6AAE6462-04EB-4744-A6F4-B859FFEE0870}" type="sibTrans" cxnId="{AF732F67-1E82-4E2B-9EE0-CB004482AACA}">
      <dgm:prSet/>
      <dgm:spPr/>
      <dgm:t>
        <a:bodyPr/>
        <a:lstStyle/>
        <a:p>
          <a:endParaRPr lang="cs-CZ"/>
        </a:p>
      </dgm:t>
    </dgm:pt>
    <dgm:pt modelId="{093E772C-D554-49F9-BEE9-6D89C0B46013}">
      <dgm:prSet custT="1"/>
      <dgm:spPr/>
      <dgm:t>
        <a:bodyPr/>
        <a:lstStyle/>
        <a:p>
          <a:pPr rtl="0"/>
          <a:r>
            <a:rPr lang="cs-CZ" sz="2600" dirty="0" smtClean="0"/>
            <a:t>dle ZZVZ - § 216 ZZVZ</a:t>
          </a:r>
          <a:endParaRPr lang="cs-CZ" sz="2600" dirty="0"/>
        </a:p>
      </dgm:t>
    </dgm:pt>
    <dgm:pt modelId="{B31E05C6-D133-4A9B-A1CA-B4D7A8E18A76}" type="parTrans" cxnId="{6C3F6653-423A-4D42-BF54-04F7058F0713}">
      <dgm:prSet/>
      <dgm:spPr/>
      <dgm:t>
        <a:bodyPr/>
        <a:lstStyle/>
        <a:p>
          <a:endParaRPr lang="cs-CZ"/>
        </a:p>
      </dgm:t>
    </dgm:pt>
    <dgm:pt modelId="{893BF2FB-B844-4DE6-9E22-CBCBE1C1ECA0}" type="sibTrans" cxnId="{6C3F6653-423A-4D42-BF54-04F7058F0713}">
      <dgm:prSet/>
      <dgm:spPr/>
      <dgm:t>
        <a:bodyPr/>
        <a:lstStyle/>
        <a:p>
          <a:endParaRPr lang="cs-CZ"/>
        </a:p>
      </dgm:t>
    </dgm:pt>
    <dgm:pt modelId="{676C9E5F-A1AE-43A2-B3EC-A66E58D617CA}">
      <dgm:prSet custT="1"/>
      <dgm:spPr/>
      <dgm:t>
        <a:bodyPr/>
        <a:lstStyle/>
        <a:p>
          <a:pPr rtl="0"/>
          <a:r>
            <a:rPr lang="cs-CZ" sz="2600" dirty="0" smtClean="0"/>
            <a:t>„bagatelní“ zakázky – účetní doklady</a:t>
          </a:r>
          <a:endParaRPr lang="cs-CZ" sz="2600" dirty="0"/>
        </a:p>
      </dgm:t>
    </dgm:pt>
    <dgm:pt modelId="{1D7DA3BF-DBBB-4AFD-86A1-4B5B03ECCC28}" type="parTrans" cxnId="{4750F72B-D8A0-4691-A19F-A91A39326835}">
      <dgm:prSet/>
      <dgm:spPr/>
      <dgm:t>
        <a:bodyPr/>
        <a:lstStyle/>
        <a:p>
          <a:endParaRPr lang="cs-CZ"/>
        </a:p>
      </dgm:t>
    </dgm:pt>
    <dgm:pt modelId="{6EEF239F-7621-423E-9F95-DBF39D8DD5CA}" type="sibTrans" cxnId="{4750F72B-D8A0-4691-A19F-A91A39326835}">
      <dgm:prSet/>
      <dgm:spPr/>
      <dgm:t>
        <a:bodyPr/>
        <a:lstStyle/>
        <a:p>
          <a:endParaRPr lang="cs-CZ"/>
        </a:p>
      </dgm:t>
    </dgm:pt>
    <dgm:pt modelId="{87CC2641-4627-4030-BA48-8AB242994A2D}">
      <dgm:prSet custT="1"/>
      <dgm:spPr/>
      <dgm:t>
        <a:bodyPr/>
        <a:lstStyle/>
        <a:p>
          <a:pPr rtl="0"/>
          <a:r>
            <a:rPr lang="cs-CZ" sz="2600" dirty="0" smtClean="0"/>
            <a:t>do 31. 12. 2033 – viz 7.4.3 </a:t>
          </a:r>
          <a:r>
            <a:rPr lang="cs-CZ" sz="2600" dirty="0" err="1" smtClean="0"/>
            <a:t>PpŽP</a:t>
          </a:r>
          <a:endParaRPr lang="cs-CZ" sz="2600" dirty="0"/>
        </a:p>
      </dgm:t>
    </dgm:pt>
    <dgm:pt modelId="{BA8F050D-77A5-424E-97B5-DF8AA8A8D829}" type="parTrans" cxnId="{B7983782-9042-401B-B7A0-A980F97C3505}">
      <dgm:prSet/>
      <dgm:spPr/>
      <dgm:t>
        <a:bodyPr/>
        <a:lstStyle/>
        <a:p>
          <a:endParaRPr lang="cs-CZ"/>
        </a:p>
      </dgm:t>
    </dgm:pt>
    <dgm:pt modelId="{9F577D5D-3B36-4A6B-9807-6F6E915ED791}" type="sibTrans" cxnId="{B7983782-9042-401B-B7A0-A980F97C3505}">
      <dgm:prSet/>
      <dgm:spPr/>
      <dgm:t>
        <a:bodyPr/>
        <a:lstStyle/>
        <a:p>
          <a:endParaRPr lang="cs-CZ"/>
        </a:p>
      </dgm:t>
    </dgm:pt>
    <dgm:pt modelId="{74B755F1-1AC1-484D-9714-D0A3570076F3}" type="pres">
      <dgm:prSet presAssocID="{28C74679-F08B-4490-B592-5FC199680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D862250-6B40-4C32-BF44-CDA34A385684}" type="pres">
      <dgm:prSet presAssocID="{15725476-24D5-4A86-B6C7-317CE51302FB}" presName="parentText" presStyleLbl="node1" presStyleIdx="0" presStyleCnt="1" custScaleY="63582" custLinFactNeighborY="-3293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D83FA2-A64A-4DB9-BAA6-4F9FAB48FDD8}" type="pres">
      <dgm:prSet presAssocID="{15725476-24D5-4A86-B6C7-317CE51302FB}" presName="childText" presStyleLbl="revTx" presStyleIdx="0" presStyleCnt="1" custLinFactNeighborX="-2958" custLinFactNeighborY="56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C3F6653-423A-4D42-BF54-04F7058F0713}" srcId="{15725476-24D5-4A86-B6C7-317CE51302FB}" destId="{093E772C-D554-49F9-BEE9-6D89C0B46013}" srcOrd="1" destOrd="0" parTransId="{B31E05C6-D133-4A9B-A1CA-B4D7A8E18A76}" sibTransId="{893BF2FB-B844-4DE6-9E22-CBCBE1C1ECA0}"/>
    <dgm:cxn modelId="{6C5342BF-862D-45B9-9B62-0E675B5C43F5}" type="presOf" srcId="{676C9E5F-A1AE-43A2-B3EC-A66E58D617CA}" destId="{F9D83FA2-A64A-4DB9-BAA6-4F9FAB48FDD8}" srcOrd="0" destOrd="2" presId="urn:microsoft.com/office/officeart/2005/8/layout/vList2"/>
    <dgm:cxn modelId="{B7983782-9042-401B-B7A0-A980F97C3505}" srcId="{15725476-24D5-4A86-B6C7-317CE51302FB}" destId="{87CC2641-4627-4030-BA48-8AB242994A2D}" srcOrd="3" destOrd="0" parTransId="{BA8F050D-77A5-424E-97B5-DF8AA8A8D829}" sibTransId="{9F577D5D-3B36-4A6B-9807-6F6E915ED791}"/>
    <dgm:cxn modelId="{AF732F67-1E82-4E2B-9EE0-CB004482AACA}" srcId="{15725476-24D5-4A86-B6C7-317CE51302FB}" destId="{FBE6B48C-2C02-4E1A-B8BA-FA603AAE6F0D}" srcOrd="0" destOrd="0" parTransId="{555FFF51-D4AB-4DD9-9E40-FD9891AB7AE9}" sibTransId="{6AAE6462-04EB-4744-A6F4-B859FFEE0870}"/>
    <dgm:cxn modelId="{0DB0CBC4-0B26-42F1-BC51-8A7BF7F5C5C5}" type="presOf" srcId="{28C74679-F08B-4490-B592-5FC1996801B7}" destId="{74B755F1-1AC1-484D-9714-D0A3570076F3}" srcOrd="0" destOrd="0" presId="urn:microsoft.com/office/officeart/2005/8/layout/vList2"/>
    <dgm:cxn modelId="{0A4C8B20-066B-4E5F-8023-E55CB1E528CB}" type="presOf" srcId="{15725476-24D5-4A86-B6C7-317CE51302FB}" destId="{AD862250-6B40-4C32-BF44-CDA34A385684}" srcOrd="0" destOrd="0" presId="urn:microsoft.com/office/officeart/2005/8/layout/vList2"/>
    <dgm:cxn modelId="{FDD85E27-A7BC-42D3-A8ED-BECAAC32BCC1}" srcId="{28C74679-F08B-4490-B592-5FC1996801B7}" destId="{15725476-24D5-4A86-B6C7-317CE51302FB}" srcOrd="0" destOrd="0" parTransId="{E96EA2B0-3175-4F3D-9392-208DC746113B}" sibTransId="{EE65071B-A4DA-4F77-A49F-83077D6CF295}"/>
    <dgm:cxn modelId="{5062B47A-397E-457F-9879-C67421AA2306}" type="presOf" srcId="{87CC2641-4627-4030-BA48-8AB242994A2D}" destId="{F9D83FA2-A64A-4DB9-BAA6-4F9FAB48FDD8}" srcOrd="0" destOrd="3" presId="urn:microsoft.com/office/officeart/2005/8/layout/vList2"/>
    <dgm:cxn modelId="{4750F72B-D8A0-4691-A19F-A91A39326835}" srcId="{15725476-24D5-4A86-B6C7-317CE51302FB}" destId="{676C9E5F-A1AE-43A2-B3EC-A66E58D617CA}" srcOrd="2" destOrd="0" parTransId="{1D7DA3BF-DBBB-4AFD-86A1-4B5B03ECCC28}" sibTransId="{6EEF239F-7621-423E-9F95-DBF39D8DD5CA}"/>
    <dgm:cxn modelId="{B4E027B9-4177-454D-81D6-021616A71B3F}" type="presOf" srcId="{093E772C-D554-49F9-BEE9-6D89C0B46013}" destId="{F9D83FA2-A64A-4DB9-BAA6-4F9FAB48FDD8}" srcOrd="0" destOrd="1" presId="urn:microsoft.com/office/officeart/2005/8/layout/vList2"/>
    <dgm:cxn modelId="{EA6EFF89-36EC-4E5C-9EC3-ED42E933F7F3}" type="presOf" srcId="{FBE6B48C-2C02-4E1A-B8BA-FA603AAE6F0D}" destId="{F9D83FA2-A64A-4DB9-BAA6-4F9FAB48FDD8}" srcOrd="0" destOrd="0" presId="urn:microsoft.com/office/officeart/2005/8/layout/vList2"/>
    <dgm:cxn modelId="{778D5C36-0FEE-497C-9E71-BCF97AD084D2}" type="presParOf" srcId="{74B755F1-1AC1-484D-9714-D0A3570076F3}" destId="{AD862250-6B40-4C32-BF44-CDA34A385684}" srcOrd="0" destOrd="0" presId="urn:microsoft.com/office/officeart/2005/8/layout/vList2"/>
    <dgm:cxn modelId="{1DBDD31A-B413-4B53-BB38-7CB14C95D402}" type="presParOf" srcId="{74B755F1-1AC1-484D-9714-D0A3570076F3}" destId="{F9D83FA2-A64A-4DB9-BAA6-4F9FAB48FDD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A6EA7B-3D4E-4DBE-9781-AC77B56282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5737F03-CFB0-4E50-9112-1CD018B47D53}">
      <dgm:prSet custT="1"/>
      <dgm:spPr/>
      <dgm:t>
        <a:bodyPr/>
        <a:lstStyle/>
        <a:p>
          <a:pPr rtl="0"/>
          <a:r>
            <a:rPr lang="cs-CZ" sz="2400" dirty="0" smtClean="0"/>
            <a:t>ex-ante kontrola</a:t>
          </a:r>
          <a:endParaRPr lang="cs-CZ" sz="2400" dirty="0"/>
        </a:p>
      </dgm:t>
    </dgm:pt>
    <dgm:pt modelId="{E55AF819-8A07-4B61-8645-047307AFDF5D}" type="parTrans" cxnId="{0696096A-3D13-41FB-9476-F6FCD423DDA7}">
      <dgm:prSet/>
      <dgm:spPr/>
      <dgm:t>
        <a:bodyPr/>
        <a:lstStyle/>
        <a:p>
          <a:endParaRPr lang="cs-CZ"/>
        </a:p>
      </dgm:t>
    </dgm:pt>
    <dgm:pt modelId="{A7384C95-F28F-4394-95D2-ADE8B76C73E9}" type="sibTrans" cxnId="{0696096A-3D13-41FB-9476-F6FCD423DDA7}">
      <dgm:prSet/>
      <dgm:spPr/>
      <dgm:t>
        <a:bodyPr/>
        <a:lstStyle/>
        <a:p>
          <a:endParaRPr lang="cs-CZ"/>
        </a:p>
      </dgm:t>
    </dgm:pt>
    <dgm:pt modelId="{3827316E-9A67-4E32-BE11-D934C7826FB8}">
      <dgm:prSet custT="1"/>
      <dgm:spPr/>
      <dgm:t>
        <a:bodyPr/>
        <a:lstStyle/>
        <a:p>
          <a:pPr rtl="0"/>
          <a:r>
            <a:rPr lang="cs-CZ" sz="1600" dirty="0" smtClean="0"/>
            <a:t>před zahájením ZŘ </a:t>
          </a:r>
          <a:endParaRPr lang="cs-CZ" sz="1600" dirty="0"/>
        </a:p>
      </dgm:t>
    </dgm:pt>
    <dgm:pt modelId="{B62F0DE6-4947-4BF5-9B54-2D54B753827B}" type="parTrans" cxnId="{B0A2B2F4-5B40-4CEC-95A9-3C29325947C0}">
      <dgm:prSet/>
      <dgm:spPr/>
      <dgm:t>
        <a:bodyPr/>
        <a:lstStyle/>
        <a:p>
          <a:endParaRPr lang="cs-CZ"/>
        </a:p>
      </dgm:t>
    </dgm:pt>
    <dgm:pt modelId="{76BD3B9A-65FE-4ADD-A197-FA941D4E9236}" type="sibTrans" cxnId="{B0A2B2F4-5B40-4CEC-95A9-3C29325947C0}">
      <dgm:prSet/>
      <dgm:spPr/>
      <dgm:t>
        <a:bodyPr/>
        <a:lstStyle/>
        <a:p>
          <a:endParaRPr lang="cs-CZ"/>
        </a:p>
      </dgm:t>
    </dgm:pt>
    <dgm:pt modelId="{3EC729D9-8038-4250-8168-692638E36AC5}">
      <dgm:prSet custT="1"/>
      <dgm:spPr/>
      <dgm:t>
        <a:bodyPr/>
        <a:lstStyle/>
        <a:p>
          <a:pPr rtl="0"/>
          <a:r>
            <a:rPr lang="cs-CZ" sz="1600" dirty="0" smtClean="0"/>
            <a:t>neprovádí se před vydáním/uzavřením právního aktu</a:t>
          </a:r>
          <a:endParaRPr lang="cs-CZ" sz="1600" dirty="0"/>
        </a:p>
      </dgm:t>
    </dgm:pt>
    <dgm:pt modelId="{D58C24BA-85F7-4819-808B-4C6D8481D4B0}" type="parTrans" cxnId="{622F8752-FB5E-4B2F-8396-DEAB76384D88}">
      <dgm:prSet/>
      <dgm:spPr/>
      <dgm:t>
        <a:bodyPr/>
        <a:lstStyle/>
        <a:p>
          <a:endParaRPr lang="cs-CZ"/>
        </a:p>
      </dgm:t>
    </dgm:pt>
    <dgm:pt modelId="{ECFF83E8-B435-4586-9E5E-5DCD87C50AE7}" type="sibTrans" cxnId="{622F8752-FB5E-4B2F-8396-DEAB76384D88}">
      <dgm:prSet/>
      <dgm:spPr/>
      <dgm:t>
        <a:bodyPr/>
        <a:lstStyle/>
        <a:p>
          <a:endParaRPr lang="cs-CZ"/>
        </a:p>
      </dgm:t>
    </dgm:pt>
    <dgm:pt modelId="{DF57D870-FABF-4288-BC9F-88BCCE33D6BF}">
      <dgm:prSet custT="1"/>
      <dgm:spPr/>
      <dgm:t>
        <a:bodyPr/>
        <a:lstStyle/>
        <a:p>
          <a:pPr rtl="0"/>
          <a:r>
            <a:rPr lang="cs-CZ" sz="2400" dirty="0" smtClean="0"/>
            <a:t>interim kontrola</a:t>
          </a:r>
          <a:endParaRPr lang="cs-CZ" sz="2400" dirty="0"/>
        </a:p>
      </dgm:t>
    </dgm:pt>
    <dgm:pt modelId="{76287C6D-47AA-4830-8430-048C4B4EC749}" type="parTrans" cxnId="{2C5E3A5A-6755-4FDC-802C-BA72D2F2B170}">
      <dgm:prSet/>
      <dgm:spPr/>
      <dgm:t>
        <a:bodyPr/>
        <a:lstStyle/>
        <a:p>
          <a:endParaRPr lang="cs-CZ"/>
        </a:p>
      </dgm:t>
    </dgm:pt>
    <dgm:pt modelId="{77AB7D9A-A6B3-486A-827A-7D9A4A720C8C}" type="sibTrans" cxnId="{2C5E3A5A-6755-4FDC-802C-BA72D2F2B170}">
      <dgm:prSet/>
      <dgm:spPr/>
      <dgm:t>
        <a:bodyPr/>
        <a:lstStyle/>
        <a:p>
          <a:endParaRPr lang="cs-CZ"/>
        </a:p>
      </dgm:t>
    </dgm:pt>
    <dgm:pt modelId="{7D102A53-D013-4D24-8EBC-ECCF1A8E39E8}">
      <dgm:prSet custT="1"/>
      <dgm:spPr/>
      <dgm:t>
        <a:bodyPr/>
        <a:lstStyle/>
        <a:p>
          <a:pPr rtl="0"/>
          <a:r>
            <a:rPr lang="cs-CZ" sz="1600" dirty="0" smtClean="0"/>
            <a:t>před uzavřením smlouvy</a:t>
          </a:r>
          <a:endParaRPr lang="cs-CZ" sz="1600" dirty="0"/>
        </a:p>
      </dgm:t>
    </dgm:pt>
    <dgm:pt modelId="{08F6F30A-25A1-4E22-88CE-4F5F8990F7E6}" type="parTrans" cxnId="{DC116EFC-F2B6-457A-AD96-85AF49267301}">
      <dgm:prSet/>
      <dgm:spPr/>
      <dgm:t>
        <a:bodyPr/>
        <a:lstStyle/>
        <a:p>
          <a:endParaRPr lang="cs-CZ"/>
        </a:p>
      </dgm:t>
    </dgm:pt>
    <dgm:pt modelId="{65215C53-4E87-4BB2-910A-BDA7365C41C9}" type="sibTrans" cxnId="{DC116EFC-F2B6-457A-AD96-85AF49267301}">
      <dgm:prSet/>
      <dgm:spPr/>
      <dgm:t>
        <a:bodyPr/>
        <a:lstStyle/>
        <a:p>
          <a:endParaRPr lang="cs-CZ"/>
        </a:p>
      </dgm:t>
    </dgm:pt>
    <dgm:pt modelId="{D0021375-8692-4C61-90A9-B078FA45BD14}">
      <dgm:prSet custT="1"/>
      <dgm:spPr/>
      <dgm:t>
        <a:bodyPr/>
        <a:lstStyle/>
        <a:p>
          <a:pPr rtl="0"/>
          <a:r>
            <a:rPr lang="cs-CZ" sz="1600" dirty="0" smtClean="0"/>
            <a:t>neprovádí se před vydáním/uzavřením právního aktu</a:t>
          </a:r>
          <a:endParaRPr lang="cs-CZ" sz="1600" dirty="0"/>
        </a:p>
      </dgm:t>
    </dgm:pt>
    <dgm:pt modelId="{BBE0B89B-2730-4159-ABAE-961BBD849C5D}" type="parTrans" cxnId="{2E748EBC-6A9D-47A7-9229-76A326515D42}">
      <dgm:prSet/>
      <dgm:spPr/>
      <dgm:t>
        <a:bodyPr/>
        <a:lstStyle/>
        <a:p>
          <a:endParaRPr lang="cs-CZ"/>
        </a:p>
      </dgm:t>
    </dgm:pt>
    <dgm:pt modelId="{856B94A6-E091-4464-94C6-88C22F29F00A}" type="sibTrans" cxnId="{2E748EBC-6A9D-47A7-9229-76A326515D42}">
      <dgm:prSet/>
      <dgm:spPr/>
      <dgm:t>
        <a:bodyPr/>
        <a:lstStyle/>
        <a:p>
          <a:endParaRPr lang="cs-CZ"/>
        </a:p>
      </dgm:t>
    </dgm:pt>
    <dgm:pt modelId="{4E42E168-2FAC-489E-85B6-8A795FDD198C}">
      <dgm:prSet custT="1"/>
      <dgm:spPr/>
      <dgm:t>
        <a:bodyPr/>
        <a:lstStyle/>
        <a:p>
          <a:pPr rtl="0"/>
          <a:r>
            <a:rPr lang="cs-CZ" sz="2400" dirty="0" smtClean="0"/>
            <a:t>ex-post kontrola</a:t>
          </a:r>
          <a:endParaRPr lang="cs-CZ" sz="2400" dirty="0"/>
        </a:p>
      </dgm:t>
    </dgm:pt>
    <dgm:pt modelId="{4BF54A46-FBAF-4ED0-BB6E-5323825774FE}" type="parTrans" cxnId="{E5C31D11-A827-4D35-A792-27DFF507AA15}">
      <dgm:prSet/>
      <dgm:spPr/>
      <dgm:t>
        <a:bodyPr/>
        <a:lstStyle/>
        <a:p>
          <a:endParaRPr lang="cs-CZ"/>
        </a:p>
      </dgm:t>
    </dgm:pt>
    <dgm:pt modelId="{7F4FD305-4B2E-4AEA-BA08-BDFDF806731A}" type="sibTrans" cxnId="{E5C31D11-A827-4D35-A792-27DFF507AA15}">
      <dgm:prSet/>
      <dgm:spPr/>
      <dgm:t>
        <a:bodyPr/>
        <a:lstStyle/>
        <a:p>
          <a:endParaRPr lang="cs-CZ"/>
        </a:p>
      </dgm:t>
    </dgm:pt>
    <dgm:pt modelId="{D6A3B28B-4C78-4465-9048-BD7820BD26D8}">
      <dgm:prSet custT="1"/>
      <dgm:spPr/>
      <dgm:t>
        <a:bodyPr/>
        <a:lstStyle/>
        <a:p>
          <a:pPr rtl="0"/>
          <a:r>
            <a:rPr lang="cs-CZ" sz="1600" dirty="0" smtClean="0"/>
            <a:t>po uzavření smlouvy</a:t>
          </a:r>
          <a:endParaRPr lang="cs-CZ" sz="1600" dirty="0"/>
        </a:p>
      </dgm:t>
    </dgm:pt>
    <dgm:pt modelId="{BFE2A2E8-7CBC-40E1-A130-9FE572A7985C}" type="parTrans" cxnId="{011C7466-D7EF-4A57-B9D4-60C18EDE2B41}">
      <dgm:prSet/>
      <dgm:spPr/>
      <dgm:t>
        <a:bodyPr/>
        <a:lstStyle/>
        <a:p>
          <a:endParaRPr lang="cs-CZ"/>
        </a:p>
      </dgm:t>
    </dgm:pt>
    <dgm:pt modelId="{E1296CDB-518C-4B53-B665-5EB3A23ADBA9}" type="sibTrans" cxnId="{011C7466-D7EF-4A57-B9D4-60C18EDE2B41}">
      <dgm:prSet/>
      <dgm:spPr/>
      <dgm:t>
        <a:bodyPr/>
        <a:lstStyle/>
        <a:p>
          <a:endParaRPr lang="cs-CZ"/>
        </a:p>
      </dgm:t>
    </dgm:pt>
    <dgm:pt modelId="{1437CB5A-7037-4E72-B0E6-9B9D2A2B7294}" type="pres">
      <dgm:prSet presAssocID="{87A6EA7B-3D4E-4DBE-9781-AC77B56282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DB604E-50CA-48D8-8A0B-4150B3DF3426}" type="pres">
      <dgm:prSet presAssocID="{E5737F03-CFB0-4E50-9112-1CD018B47D53}" presName="linNode" presStyleCnt="0"/>
      <dgm:spPr/>
    </dgm:pt>
    <dgm:pt modelId="{A2A9D2CB-D918-47EF-9986-CE517874F29E}" type="pres">
      <dgm:prSet presAssocID="{E5737F03-CFB0-4E50-9112-1CD018B47D53}" presName="parentText" presStyleLbl="node1" presStyleIdx="0" presStyleCnt="3" custLinFactNeighborX="-2033" custLinFactNeighborY="-193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CF2589-79B0-40A8-A7DF-E13D1AD477DC}" type="pres">
      <dgm:prSet presAssocID="{E5737F03-CFB0-4E50-9112-1CD018B47D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45C1AA-27F5-46F9-A042-7BBE83907B68}" type="pres">
      <dgm:prSet presAssocID="{A7384C95-F28F-4394-95D2-ADE8B76C73E9}" presName="sp" presStyleCnt="0"/>
      <dgm:spPr/>
    </dgm:pt>
    <dgm:pt modelId="{0DF4A09E-E1E4-4D7F-B62A-F1346CB026CA}" type="pres">
      <dgm:prSet presAssocID="{DF57D870-FABF-4288-BC9F-88BCCE33D6BF}" presName="linNode" presStyleCnt="0"/>
      <dgm:spPr/>
    </dgm:pt>
    <dgm:pt modelId="{8EEE3823-4460-4484-99C7-3DB2990B6E9E}" type="pres">
      <dgm:prSet presAssocID="{DF57D870-FABF-4288-BC9F-88BCCE33D6B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97ABFF-E113-4D9F-B4B8-4E627720A618}" type="pres">
      <dgm:prSet presAssocID="{DF57D870-FABF-4288-BC9F-88BCCE33D6B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E71F7C-15AB-4461-8AB0-9FB4E9E9D35F}" type="pres">
      <dgm:prSet presAssocID="{77AB7D9A-A6B3-486A-827A-7D9A4A720C8C}" presName="sp" presStyleCnt="0"/>
      <dgm:spPr/>
    </dgm:pt>
    <dgm:pt modelId="{EE4C531B-D385-4CD0-B974-81DCB96ABED1}" type="pres">
      <dgm:prSet presAssocID="{4E42E168-2FAC-489E-85B6-8A795FDD198C}" presName="linNode" presStyleCnt="0"/>
      <dgm:spPr/>
    </dgm:pt>
    <dgm:pt modelId="{FCBE7959-C717-4BF8-90A0-0162BF938A5E}" type="pres">
      <dgm:prSet presAssocID="{4E42E168-2FAC-489E-85B6-8A795FDD198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FDD8DD-F898-4C43-983D-14918338C1BB}" type="pres">
      <dgm:prSet presAssocID="{4E42E168-2FAC-489E-85B6-8A795FDD198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E748EBC-6A9D-47A7-9229-76A326515D42}" srcId="{DF57D870-FABF-4288-BC9F-88BCCE33D6BF}" destId="{D0021375-8692-4C61-90A9-B078FA45BD14}" srcOrd="1" destOrd="0" parTransId="{BBE0B89B-2730-4159-ABAE-961BBD849C5D}" sibTransId="{856B94A6-E091-4464-94C6-88C22F29F00A}"/>
    <dgm:cxn modelId="{40D1F82F-8BB7-42FA-A1CE-C7B4B34C1298}" type="presOf" srcId="{3EC729D9-8038-4250-8168-692638E36AC5}" destId="{5FCF2589-79B0-40A8-A7DF-E13D1AD477DC}" srcOrd="0" destOrd="1" presId="urn:microsoft.com/office/officeart/2005/8/layout/vList5"/>
    <dgm:cxn modelId="{2801D260-B993-47F1-809E-5125A283727E}" type="presOf" srcId="{3827316E-9A67-4E32-BE11-D934C7826FB8}" destId="{5FCF2589-79B0-40A8-A7DF-E13D1AD477DC}" srcOrd="0" destOrd="0" presId="urn:microsoft.com/office/officeart/2005/8/layout/vList5"/>
    <dgm:cxn modelId="{344E6561-77F7-4BC4-A4DE-C5611AFE14CF}" type="presOf" srcId="{87A6EA7B-3D4E-4DBE-9781-AC77B562821A}" destId="{1437CB5A-7037-4E72-B0E6-9B9D2A2B7294}" srcOrd="0" destOrd="0" presId="urn:microsoft.com/office/officeart/2005/8/layout/vList5"/>
    <dgm:cxn modelId="{4D5D1EB7-1410-416B-AED9-43502B512B5A}" type="presOf" srcId="{7D102A53-D013-4D24-8EBC-ECCF1A8E39E8}" destId="{1D97ABFF-E113-4D9F-B4B8-4E627720A618}" srcOrd="0" destOrd="0" presId="urn:microsoft.com/office/officeart/2005/8/layout/vList5"/>
    <dgm:cxn modelId="{0CAC9DFA-0855-413F-9CBC-38FE6EE8CDE7}" type="presOf" srcId="{DF57D870-FABF-4288-BC9F-88BCCE33D6BF}" destId="{8EEE3823-4460-4484-99C7-3DB2990B6E9E}" srcOrd="0" destOrd="0" presId="urn:microsoft.com/office/officeart/2005/8/layout/vList5"/>
    <dgm:cxn modelId="{DC116EFC-F2B6-457A-AD96-85AF49267301}" srcId="{DF57D870-FABF-4288-BC9F-88BCCE33D6BF}" destId="{7D102A53-D013-4D24-8EBC-ECCF1A8E39E8}" srcOrd="0" destOrd="0" parTransId="{08F6F30A-25A1-4E22-88CE-4F5F8990F7E6}" sibTransId="{65215C53-4E87-4BB2-910A-BDA7365C41C9}"/>
    <dgm:cxn modelId="{011C7466-D7EF-4A57-B9D4-60C18EDE2B41}" srcId="{4E42E168-2FAC-489E-85B6-8A795FDD198C}" destId="{D6A3B28B-4C78-4465-9048-BD7820BD26D8}" srcOrd="0" destOrd="0" parTransId="{BFE2A2E8-7CBC-40E1-A130-9FE572A7985C}" sibTransId="{E1296CDB-518C-4B53-B665-5EB3A23ADBA9}"/>
    <dgm:cxn modelId="{4C994949-9DFC-4114-9D90-A19F80EAABCF}" type="presOf" srcId="{D6A3B28B-4C78-4465-9048-BD7820BD26D8}" destId="{5AFDD8DD-F898-4C43-983D-14918338C1BB}" srcOrd="0" destOrd="0" presId="urn:microsoft.com/office/officeart/2005/8/layout/vList5"/>
    <dgm:cxn modelId="{E5C31D11-A827-4D35-A792-27DFF507AA15}" srcId="{87A6EA7B-3D4E-4DBE-9781-AC77B562821A}" destId="{4E42E168-2FAC-489E-85B6-8A795FDD198C}" srcOrd="2" destOrd="0" parTransId="{4BF54A46-FBAF-4ED0-BB6E-5323825774FE}" sibTransId="{7F4FD305-4B2E-4AEA-BA08-BDFDF806731A}"/>
    <dgm:cxn modelId="{A6E09FDD-C0A0-41B9-8500-68395F19684C}" type="presOf" srcId="{D0021375-8692-4C61-90A9-B078FA45BD14}" destId="{1D97ABFF-E113-4D9F-B4B8-4E627720A618}" srcOrd="0" destOrd="1" presId="urn:microsoft.com/office/officeart/2005/8/layout/vList5"/>
    <dgm:cxn modelId="{B0A2B2F4-5B40-4CEC-95A9-3C29325947C0}" srcId="{E5737F03-CFB0-4E50-9112-1CD018B47D53}" destId="{3827316E-9A67-4E32-BE11-D934C7826FB8}" srcOrd="0" destOrd="0" parTransId="{B62F0DE6-4947-4BF5-9B54-2D54B753827B}" sibTransId="{76BD3B9A-65FE-4ADD-A197-FA941D4E9236}"/>
    <dgm:cxn modelId="{F4A4A2BF-B89E-4D1F-81FA-26BA4EAA2FDC}" type="presOf" srcId="{4E42E168-2FAC-489E-85B6-8A795FDD198C}" destId="{FCBE7959-C717-4BF8-90A0-0162BF938A5E}" srcOrd="0" destOrd="0" presId="urn:microsoft.com/office/officeart/2005/8/layout/vList5"/>
    <dgm:cxn modelId="{622F8752-FB5E-4B2F-8396-DEAB76384D88}" srcId="{E5737F03-CFB0-4E50-9112-1CD018B47D53}" destId="{3EC729D9-8038-4250-8168-692638E36AC5}" srcOrd="1" destOrd="0" parTransId="{D58C24BA-85F7-4819-808B-4C6D8481D4B0}" sibTransId="{ECFF83E8-B435-4586-9E5E-5DCD87C50AE7}"/>
    <dgm:cxn modelId="{7190BA2D-E241-4771-870C-2C851735F8C5}" type="presOf" srcId="{E5737F03-CFB0-4E50-9112-1CD018B47D53}" destId="{A2A9D2CB-D918-47EF-9986-CE517874F29E}" srcOrd="0" destOrd="0" presId="urn:microsoft.com/office/officeart/2005/8/layout/vList5"/>
    <dgm:cxn modelId="{0696096A-3D13-41FB-9476-F6FCD423DDA7}" srcId="{87A6EA7B-3D4E-4DBE-9781-AC77B562821A}" destId="{E5737F03-CFB0-4E50-9112-1CD018B47D53}" srcOrd="0" destOrd="0" parTransId="{E55AF819-8A07-4B61-8645-047307AFDF5D}" sibTransId="{A7384C95-F28F-4394-95D2-ADE8B76C73E9}"/>
    <dgm:cxn modelId="{2C5E3A5A-6755-4FDC-802C-BA72D2F2B170}" srcId="{87A6EA7B-3D4E-4DBE-9781-AC77B562821A}" destId="{DF57D870-FABF-4288-BC9F-88BCCE33D6BF}" srcOrd="1" destOrd="0" parTransId="{76287C6D-47AA-4830-8430-048C4B4EC749}" sibTransId="{77AB7D9A-A6B3-486A-827A-7D9A4A720C8C}"/>
    <dgm:cxn modelId="{2A55F9C5-2260-46C4-B6AC-CDF9C7A467AB}" type="presParOf" srcId="{1437CB5A-7037-4E72-B0E6-9B9D2A2B7294}" destId="{1CDB604E-50CA-48D8-8A0B-4150B3DF3426}" srcOrd="0" destOrd="0" presId="urn:microsoft.com/office/officeart/2005/8/layout/vList5"/>
    <dgm:cxn modelId="{3BC221B2-CF48-4BEC-A6C5-BF0674C512FE}" type="presParOf" srcId="{1CDB604E-50CA-48D8-8A0B-4150B3DF3426}" destId="{A2A9D2CB-D918-47EF-9986-CE517874F29E}" srcOrd="0" destOrd="0" presId="urn:microsoft.com/office/officeart/2005/8/layout/vList5"/>
    <dgm:cxn modelId="{D41B8D1F-DC32-40CA-BD52-DBB3C6787B3E}" type="presParOf" srcId="{1CDB604E-50CA-48D8-8A0B-4150B3DF3426}" destId="{5FCF2589-79B0-40A8-A7DF-E13D1AD477DC}" srcOrd="1" destOrd="0" presId="urn:microsoft.com/office/officeart/2005/8/layout/vList5"/>
    <dgm:cxn modelId="{F5DAF8E4-A7F8-4F23-9EFD-649711505E07}" type="presParOf" srcId="{1437CB5A-7037-4E72-B0E6-9B9D2A2B7294}" destId="{4F45C1AA-27F5-46F9-A042-7BBE83907B68}" srcOrd="1" destOrd="0" presId="urn:microsoft.com/office/officeart/2005/8/layout/vList5"/>
    <dgm:cxn modelId="{947EE8E9-DEAC-4318-BC40-4896F8C0F824}" type="presParOf" srcId="{1437CB5A-7037-4E72-B0E6-9B9D2A2B7294}" destId="{0DF4A09E-E1E4-4D7F-B62A-F1346CB026CA}" srcOrd="2" destOrd="0" presId="urn:microsoft.com/office/officeart/2005/8/layout/vList5"/>
    <dgm:cxn modelId="{3113874C-8F4A-43DF-B420-ADE2F87B77C5}" type="presParOf" srcId="{0DF4A09E-E1E4-4D7F-B62A-F1346CB026CA}" destId="{8EEE3823-4460-4484-99C7-3DB2990B6E9E}" srcOrd="0" destOrd="0" presId="urn:microsoft.com/office/officeart/2005/8/layout/vList5"/>
    <dgm:cxn modelId="{59292A28-B70E-44A1-8ED6-FF79E9A0ED0D}" type="presParOf" srcId="{0DF4A09E-E1E4-4D7F-B62A-F1346CB026CA}" destId="{1D97ABFF-E113-4D9F-B4B8-4E627720A618}" srcOrd="1" destOrd="0" presId="urn:microsoft.com/office/officeart/2005/8/layout/vList5"/>
    <dgm:cxn modelId="{A2349351-CDC0-4AD1-B043-4953A8D577C1}" type="presParOf" srcId="{1437CB5A-7037-4E72-B0E6-9B9D2A2B7294}" destId="{56E71F7C-15AB-4461-8AB0-9FB4E9E9D35F}" srcOrd="3" destOrd="0" presId="urn:microsoft.com/office/officeart/2005/8/layout/vList5"/>
    <dgm:cxn modelId="{4FBED7B5-2343-4DF1-AA15-FE0CB9F9610B}" type="presParOf" srcId="{1437CB5A-7037-4E72-B0E6-9B9D2A2B7294}" destId="{EE4C531B-D385-4CD0-B974-81DCB96ABED1}" srcOrd="4" destOrd="0" presId="urn:microsoft.com/office/officeart/2005/8/layout/vList5"/>
    <dgm:cxn modelId="{68786D49-1E0C-4A63-B2E8-9FDCED1E2402}" type="presParOf" srcId="{EE4C531B-D385-4CD0-B974-81DCB96ABED1}" destId="{FCBE7959-C717-4BF8-90A0-0162BF938A5E}" srcOrd="0" destOrd="0" presId="urn:microsoft.com/office/officeart/2005/8/layout/vList5"/>
    <dgm:cxn modelId="{AF289414-0FDA-4443-8AE5-52B8D916CBA7}" type="presParOf" srcId="{EE4C531B-D385-4CD0-B974-81DCB96ABED1}" destId="{5AFDD8DD-F898-4C43-983D-14918338C1B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31124A-008A-4839-B7B5-5F652962DD8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8C4A799-0A5C-4C8B-BA4E-2B70C7B17FA0}">
      <dgm:prSet/>
      <dgm:spPr/>
      <dgm:t>
        <a:bodyPr/>
        <a:lstStyle/>
        <a:p>
          <a:pPr rtl="0"/>
          <a:r>
            <a:rPr lang="cs-CZ" dirty="0" smtClean="0"/>
            <a:t>před zahájením zadávacího řízení</a:t>
          </a:r>
          <a:endParaRPr lang="cs-CZ" dirty="0"/>
        </a:p>
      </dgm:t>
    </dgm:pt>
    <dgm:pt modelId="{4CD9C497-156D-4E6E-B189-28EE24E37867}" type="parTrans" cxnId="{9907E4A9-8913-4087-8C9C-58277EB1BD9C}">
      <dgm:prSet/>
      <dgm:spPr/>
      <dgm:t>
        <a:bodyPr/>
        <a:lstStyle/>
        <a:p>
          <a:endParaRPr lang="cs-CZ"/>
        </a:p>
      </dgm:t>
    </dgm:pt>
    <dgm:pt modelId="{484E36A9-407C-4DC5-AB25-EAB9D6F2FA77}" type="sibTrans" cxnId="{9907E4A9-8913-4087-8C9C-58277EB1BD9C}">
      <dgm:prSet/>
      <dgm:spPr/>
      <dgm:t>
        <a:bodyPr/>
        <a:lstStyle/>
        <a:p>
          <a:endParaRPr lang="cs-CZ"/>
        </a:p>
      </dgm:t>
    </dgm:pt>
    <dgm:pt modelId="{33AFA4C0-D37D-4930-A171-91F9FC7F8CA1}">
      <dgm:prSet/>
      <dgm:spPr/>
      <dgm:t>
        <a:bodyPr/>
        <a:lstStyle/>
        <a:p>
          <a:pPr rtl="0"/>
          <a:r>
            <a:rPr lang="cs-CZ" dirty="0" smtClean="0"/>
            <a:t>nadlimitní VZ, podlimitní VZ (stavební práce), podlimitní/nadlimitní VZ v JŘBU </a:t>
          </a:r>
          <a:endParaRPr lang="cs-CZ" dirty="0"/>
        </a:p>
      </dgm:t>
    </dgm:pt>
    <dgm:pt modelId="{4A059C56-6F29-4C08-9B3B-706B1F5DAE29}" type="parTrans" cxnId="{71722CF3-7BB6-4D80-AF1D-A57900A82D6C}">
      <dgm:prSet/>
      <dgm:spPr/>
      <dgm:t>
        <a:bodyPr/>
        <a:lstStyle/>
        <a:p>
          <a:endParaRPr lang="cs-CZ"/>
        </a:p>
      </dgm:t>
    </dgm:pt>
    <dgm:pt modelId="{AC148351-3B16-4CCC-84BB-DD0D970A1D7E}" type="sibTrans" cxnId="{71722CF3-7BB6-4D80-AF1D-A57900A82D6C}">
      <dgm:prSet/>
      <dgm:spPr/>
      <dgm:t>
        <a:bodyPr/>
        <a:lstStyle/>
        <a:p>
          <a:endParaRPr lang="cs-CZ"/>
        </a:p>
      </dgm:t>
    </dgm:pt>
    <dgm:pt modelId="{BFD99E25-1A69-499A-BB9E-69572450740A}">
      <dgm:prSet/>
      <dgm:spPr/>
      <dgm:t>
        <a:bodyPr/>
        <a:lstStyle/>
        <a:p>
          <a:pPr rtl="0"/>
          <a:r>
            <a:rPr lang="cs-CZ" dirty="0" smtClean="0"/>
            <a:t>rozhodující je samotná předpokládaná hodnota zakázky (hrazené z prostředků OP VVV)</a:t>
          </a:r>
          <a:endParaRPr lang="cs-CZ" dirty="0"/>
        </a:p>
      </dgm:t>
    </dgm:pt>
    <dgm:pt modelId="{96C6308C-DFE9-475B-B5EB-F01B85E93BF7}" type="parTrans" cxnId="{E56847F4-9A6D-4702-BA74-620481C3E42B}">
      <dgm:prSet/>
      <dgm:spPr/>
      <dgm:t>
        <a:bodyPr/>
        <a:lstStyle/>
        <a:p>
          <a:endParaRPr lang="cs-CZ"/>
        </a:p>
      </dgm:t>
    </dgm:pt>
    <dgm:pt modelId="{157D41DA-E25F-4C94-B011-988D60E86FAA}" type="sibTrans" cxnId="{E56847F4-9A6D-4702-BA74-620481C3E42B}">
      <dgm:prSet/>
      <dgm:spPr/>
      <dgm:t>
        <a:bodyPr/>
        <a:lstStyle/>
        <a:p>
          <a:endParaRPr lang="cs-CZ"/>
        </a:p>
      </dgm:t>
    </dgm:pt>
    <dgm:pt modelId="{335C6F56-AE33-436D-B372-A72AB34A5178}">
      <dgm:prSet/>
      <dgm:spPr/>
      <dgm:t>
        <a:bodyPr/>
        <a:lstStyle/>
        <a:p>
          <a:pPr rtl="0"/>
          <a:r>
            <a:rPr lang="cs-CZ" dirty="0" smtClean="0"/>
            <a:t>provádí se na vzorku VZ</a:t>
          </a:r>
          <a:endParaRPr lang="cs-CZ" dirty="0"/>
        </a:p>
      </dgm:t>
    </dgm:pt>
    <dgm:pt modelId="{E57B5486-EEDD-467A-B30F-06F43F5B59EA}" type="parTrans" cxnId="{315122BE-9873-49FF-A8C4-076046DD602F}">
      <dgm:prSet/>
      <dgm:spPr/>
      <dgm:t>
        <a:bodyPr/>
        <a:lstStyle/>
        <a:p>
          <a:endParaRPr lang="cs-CZ"/>
        </a:p>
      </dgm:t>
    </dgm:pt>
    <dgm:pt modelId="{46B71C46-AC55-4591-BAD0-9AA7480756E8}" type="sibTrans" cxnId="{315122BE-9873-49FF-A8C4-076046DD602F}">
      <dgm:prSet/>
      <dgm:spPr/>
      <dgm:t>
        <a:bodyPr/>
        <a:lstStyle/>
        <a:p>
          <a:endParaRPr lang="cs-CZ"/>
        </a:p>
      </dgm:t>
    </dgm:pt>
    <dgm:pt modelId="{5F5E6098-A671-423A-BBAD-AF071CBF408E}">
      <dgm:prSet/>
      <dgm:spPr/>
      <dgm:t>
        <a:bodyPr/>
        <a:lstStyle/>
        <a:p>
          <a:pPr rtl="0"/>
          <a:r>
            <a:rPr lang="cs-CZ" dirty="0" smtClean="0"/>
            <a:t>komunikace přes IS KP 14+</a:t>
          </a:r>
          <a:endParaRPr lang="cs-CZ" dirty="0"/>
        </a:p>
      </dgm:t>
    </dgm:pt>
    <dgm:pt modelId="{BF053F4A-D216-4773-840E-4068BA9D4D45}" type="parTrans" cxnId="{C0C49858-61A8-4E52-8096-495659CD516F}">
      <dgm:prSet/>
      <dgm:spPr/>
      <dgm:t>
        <a:bodyPr/>
        <a:lstStyle/>
        <a:p>
          <a:endParaRPr lang="cs-CZ"/>
        </a:p>
      </dgm:t>
    </dgm:pt>
    <dgm:pt modelId="{D3A99072-E63F-435B-858A-D6F8B598D8CD}" type="sibTrans" cxnId="{C0C49858-61A8-4E52-8096-495659CD516F}">
      <dgm:prSet/>
      <dgm:spPr/>
      <dgm:t>
        <a:bodyPr/>
        <a:lstStyle/>
        <a:p>
          <a:endParaRPr lang="cs-CZ"/>
        </a:p>
      </dgm:t>
    </dgm:pt>
    <dgm:pt modelId="{99692305-A574-4264-8AFD-C769767089DA}">
      <dgm:prSet/>
      <dgm:spPr/>
      <dgm:t>
        <a:bodyPr/>
        <a:lstStyle/>
        <a:p>
          <a:pPr rtl="0"/>
          <a:r>
            <a:rPr lang="cs-CZ" dirty="0" smtClean="0"/>
            <a:t>strukturovaná depeše</a:t>
          </a:r>
          <a:endParaRPr lang="cs-CZ" dirty="0"/>
        </a:p>
      </dgm:t>
    </dgm:pt>
    <dgm:pt modelId="{61900C5B-8FC9-4BED-A948-7BC60C498ECE}" type="parTrans" cxnId="{FF7BBD86-9962-42E1-AF03-27B8CEC1F052}">
      <dgm:prSet/>
      <dgm:spPr/>
      <dgm:t>
        <a:bodyPr/>
        <a:lstStyle/>
        <a:p>
          <a:endParaRPr lang="cs-CZ"/>
        </a:p>
      </dgm:t>
    </dgm:pt>
    <dgm:pt modelId="{D569D61E-A59A-4BFD-B47F-9C905AF6EBDE}" type="sibTrans" cxnId="{FF7BBD86-9962-42E1-AF03-27B8CEC1F052}">
      <dgm:prSet/>
      <dgm:spPr/>
      <dgm:t>
        <a:bodyPr/>
        <a:lstStyle/>
        <a:p>
          <a:endParaRPr lang="cs-CZ"/>
        </a:p>
      </dgm:t>
    </dgm:pt>
    <dgm:pt modelId="{1503BA85-EB44-41F2-8EA5-6307B8B274EF}">
      <dgm:prSet/>
      <dgm:spPr/>
      <dgm:t>
        <a:bodyPr/>
        <a:lstStyle/>
        <a:p>
          <a:pPr rtl="0"/>
          <a:r>
            <a:rPr lang="cs-CZ" dirty="0" smtClean="0"/>
            <a:t>informace o výběru k ex-ante kontrole</a:t>
          </a:r>
          <a:endParaRPr lang="cs-CZ" dirty="0"/>
        </a:p>
      </dgm:t>
    </dgm:pt>
    <dgm:pt modelId="{35420609-8239-4265-BC78-964131564930}" type="parTrans" cxnId="{E28BD1CB-0D75-4BEC-B930-6B8A3546BE9B}">
      <dgm:prSet/>
      <dgm:spPr/>
      <dgm:t>
        <a:bodyPr/>
        <a:lstStyle/>
        <a:p>
          <a:endParaRPr lang="cs-CZ"/>
        </a:p>
      </dgm:t>
    </dgm:pt>
    <dgm:pt modelId="{DB1A51C3-3DDF-408A-9E13-C3137718CE11}" type="sibTrans" cxnId="{E28BD1CB-0D75-4BEC-B930-6B8A3546BE9B}">
      <dgm:prSet/>
      <dgm:spPr/>
      <dgm:t>
        <a:bodyPr/>
        <a:lstStyle/>
        <a:p>
          <a:endParaRPr lang="cs-CZ"/>
        </a:p>
      </dgm:t>
    </dgm:pt>
    <dgm:pt modelId="{44CB1E9B-1A8B-4494-BC99-EDD4CCFB3EE7}">
      <dgm:prSet/>
      <dgm:spPr/>
      <dgm:t>
        <a:bodyPr/>
        <a:lstStyle/>
        <a:p>
          <a:pPr rtl="0"/>
          <a:r>
            <a:rPr lang="cs-CZ" dirty="0" smtClean="0"/>
            <a:t>výsledek kontroly VZ</a:t>
          </a:r>
          <a:endParaRPr lang="cs-CZ" dirty="0"/>
        </a:p>
      </dgm:t>
    </dgm:pt>
    <dgm:pt modelId="{2098B6D5-36BC-4A0B-968B-729F7C7DE482}" type="parTrans" cxnId="{8E6F817A-B541-44C5-8E14-906DA8E92666}">
      <dgm:prSet/>
      <dgm:spPr/>
      <dgm:t>
        <a:bodyPr/>
        <a:lstStyle/>
        <a:p>
          <a:endParaRPr lang="cs-CZ"/>
        </a:p>
      </dgm:t>
    </dgm:pt>
    <dgm:pt modelId="{CBA3D7C2-BDD6-464C-AF4C-9B311B44AA46}" type="sibTrans" cxnId="{8E6F817A-B541-44C5-8E14-906DA8E92666}">
      <dgm:prSet/>
      <dgm:spPr/>
      <dgm:t>
        <a:bodyPr/>
        <a:lstStyle/>
        <a:p>
          <a:endParaRPr lang="cs-CZ"/>
        </a:p>
      </dgm:t>
    </dgm:pt>
    <dgm:pt modelId="{D010DA24-1C77-459A-B959-6FC5B8E49B86}" type="pres">
      <dgm:prSet presAssocID="{5431124A-008A-4839-B7B5-5F652962DD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875B570-95F8-4A0E-8903-D6234324E678}" type="pres">
      <dgm:prSet presAssocID="{28C4A799-0A5C-4C8B-BA4E-2B70C7B17FA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4EE762-209B-4B70-A431-5050ACE74A9C}" type="pres">
      <dgm:prSet presAssocID="{28C4A799-0A5C-4C8B-BA4E-2B70C7B17FA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3DEC33-068E-4D52-8E4C-BE5A0C608E4C}" type="pres">
      <dgm:prSet presAssocID="{5F5E6098-A671-423A-BBAD-AF071CBF408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3AB9A3F-A739-46F3-A9D6-CF5CEAF0E844}" type="pres">
      <dgm:prSet presAssocID="{5F5E6098-A671-423A-BBAD-AF071CBF408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214E0B-D310-4DD6-B8F8-60312C0EAD75}" type="presOf" srcId="{5431124A-008A-4839-B7B5-5F652962DD8D}" destId="{D010DA24-1C77-459A-B959-6FC5B8E49B86}" srcOrd="0" destOrd="0" presId="urn:microsoft.com/office/officeart/2005/8/layout/vList2"/>
    <dgm:cxn modelId="{71722CF3-7BB6-4D80-AF1D-A57900A82D6C}" srcId="{28C4A799-0A5C-4C8B-BA4E-2B70C7B17FA0}" destId="{33AFA4C0-D37D-4930-A171-91F9FC7F8CA1}" srcOrd="0" destOrd="0" parTransId="{4A059C56-6F29-4C08-9B3B-706B1F5DAE29}" sibTransId="{AC148351-3B16-4CCC-84BB-DD0D970A1D7E}"/>
    <dgm:cxn modelId="{5CEEEC89-D2A1-4E48-8328-2B3557C962A0}" type="presOf" srcId="{33AFA4C0-D37D-4930-A171-91F9FC7F8CA1}" destId="{554EE762-209B-4B70-A431-5050ACE74A9C}" srcOrd="0" destOrd="0" presId="urn:microsoft.com/office/officeart/2005/8/layout/vList2"/>
    <dgm:cxn modelId="{315122BE-9873-49FF-A8C4-076046DD602F}" srcId="{33AFA4C0-D37D-4930-A171-91F9FC7F8CA1}" destId="{335C6F56-AE33-436D-B372-A72AB34A5178}" srcOrd="1" destOrd="0" parTransId="{E57B5486-EEDD-467A-B30F-06F43F5B59EA}" sibTransId="{46B71C46-AC55-4591-BAD0-9AA7480756E8}"/>
    <dgm:cxn modelId="{FF7BBD86-9962-42E1-AF03-27B8CEC1F052}" srcId="{5F5E6098-A671-423A-BBAD-AF071CBF408E}" destId="{99692305-A574-4264-8AFD-C769767089DA}" srcOrd="0" destOrd="0" parTransId="{61900C5B-8FC9-4BED-A948-7BC60C498ECE}" sibTransId="{D569D61E-A59A-4BFD-B47F-9C905AF6EBDE}"/>
    <dgm:cxn modelId="{A6FC54F6-B0C6-4F81-BD05-A869EA7578BB}" type="presOf" srcId="{BFD99E25-1A69-499A-BB9E-69572450740A}" destId="{554EE762-209B-4B70-A431-5050ACE74A9C}" srcOrd="0" destOrd="1" presId="urn:microsoft.com/office/officeart/2005/8/layout/vList2"/>
    <dgm:cxn modelId="{95657532-4623-4AFD-9453-DFF5C36F256D}" type="presOf" srcId="{28C4A799-0A5C-4C8B-BA4E-2B70C7B17FA0}" destId="{4875B570-95F8-4A0E-8903-D6234324E678}" srcOrd="0" destOrd="0" presId="urn:microsoft.com/office/officeart/2005/8/layout/vList2"/>
    <dgm:cxn modelId="{32E4E07E-FC1A-4FDA-A3E2-D421E9BFD9FA}" type="presOf" srcId="{99692305-A574-4264-8AFD-C769767089DA}" destId="{53AB9A3F-A739-46F3-A9D6-CF5CEAF0E844}" srcOrd="0" destOrd="0" presId="urn:microsoft.com/office/officeart/2005/8/layout/vList2"/>
    <dgm:cxn modelId="{E56847F4-9A6D-4702-BA74-620481C3E42B}" srcId="{33AFA4C0-D37D-4930-A171-91F9FC7F8CA1}" destId="{BFD99E25-1A69-499A-BB9E-69572450740A}" srcOrd="0" destOrd="0" parTransId="{96C6308C-DFE9-475B-B5EB-F01B85E93BF7}" sibTransId="{157D41DA-E25F-4C94-B011-988D60E86FAA}"/>
    <dgm:cxn modelId="{C0C49858-61A8-4E52-8096-495659CD516F}" srcId="{5431124A-008A-4839-B7B5-5F652962DD8D}" destId="{5F5E6098-A671-423A-BBAD-AF071CBF408E}" srcOrd="1" destOrd="0" parTransId="{BF053F4A-D216-4773-840E-4068BA9D4D45}" sibTransId="{D3A99072-E63F-435B-858A-D6F8B598D8CD}"/>
    <dgm:cxn modelId="{9907E4A9-8913-4087-8C9C-58277EB1BD9C}" srcId="{5431124A-008A-4839-B7B5-5F652962DD8D}" destId="{28C4A799-0A5C-4C8B-BA4E-2B70C7B17FA0}" srcOrd="0" destOrd="0" parTransId="{4CD9C497-156D-4E6E-B189-28EE24E37867}" sibTransId="{484E36A9-407C-4DC5-AB25-EAB9D6F2FA77}"/>
    <dgm:cxn modelId="{330D335E-04B0-449C-BDC0-FD0BEBBE43C8}" type="presOf" srcId="{5F5E6098-A671-423A-BBAD-AF071CBF408E}" destId="{213DEC33-068E-4D52-8E4C-BE5A0C608E4C}" srcOrd="0" destOrd="0" presId="urn:microsoft.com/office/officeart/2005/8/layout/vList2"/>
    <dgm:cxn modelId="{E31DF89C-0695-4964-8C58-D65D29A8F96C}" type="presOf" srcId="{335C6F56-AE33-436D-B372-A72AB34A5178}" destId="{554EE762-209B-4B70-A431-5050ACE74A9C}" srcOrd="0" destOrd="2" presId="urn:microsoft.com/office/officeart/2005/8/layout/vList2"/>
    <dgm:cxn modelId="{2CCEC5A8-BA2B-4050-8044-583E2BA32CF6}" type="presOf" srcId="{1503BA85-EB44-41F2-8EA5-6307B8B274EF}" destId="{53AB9A3F-A739-46F3-A9D6-CF5CEAF0E844}" srcOrd="0" destOrd="1" presId="urn:microsoft.com/office/officeart/2005/8/layout/vList2"/>
    <dgm:cxn modelId="{8E6F817A-B541-44C5-8E14-906DA8E92666}" srcId="{5F5E6098-A671-423A-BBAD-AF071CBF408E}" destId="{44CB1E9B-1A8B-4494-BC99-EDD4CCFB3EE7}" srcOrd="2" destOrd="0" parTransId="{2098B6D5-36BC-4A0B-968B-729F7C7DE482}" sibTransId="{CBA3D7C2-BDD6-464C-AF4C-9B311B44AA46}"/>
    <dgm:cxn modelId="{A2CCC357-03E2-4B6C-B771-812543191E81}" type="presOf" srcId="{44CB1E9B-1A8B-4494-BC99-EDD4CCFB3EE7}" destId="{53AB9A3F-A739-46F3-A9D6-CF5CEAF0E844}" srcOrd="0" destOrd="2" presId="urn:microsoft.com/office/officeart/2005/8/layout/vList2"/>
    <dgm:cxn modelId="{E28BD1CB-0D75-4BEC-B930-6B8A3546BE9B}" srcId="{5F5E6098-A671-423A-BBAD-AF071CBF408E}" destId="{1503BA85-EB44-41F2-8EA5-6307B8B274EF}" srcOrd="1" destOrd="0" parTransId="{35420609-8239-4265-BC78-964131564930}" sibTransId="{DB1A51C3-3DDF-408A-9E13-C3137718CE11}"/>
    <dgm:cxn modelId="{0D69E81D-876D-451F-9C22-14714E51769A}" type="presParOf" srcId="{D010DA24-1C77-459A-B959-6FC5B8E49B86}" destId="{4875B570-95F8-4A0E-8903-D6234324E678}" srcOrd="0" destOrd="0" presId="urn:microsoft.com/office/officeart/2005/8/layout/vList2"/>
    <dgm:cxn modelId="{BCA1703E-1FBA-49B7-AE75-E560A588B6FC}" type="presParOf" srcId="{D010DA24-1C77-459A-B959-6FC5B8E49B86}" destId="{554EE762-209B-4B70-A431-5050ACE74A9C}" srcOrd="1" destOrd="0" presId="urn:microsoft.com/office/officeart/2005/8/layout/vList2"/>
    <dgm:cxn modelId="{950D81A2-910A-4FF1-83BF-B6DCDEDA8503}" type="presParOf" srcId="{D010DA24-1C77-459A-B959-6FC5B8E49B86}" destId="{213DEC33-068E-4D52-8E4C-BE5A0C608E4C}" srcOrd="2" destOrd="0" presId="urn:microsoft.com/office/officeart/2005/8/layout/vList2"/>
    <dgm:cxn modelId="{762FFBE3-113A-4BA8-97AF-66542CEB5C2C}" type="presParOf" srcId="{D010DA24-1C77-459A-B959-6FC5B8E49B86}" destId="{53AB9A3F-A739-46F3-A9D6-CF5CEAF0E84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96CEBE-FB90-4A02-B2C6-0A9D133985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25279EC-C3DC-4114-9B65-A094D7114B74}">
      <dgm:prSet custT="1"/>
      <dgm:spPr/>
      <dgm:t>
        <a:bodyPr/>
        <a:lstStyle/>
        <a:p>
          <a:pPr rtl="0"/>
          <a:r>
            <a:rPr lang="cs-CZ" sz="3000" dirty="0" smtClean="0"/>
            <a:t>před uzavřením smlouvy</a:t>
          </a:r>
          <a:endParaRPr lang="cs-CZ" sz="3000" dirty="0"/>
        </a:p>
      </dgm:t>
    </dgm:pt>
    <dgm:pt modelId="{429923CB-FC0B-489D-B3CC-44CD4CDE2694}" type="parTrans" cxnId="{B6ECB42D-8726-47C5-A543-6276D64803FC}">
      <dgm:prSet/>
      <dgm:spPr/>
      <dgm:t>
        <a:bodyPr/>
        <a:lstStyle/>
        <a:p>
          <a:endParaRPr lang="cs-CZ"/>
        </a:p>
      </dgm:t>
    </dgm:pt>
    <dgm:pt modelId="{F76140EB-4CE6-4930-8F1B-86AAD65A89D9}" type="sibTrans" cxnId="{B6ECB42D-8726-47C5-A543-6276D64803FC}">
      <dgm:prSet/>
      <dgm:spPr/>
      <dgm:t>
        <a:bodyPr/>
        <a:lstStyle/>
        <a:p>
          <a:endParaRPr lang="cs-CZ"/>
        </a:p>
      </dgm:t>
    </dgm:pt>
    <dgm:pt modelId="{37D8640E-C60F-4312-9CBA-632EA3A058F1}">
      <dgm:prSet custT="1"/>
      <dgm:spPr/>
      <dgm:t>
        <a:bodyPr/>
        <a:lstStyle/>
        <a:p>
          <a:pPr rtl="0"/>
          <a:r>
            <a:rPr lang="cs-CZ" sz="2200" dirty="0" smtClean="0"/>
            <a:t>nadlimitní VZ, podlimitní VZ (stavební práce), změna závazku ze smlouvy</a:t>
          </a:r>
          <a:endParaRPr lang="cs-CZ" sz="2200" dirty="0"/>
        </a:p>
      </dgm:t>
    </dgm:pt>
    <dgm:pt modelId="{7616612B-3976-4C84-BBB5-9F911E79A6C8}" type="parTrans" cxnId="{F37DFC7B-9C1B-4F34-A231-C884D054CD39}">
      <dgm:prSet/>
      <dgm:spPr/>
      <dgm:t>
        <a:bodyPr/>
        <a:lstStyle/>
        <a:p>
          <a:endParaRPr lang="cs-CZ"/>
        </a:p>
      </dgm:t>
    </dgm:pt>
    <dgm:pt modelId="{C0B27A58-7F48-43F9-9105-BBC4395D4C01}" type="sibTrans" cxnId="{F37DFC7B-9C1B-4F34-A231-C884D054CD39}">
      <dgm:prSet/>
      <dgm:spPr/>
      <dgm:t>
        <a:bodyPr/>
        <a:lstStyle/>
        <a:p>
          <a:endParaRPr lang="cs-CZ"/>
        </a:p>
      </dgm:t>
    </dgm:pt>
    <dgm:pt modelId="{4E24B75A-FF4D-40E9-BA8F-D6090DEF79D8}">
      <dgm:prSet custT="1"/>
      <dgm:spPr/>
      <dgm:t>
        <a:bodyPr/>
        <a:lstStyle/>
        <a:p>
          <a:pPr rtl="0"/>
          <a:r>
            <a:rPr lang="cs-CZ" sz="2000" dirty="0" smtClean="0"/>
            <a:t>rozhodující je samotná předpokládaná hodnota zakázky (hrazené z prostředků OP VVV) </a:t>
          </a:r>
          <a:endParaRPr lang="cs-CZ" sz="2000" dirty="0"/>
        </a:p>
      </dgm:t>
    </dgm:pt>
    <dgm:pt modelId="{316181A4-A50E-4DF9-87AB-31A80B063CAD}" type="parTrans" cxnId="{D88984A3-08A8-42DE-8F89-762C1D23E059}">
      <dgm:prSet/>
      <dgm:spPr/>
      <dgm:t>
        <a:bodyPr/>
        <a:lstStyle/>
        <a:p>
          <a:endParaRPr lang="cs-CZ"/>
        </a:p>
      </dgm:t>
    </dgm:pt>
    <dgm:pt modelId="{E1D11BD8-2F03-466E-8764-C1FAF228FD04}" type="sibTrans" cxnId="{D88984A3-08A8-42DE-8F89-762C1D23E059}">
      <dgm:prSet/>
      <dgm:spPr/>
      <dgm:t>
        <a:bodyPr/>
        <a:lstStyle/>
        <a:p>
          <a:endParaRPr lang="cs-CZ"/>
        </a:p>
      </dgm:t>
    </dgm:pt>
    <dgm:pt modelId="{56498BE1-CD17-41F1-A178-7B5BBADF85E9}">
      <dgm:prSet custT="1"/>
      <dgm:spPr/>
      <dgm:t>
        <a:bodyPr/>
        <a:lstStyle/>
        <a:p>
          <a:pPr rtl="0"/>
          <a:r>
            <a:rPr lang="cs-CZ" sz="2000" dirty="0" smtClean="0"/>
            <a:t>provádí se vždy</a:t>
          </a:r>
          <a:endParaRPr lang="cs-CZ" sz="2000" dirty="0"/>
        </a:p>
      </dgm:t>
    </dgm:pt>
    <dgm:pt modelId="{3E66A0B4-E721-4CAA-BE59-5821C4106245}" type="parTrans" cxnId="{A2FC9970-08AC-4E36-BDC9-98D50E1FF6CD}">
      <dgm:prSet/>
      <dgm:spPr/>
      <dgm:t>
        <a:bodyPr/>
        <a:lstStyle/>
        <a:p>
          <a:endParaRPr lang="cs-CZ"/>
        </a:p>
      </dgm:t>
    </dgm:pt>
    <dgm:pt modelId="{584F66C5-029B-4C69-8325-C05F6534F543}" type="sibTrans" cxnId="{A2FC9970-08AC-4E36-BDC9-98D50E1FF6CD}">
      <dgm:prSet/>
      <dgm:spPr/>
      <dgm:t>
        <a:bodyPr/>
        <a:lstStyle/>
        <a:p>
          <a:endParaRPr lang="cs-CZ"/>
        </a:p>
      </dgm:t>
    </dgm:pt>
    <dgm:pt modelId="{554F6121-895A-4A92-93CC-0513C0558E78}">
      <dgm:prSet custT="1"/>
      <dgm:spPr/>
      <dgm:t>
        <a:bodyPr/>
        <a:lstStyle/>
        <a:p>
          <a:pPr rtl="0"/>
          <a:r>
            <a:rPr lang="cs-CZ" sz="2000" dirty="0" smtClean="0"/>
            <a:t>lze zaslat již ve fázi před výběrem dodavatele </a:t>
          </a:r>
          <a:endParaRPr lang="cs-CZ" sz="2000" dirty="0"/>
        </a:p>
      </dgm:t>
    </dgm:pt>
    <dgm:pt modelId="{4D0ABF41-56C3-48ED-9D9E-026C23556CB3}" type="parTrans" cxnId="{098E06C2-16A0-4FDA-AABD-8885C1D27D08}">
      <dgm:prSet/>
      <dgm:spPr/>
      <dgm:t>
        <a:bodyPr/>
        <a:lstStyle/>
        <a:p>
          <a:endParaRPr lang="cs-CZ"/>
        </a:p>
      </dgm:t>
    </dgm:pt>
    <dgm:pt modelId="{894736E0-4605-4A29-AD39-9B86339BC59B}" type="sibTrans" cxnId="{098E06C2-16A0-4FDA-AABD-8885C1D27D08}">
      <dgm:prSet/>
      <dgm:spPr/>
      <dgm:t>
        <a:bodyPr/>
        <a:lstStyle/>
        <a:p>
          <a:endParaRPr lang="cs-CZ"/>
        </a:p>
      </dgm:t>
    </dgm:pt>
    <dgm:pt modelId="{AA41B590-499B-4D93-AFF7-54B6B1BD72A3}">
      <dgm:prSet custT="1"/>
      <dgm:spPr/>
      <dgm:t>
        <a:bodyPr/>
        <a:lstStyle/>
        <a:p>
          <a:pPr rtl="0"/>
          <a:r>
            <a:rPr lang="cs-CZ" sz="3000" dirty="0" smtClean="0"/>
            <a:t>komunikace prostřednictvím IS KP14+</a:t>
          </a:r>
          <a:endParaRPr lang="cs-CZ" sz="3000" dirty="0"/>
        </a:p>
      </dgm:t>
    </dgm:pt>
    <dgm:pt modelId="{9C4885BD-7718-4EDC-994E-818301EA477D}" type="parTrans" cxnId="{553E188E-1ADB-4C5E-BFB5-DEC26D936F88}">
      <dgm:prSet/>
      <dgm:spPr/>
      <dgm:t>
        <a:bodyPr/>
        <a:lstStyle/>
        <a:p>
          <a:endParaRPr lang="cs-CZ"/>
        </a:p>
      </dgm:t>
    </dgm:pt>
    <dgm:pt modelId="{C20DEF32-E682-441D-AF88-BB69CE49DAD7}" type="sibTrans" cxnId="{553E188E-1ADB-4C5E-BFB5-DEC26D936F88}">
      <dgm:prSet/>
      <dgm:spPr/>
      <dgm:t>
        <a:bodyPr/>
        <a:lstStyle/>
        <a:p>
          <a:endParaRPr lang="cs-CZ"/>
        </a:p>
      </dgm:t>
    </dgm:pt>
    <dgm:pt modelId="{31ACD5FD-8C57-476B-84CC-2DEF5D907326}">
      <dgm:prSet custT="1"/>
      <dgm:spPr/>
      <dgm:t>
        <a:bodyPr/>
        <a:lstStyle/>
        <a:p>
          <a:pPr rtl="0"/>
          <a:r>
            <a:rPr lang="cs-CZ" sz="2200" dirty="0" smtClean="0"/>
            <a:t>strukturovaná depeše</a:t>
          </a:r>
          <a:endParaRPr lang="cs-CZ" sz="2200" dirty="0"/>
        </a:p>
      </dgm:t>
    </dgm:pt>
    <dgm:pt modelId="{0398C344-1C95-4217-90D5-080D4ABCF1BF}" type="parTrans" cxnId="{F11E07C9-AB32-453F-A9E6-CB36D13748FE}">
      <dgm:prSet/>
      <dgm:spPr/>
      <dgm:t>
        <a:bodyPr/>
        <a:lstStyle/>
        <a:p>
          <a:endParaRPr lang="cs-CZ"/>
        </a:p>
      </dgm:t>
    </dgm:pt>
    <dgm:pt modelId="{DFC9A7F6-63D5-41D0-B81E-68090A23D415}" type="sibTrans" cxnId="{F11E07C9-AB32-453F-A9E6-CB36D13748FE}">
      <dgm:prSet/>
      <dgm:spPr/>
      <dgm:t>
        <a:bodyPr/>
        <a:lstStyle/>
        <a:p>
          <a:endParaRPr lang="cs-CZ"/>
        </a:p>
      </dgm:t>
    </dgm:pt>
    <dgm:pt modelId="{D73CBF42-916C-4B9B-92A5-F75B36B38D2A}">
      <dgm:prSet custT="1"/>
      <dgm:spPr/>
      <dgm:t>
        <a:bodyPr/>
        <a:lstStyle/>
        <a:p>
          <a:pPr rtl="0"/>
          <a:r>
            <a:rPr lang="cs-CZ" sz="2200" dirty="0" smtClean="0"/>
            <a:t>výsledek kontroly VZ</a:t>
          </a:r>
          <a:endParaRPr lang="cs-CZ" sz="2200" dirty="0"/>
        </a:p>
      </dgm:t>
    </dgm:pt>
    <dgm:pt modelId="{849E283B-E469-43AD-8848-3BD66F6273BF}" type="parTrans" cxnId="{AAD35F26-7E9B-403B-BFDA-F75B07BC5254}">
      <dgm:prSet/>
      <dgm:spPr/>
      <dgm:t>
        <a:bodyPr/>
        <a:lstStyle/>
        <a:p>
          <a:endParaRPr lang="cs-CZ"/>
        </a:p>
      </dgm:t>
    </dgm:pt>
    <dgm:pt modelId="{79C01FE5-22B4-42F4-B443-6E2C6B30172C}" type="sibTrans" cxnId="{AAD35F26-7E9B-403B-BFDA-F75B07BC5254}">
      <dgm:prSet/>
      <dgm:spPr/>
      <dgm:t>
        <a:bodyPr/>
        <a:lstStyle/>
        <a:p>
          <a:endParaRPr lang="cs-CZ"/>
        </a:p>
      </dgm:t>
    </dgm:pt>
    <dgm:pt modelId="{A652C14B-14D3-4519-9F1F-5B8BB6840CF8}" type="pres">
      <dgm:prSet presAssocID="{7196CEBE-FB90-4A02-B2C6-0A9D133985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CADD0D8-DB63-4025-B4CF-01315A4658ED}" type="pres">
      <dgm:prSet presAssocID="{325279EC-C3DC-4114-9B65-A094D7114B74}" presName="parentText" presStyleLbl="node1" presStyleIdx="0" presStyleCnt="2" custScaleY="72569" custLinFactNeighborY="-2447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FC082E7-A433-4184-AE04-171901F68575}" type="pres">
      <dgm:prSet presAssocID="{325279EC-C3DC-4114-9B65-A094D7114B7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5FB0B0-765B-42F9-8A4D-18BCCE175322}" type="pres">
      <dgm:prSet presAssocID="{AA41B590-499B-4D93-AFF7-54B6B1BD72A3}" presName="parentText" presStyleLbl="node1" presStyleIdx="1" presStyleCnt="2" custScaleY="62644" custLinFactNeighborY="558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AD6282-5A04-4883-B347-2EEB17E9E670}" type="pres">
      <dgm:prSet presAssocID="{AA41B590-499B-4D93-AFF7-54B6B1BD72A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7B925F7-7D83-4B84-B3E2-8F277502A6AC}" type="presOf" srcId="{7196CEBE-FB90-4A02-B2C6-0A9D133985D4}" destId="{A652C14B-14D3-4519-9F1F-5B8BB6840CF8}" srcOrd="0" destOrd="0" presId="urn:microsoft.com/office/officeart/2005/8/layout/vList2"/>
    <dgm:cxn modelId="{4C7D62E0-B5A0-476C-845D-8D5B70CBC5EB}" type="presOf" srcId="{554F6121-895A-4A92-93CC-0513C0558E78}" destId="{1FC082E7-A433-4184-AE04-171901F68575}" srcOrd="0" destOrd="3" presId="urn:microsoft.com/office/officeart/2005/8/layout/vList2"/>
    <dgm:cxn modelId="{553E188E-1ADB-4C5E-BFB5-DEC26D936F88}" srcId="{7196CEBE-FB90-4A02-B2C6-0A9D133985D4}" destId="{AA41B590-499B-4D93-AFF7-54B6B1BD72A3}" srcOrd="1" destOrd="0" parTransId="{9C4885BD-7718-4EDC-994E-818301EA477D}" sibTransId="{C20DEF32-E682-441D-AF88-BB69CE49DAD7}"/>
    <dgm:cxn modelId="{D88984A3-08A8-42DE-8F89-762C1D23E059}" srcId="{37D8640E-C60F-4312-9CBA-632EA3A058F1}" destId="{4E24B75A-FF4D-40E9-BA8F-D6090DEF79D8}" srcOrd="0" destOrd="0" parTransId="{316181A4-A50E-4DF9-87AB-31A80B063CAD}" sibTransId="{E1D11BD8-2F03-466E-8764-C1FAF228FD04}"/>
    <dgm:cxn modelId="{7416E76C-F68B-4442-A8D2-0AE9E4AA40CA}" type="presOf" srcId="{31ACD5FD-8C57-476B-84CC-2DEF5D907326}" destId="{64AD6282-5A04-4883-B347-2EEB17E9E670}" srcOrd="0" destOrd="0" presId="urn:microsoft.com/office/officeart/2005/8/layout/vList2"/>
    <dgm:cxn modelId="{307C0882-E828-4506-8511-84E81CCE1111}" type="presOf" srcId="{D73CBF42-916C-4B9B-92A5-F75B36B38D2A}" destId="{64AD6282-5A04-4883-B347-2EEB17E9E670}" srcOrd="0" destOrd="1" presId="urn:microsoft.com/office/officeart/2005/8/layout/vList2"/>
    <dgm:cxn modelId="{54B15F26-21EF-4F84-96D8-99DCDC01A7F1}" type="presOf" srcId="{AA41B590-499B-4D93-AFF7-54B6B1BD72A3}" destId="{515FB0B0-765B-42F9-8A4D-18BCCE175322}" srcOrd="0" destOrd="0" presId="urn:microsoft.com/office/officeart/2005/8/layout/vList2"/>
    <dgm:cxn modelId="{F11E07C9-AB32-453F-A9E6-CB36D13748FE}" srcId="{AA41B590-499B-4D93-AFF7-54B6B1BD72A3}" destId="{31ACD5FD-8C57-476B-84CC-2DEF5D907326}" srcOrd="0" destOrd="0" parTransId="{0398C344-1C95-4217-90D5-080D4ABCF1BF}" sibTransId="{DFC9A7F6-63D5-41D0-B81E-68090A23D415}"/>
    <dgm:cxn modelId="{0F63E8F9-0CFD-44CC-867E-978D525F7337}" type="presOf" srcId="{4E24B75A-FF4D-40E9-BA8F-D6090DEF79D8}" destId="{1FC082E7-A433-4184-AE04-171901F68575}" srcOrd="0" destOrd="1" presId="urn:microsoft.com/office/officeart/2005/8/layout/vList2"/>
    <dgm:cxn modelId="{AAD35F26-7E9B-403B-BFDA-F75B07BC5254}" srcId="{AA41B590-499B-4D93-AFF7-54B6B1BD72A3}" destId="{D73CBF42-916C-4B9B-92A5-F75B36B38D2A}" srcOrd="1" destOrd="0" parTransId="{849E283B-E469-43AD-8848-3BD66F6273BF}" sibTransId="{79C01FE5-22B4-42F4-B443-6E2C6B30172C}"/>
    <dgm:cxn modelId="{F37DFC7B-9C1B-4F34-A231-C884D054CD39}" srcId="{325279EC-C3DC-4114-9B65-A094D7114B74}" destId="{37D8640E-C60F-4312-9CBA-632EA3A058F1}" srcOrd="0" destOrd="0" parTransId="{7616612B-3976-4C84-BBB5-9F911E79A6C8}" sibTransId="{C0B27A58-7F48-43F9-9105-BBC4395D4C01}"/>
    <dgm:cxn modelId="{6361ECD7-2512-4FBC-9F44-2F13734AC1B4}" type="presOf" srcId="{37D8640E-C60F-4312-9CBA-632EA3A058F1}" destId="{1FC082E7-A433-4184-AE04-171901F68575}" srcOrd="0" destOrd="0" presId="urn:microsoft.com/office/officeart/2005/8/layout/vList2"/>
    <dgm:cxn modelId="{F834EDD6-351D-4F29-BCB2-5C88A9CD04A3}" type="presOf" srcId="{325279EC-C3DC-4114-9B65-A094D7114B74}" destId="{DCADD0D8-DB63-4025-B4CF-01315A4658ED}" srcOrd="0" destOrd="0" presId="urn:microsoft.com/office/officeart/2005/8/layout/vList2"/>
    <dgm:cxn modelId="{098E06C2-16A0-4FDA-AABD-8885C1D27D08}" srcId="{37D8640E-C60F-4312-9CBA-632EA3A058F1}" destId="{554F6121-895A-4A92-93CC-0513C0558E78}" srcOrd="2" destOrd="0" parTransId="{4D0ABF41-56C3-48ED-9D9E-026C23556CB3}" sibTransId="{894736E0-4605-4A29-AD39-9B86339BC59B}"/>
    <dgm:cxn modelId="{B6ECB42D-8726-47C5-A543-6276D64803FC}" srcId="{7196CEBE-FB90-4A02-B2C6-0A9D133985D4}" destId="{325279EC-C3DC-4114-9B65-A094D7114B74}" srcOrd="0" destOrd="0" parTransId="{429923CB-FC0B-489D-B3CC-44CD4CDE2694}" sibTransId="{F76140EB-4CE6-4930-8F1B-86AAD65A89D9}"/>
    <dgm:cxn modelId="{A2FC9970-08AC-4E36-BDC9-98D50E1FF6CD}" srcId="{37D8640E-C60F-4312-9CBA-632EA3A058F1}" destId="{56498BE1-CD17-41F1-A178-7B5BBADF85E9}" srcOrd="1" destOrd="0" parTransId="{3E66A0B4-E721-4CAA-BE59-5821C4106245}" sibTransId="{584F66C5-029B-4C69-8325-C05F6534F543}"/>
    <dgm:cxn modelId="{88DAD11B-0707-4D7B-A0EB-328B6715EA09}" type="presOf" srcId="{56498BE1-CD17-41F1-A178-7B5BBADF85E9}" destId="{1FC082E7-A433-4184-AE04-171901F68575}" srcOrd="0" destOrd="2" presId="urn:microsoft.com/office/officeart/2005/8/layout/vList2"/>
    <dgm:cxn modelId="{E273A7FA-DFF3-4223-8CD9-019308EA6C94}" type="presParOf" srcId="{A652C14B-14D3-4519-9F1F-5B8BB6840CF8}" destId="{DCADD0D8-DB63-4025-B4CF-01315A4658ED}" srcOrd="0" destOrd="0" presId="urn:microsoft.com/office/officeart/2005/8/layout/vList2"/>
    <dgm:cxn modelId="{DB6CE7A6-332E-4C94-BFD9-BDFBDF905A7A}" type="presParOf" srcId="{A652C14B-14D3-4519-9F1F-5B8BB6840CF8}" destId="{1FC082E7-A433-4184-AE04-171901F68575}" srcOrd="1" destOrd="0" presId="urn:microsoft.com/office/officeart/2005/8/layout/vList2"/>
    <dgm:cxn modelId="{BA57F53D-6F1A-41F0-8C4B-BA7E5D254F0E}" type="presParOf" srcId="{A652C14B-14D3-4519-9F1F-5B8BB6840CF8}" destId="{515FB0B0-765B-42F9-8A4D-18BCCE175322}" srcOrd="2" destOrd="0" presId="urn:microsoft.com/office/officeart/2005/8/layout/vList2"/>
    <dgm:cxn modelId="{BED0D870-C768-4812-9073-C3E7BC76EF36}" type="presParOf" srcId="{A652C14B-14D3-4519-9F1F-5B8BB6840CF8}" destId="{64AD6282-5A04-4883-B347-2EEB17E9E67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3C2FDF-757B-4D07-A52A-E53CEADF8D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F25F8E7-92BE-4507-889F-33222D9BC310}">
      <dgm:prSet custT="1"/>
      <dgm:spPr/>
      <dgm:t>
        <a:bodyPr/>
        <a:lstStyle/>
        <a:p>
          <a:pPr rtl="0"/>
          <a:r>
            <a:rPr lang="cs-CZ" sz="3000" dirty="0" smtClean="0"/>
            <a:t>po uzavření smlouvy</a:t>
          </a:r>
          <a:endParaRPr lang="cs-CZ" sz="3000" dirty="0"/>
        </a:p>
      </dgm:t>
    </dgm:pt>
    <dgm:pt modelId="{9FD067D0-2164-4FC7-858E-3E2491F76E65}" type="parTrans" cxnId="{E39FCC5A-F82C-4AD0-BE00-4562110D2055}">
      <dgm:prSet/>
      <dgm:spPr/>
      <dgm:t>
        <a:bodyPr/>
        <a:lstStyle/>
        <a:p>
          <a:endParaRPr lang="cs-CZ"/>
        </a:p>
      </dgm:t>
    </dgm:pt>
    <dgm:pt modelId="{AF1B2D05-8C99-4F96-9469-CDBF04120562}" type="sibTrans" cxnId="{E39FCC5A-F82C-4AD0-BE00-4562110D2055}">
      <dgm:prSet/>
      <dgm:spPr/>
      <dgm:t>
        <a:bodyPr/>
        <a:lstStyle/>
        <a:p>
          <a:endParaRPr lang="cs-CZ"/>
        </a:p>
      </dgm:t>
    </dgm:pt>
    <dgm:pt modelId="{3489898A-5DD2-480C-B338-BD2D7C23BA52}">
      <dgm:prSet custT="1"/>
      <dgm:spPr/>
      <dgm:t>
        <a:bodyPr/>
        <a:lstStyle/>
        <a:p>
          <a:pPr rtl="0"/>
          <a:r>
            <a:rPr lang="cs-CZ" sz="2400" dirty="0" smtClean="0"/>
            <a:t>modul VZ</a:t>
          </a:r>
          <a:endParaRPr lang="cs-CZ" sz="2400" dirty="0"/>
        </a:p>
      </dgm:t>
    </dgm:pt>
    <dgm:pt modelId="{5BE20E80-E128-4614-8064-E544E6849BFD}" type="parTrans" cxnId="{AA7B6EA1-A0C1-4565-AA91-C1FB44BE32DE}">
      <dgm:prSet/>
      <dgm:spPr/>
      <dgm:t>
        <a:bodyPr/>
        <a:lstStyle/>
        <a:p>
          <a:endParaRPr lang="cs-CZ"/>
        </a:p>
      </dgm:t>
    </dgm:pt>
    <dgm:pt modelId="{72C4DEEE-CCA0-46D8-9353-472C036A2627}" type="sibTrans" cxnId="{AA7B6EA1-A0C1-4565-AA91-C1FB44BE32DE}">
      <dgm:prSet/>
      <dgm:spPr/>
      <dgm:t>
        <a:bodyPr/>
        <a:lstStyle/>
        <a:p>
          <a:endParaRPr lang="cs-CZ"/>
        </a:p>
      </dgm:t>
    </dgm:pt>
    <dgm:pt modelId="{4BDED673-0BA7-41DA-B386-1994598F8037}">
      <dgm:prSet custT="1"/>
      <dgm:spPr/>
      <dgm:t>
        <a:bodyPr/>
        <a:lstStyle/>
        <a:p>
          <a:pPr rtl="0"/>
          <a:r>
            <a:rPr lang="cs-CZ" sz="2400" dirty="0" err="1" smtClean="0"/>
            <a:t>uveřejňovací</a:t>
          </a:r>
          <a:r>
            <a:rPr lang="cs-CZ" sz="2400" dirty="0" smtClean="0"/>
            <a:t> povinnosti</a:t>
          </a:r>
          <a:endParaRPr lang="cs-CZ" sz="2400" dirty="0"/>
        </a:p>
      </dgm:t>
    </dgm:pt>
    <dgm:pt modelId="{F9750B73-21F5-4DD1-9E3F-54F8633C07CE}" type="parTrans" cxnId="{AE89CC68-0698-410F-AD5F-955EA84CDD58}">
      <dgm:prSet/>
      <dgm:spPr/>
      <dgm:t>
        <a:bodyPr/>
        <a:lstStyle/>
        <a:p>
          <a:endParaRPr lang="cs-CZ"/>
        </a:p>
      </dgm:t>
    </dgm:pt>
    <dgm:pt modelId="{F1F51D0B-12C8-42AF-B181-13897AB6CFDD}" type="sibTrans" cxnId="{AE89CC68-0698-410F-AD5F-955EA84CDD58}">
      <dgm:prSet/>
      <dgm:spPr/>
      <dgm:t>
        <a:bodyPr/>
        <a:lstStyle/>
        <a:p>
          <a:endParaRPr lang="cs-CZ"/>
        </a:p>
      </dgm:t>
    </dgm:pt>
    <dgm:pt modelId="{28687375-E778-459D-B95E-7C1B5B88F29F}">
      <dgm:prSet custT="1"/>
      <dgm:spPr/>
      <dgm:t>
        <a:bodyPr/>
        <a:lstStyle/>
        <a:p>
          <a:pPr rtl="0"/>
          <a:r>
            <a:rPr lang="cs-CZ" sz="2400" dirty="0" smtClean="0"/>
            <a:t>realizace veřejné zakázky</a:t>
          </a:r>
          <a:endParaRPr lang="cs-CZ" sz="2400" dirty="0"/>
        </a:p>
      </dgm:t>
    </dgm:pt>
    <dgm:pt modelId="{65583580-AF7F-49B8-B49C-2995113B054E}" type="parTrans" cxnId="{71764E5A-BCFA-45F8-B420-AFCEF9B475AA}">
      <dgm:prSet/>
      <dgm:spPr/>
      <dgm:t>
        <a:bodyPr/>
        <a:lstStyle/>
        <a:p>
          <a:endParaRPr lang="cs-CZ"/>
        </a:p>
      </dgm:t>
    </dgm:pt>
    <dgm:pt modelId="{517F49E5-F1EB-41FF-A3D2-317C14A0E312}" type="sibTrans" cxnId="{71764E5A-BCFA-45F8-B420-AFCEF9B475AA}">
      <dgm:prSet/>
      <dgm:spPr/>
      <dgm:t>
        <a:bodyPr/>
        <a:lstStyle/>
        <a:p>
          <a:endParaRPr lang="cs-CZ"/>
        </a:p>
      </dgm:t>
    </dgm:pt>
    <dgm:pt modelId="{F5597401-4950-4CBE-BE39-E8EB19352020}" type="pres">
      <dgm:prSet presAssocID="{943C2FDF-757B-4D07-A52A-E53CEADF8D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A5BEC65-0A3C-4D52-878A-86734B4B38CF}" type="pres">
      <dgm:prSet presAssocID="{3F25F8E7-92BE-4507-889F-33222D9BC310}" presName="parentText" presStyleLbl="node1" presStyleIdx="0" presStyleCnt="1" custLinFactY="-702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DC2228-A900-4672-867E-C2BC3A228DF5}" type="pres">
      <dgm:prSet presAssocID="{3F25F8E7-92BE-4507-889F-33222D9BC31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4BC4164-C09B-47C9-966F-AAD9CC9A55AF}" type="presOf" srcId="{943C2FDF-757B-4D07-A52A-E53CEADF8D42}" destId="{F5597401-4950-4CBE-BE39-E8EB19352020}" srcOrd="0" destOrd="0" presId="urn:microsoft.com/office/officeart/2005/8/layout/vList2"/>
    <dgm:cxn modelId="{71764E5A-BCFA-45F8-B420-AFCEF9B475AA}" srcId="{3F25F8E7-92BE-4507-889F-33222D9BC310}" destId="{28687375-E778-459D-B95E-7C1B5B88F29F}" srcOrd="2" destOrd="0" parTransId="{65583580-AF7F-49B8-B49C-2995113B054E}" sibTransId="{517F49E5-F1EB-41FF-A3D2-317C14A0E312}"/>
    <dgm:cxn modelId="{E39FCC5A-F82C-4AD0-BE00-4562110D2055}" srcId="{943C2FDF-757B-4D07-A52A-E53CEADF8D42}" destId="{3F25F8E7-92BE-4507-889F-33222D9BC310}" srcOrd="0" destOrd="0" parTransId="{9FD067D0-2164-4FC7-858E-3E2491F76E65}" sibTransId="{AF1B2D05-8C99-4F96-9469-CDBF04120562}"/>
    <dgm:cxn modelId="{AA7B6EA1-A0C1-4565-AA91-C1FB44BE32DE}" srcId="{3F25F8E7-92BE-4507-889F-33222D9BC310}" destId="{3489898A-5DD2-480C-B338-BD2D7C23BA52}" srcOrd="0" destOrd="0" parTransId="{5BE20E80-E128-4614-8064-E544E6849BFD}" sibTransId="{72C4DEEE-CCA0-46D8-9353-472C036A2627}"/>
    <dgm:cxn modelId="{0CA9760D-1E51-4102-B5D8-EE4F78A9C8D4}" type="presOf" srcId="{28687375-E778-459D-B95E-7C1B5B88F29F}" destId="{AFDC2228-A900-4672-867E-C2BC3A228DF5}" srcOrd="0" destOrd="2" presId="urn:microsoft.com/office/officeart/2005/8/layout/vList2"/>
    <dgm:cxn modelId="{AE89CC68-0698-410F-AD5F-955EA84CDD58}" srcId="{3F25F8E7-92BE-4507-889F-33222D9BC310}" destId="{4BDED673-0BA7-41DA-B386-1994598F8037}" srcOrd="1" destOrd="0" parTransId="{F9750B73-21F5-4DD1-9E3F-54F8633C07CE}" sibTransId="{F1F51D0B-12C8-42AF-B181-13897AB6CFDD}"/>
    <dgm:cxn modelId="{E4571DD5-1600-49FB-BDBB-A81144BD8612}" type="presOf" srcId="{3F25F8E7-92BE-4507-889F-33222D9BC310}" destId="{9A5BEC65-0A3C-4D52-878A-86734B4B38CF}" srcOrd="0" destOrd="0" presId="urn:microsoft.com/office/officeart/2005/8/layout/vList2"/>
    <dgm:cxn modelId="{6BF83422-7112-4A00-8FFA-81F7A626E830}" type="presOf" srcId="{4BDED673-0BA7-41DA-B386-1994598F8037}" destId="{AFDC2228-A900-4672-867E-C2BC3A228DF5}" srcOrd="0" destOrd="1" presId="urn:microsoft.com/office/officeart/2005/8/layout/vList2"/>
    <dgm:cxn modelId="{E2A3B750-7777-47F2-893B-D158C370656C}" type="presOf" srcId="{3489898A-5DD2-480C-B338-BD2D7C23BA52}" destId="{AFDC2228-A900-4672-867E-C2BC3A228DF5}" srcOrd="0" destOrd="0" presId="urn:microsoft.com/office/officeart/2005/8/layout/vList2"/>
    <dgm:cxn modelId="{B2013FD4-92A9-4BE1-99D5-943CAFBAF23E}" type="presParOf" srcId="{F5597401-4950-4CBE-BE39-E8EB19352020}" destId="{9A5BEC65-0A3C-4D52-878A-86734B4B38CF}" srcOrd="0" destOrd="0" presId="urn:microsoft.com/office/officeart/2005/8/layout/vList2"/>
    <dgm:cxn modelId="{645A3BBB-955A-4B73-A1BC-0A8E486DC6FC}" type="presParOf" srcId="{F5597401-4950-4CBE-BE39-E8EB19352020}" destId="{AFDC2228-A900-4672-867E-C2BC3A228D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7BB20F-350B-4D5F-B772-C2FC7F252BA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582E01A-CC50-43A8-9AFD-EC6AF9312073}">
      <dgm:prSet custT="1"/>
      <dgm:spPr/>
      <dgm:t>
        <a:bodyPr/>
        <a:lstStyle/>
        <a:p>
          <a:pPr rtl="0"/>
          <a:r>
            <a:rPr lang="cs-CZ" sz="3000" dirty="0" smtClean="0"/>
            <a:t>snížené odvody</a:t>
          </a:r>
          <a:endParaRPr lang="cs-CZ" sz="3000" dirty="0"/>
        </a:p>
      </dgm:t>
    </dgm:pt>
    <dgm:pt modelId="{CD5D34B8-6015-4C36-A916-BBF412E1CCD5}" type="parTrans" cxnId="{F45C632D-6AFA-429E-8917-E0CBC17A4448}">
      <dgm:prSet/>
      <dgm:spPr/>
      <dgm:t>
        <a:bodyPr/>
        <a:lstStyle/>
        <a:p>
          <a:endParaRPr lang="cs-CZ"/>
        </a:p>
      </dgm:t>
    </dgm:pt>
    <dgm:pt modelId="{2CD1D43F-828B-44FB-BCEB-140C7B9F9AAB}" type="sibTrans" cxnId="{F45C632D-6AFA-429E-8917-E0CBC17A4448}">
      <dgm:prSet/>
      <dgm:spPr/>
      <dgm:t>
        <a:bodyPr/>
        <a:lstStyle/>
        <a:p>
          <a:endParaRPr lang="cs-CZ"/>
        </a:p>
      </dgm:t>
    </dgm:pt>
    <dgm:pt modelId="{BF85EBA2-D3B5-4438-AF9C-C43713084741}">
      <dgm:prSet custT="1"/>
      <dgm:spPr/>
      <dgm:t>
        <a:bodyPr/>
        <a:lstStyle/>
        <a:p>
          <a:pPr rtl="0"/>
          <a:r>
            <a:rPr lang="cs-CZ" sz="2200" dirty="0" smtClean="0"/>
            <a:t>příloha právního aktu o poskytnutí dotace</a:t>
          </a:r>
          <a:endParaRPr lang="cs-CZ" sz="2200" dirty="0"/>
        </a:p>
      </dgm:t>
    </dgm:pt>
    <dgm:pt modelId="{7DBD7146-6F7C-4CA2-B179-516B8BCDE533}" type="parTrans" cxnId="{1E796306-8452-4AD9-9445-35D80CF8DCC3}">
      <dgm:prSet/>
      <dgm:spPr/>
      <dgm:t>
        <a:bodyPr/>
        <a:lstStyle/>
        <a:p>
          <a:endParaRPr lang="cs-CZ"/>
        </a:p>
      </dgm:t>
    </dgm:pt>
    <dgm:pt modelId="{AB4F3746-23C5-476A-9146-A9E94DF51C14}" type="sibTrans" cxnId="{1E796306-8452-4AD9-9445-35D80CF8DCC3}">
      <dgm:prSet/>
      <dgm:spPr/>
      <dgm:t>
        <a:bodyPr/>
        <a:lstStyle/>
        <a:p>
          <a:endParaRPr lang="cs-CZ"/>
        </a:p>
      </dgm:t>
    </dgm:pt>
    <dgm:pt modelId="{43834F4D-2DD0-4712-B39D-8AF05F9338FF}">
      <dgm:prSet custT="1"/>
      <dgm:spPr/>
      <dgm:t>
        <a:bodyPr/>
        <a:lstStyle/>
        <a:p>
          <a:pPr rtl="0"/>
          <a:r>
            <a:rPr lang="cs-CZ" sz="3000" dirty="0" smtClean="0"/>
            <a:t>závažnost pochybení</a:t>
          </a:r>
          <a:endParaRPr lang="cs-CZ" sz="3000" dirty="0"/>
        </a:p>
      </dgm:t>
    </dgm:pt>
    <dgm:pt modelId="{DF8D280B-7FAE-4F48-959C-96BCDF48E808}" type="parTrans" cxnId="{6064BDE5-2716-4736-BB4C-0D180CD31B17}">
      <dgm:prSet/>
      <dgm:spPr/>
      <dgm:t>
        <a:bodyPr/>
        <a:lstStyle/>
        <a:p>
          <a:endParaRPr lang="cs-CZ"/>
        </a:p>
      </dgm:t>
    </dgm:pt>
    <dgm:pt modelId="{4E402141-6492-4396-AFDF-71050FB83C31}" type="sibTrans" cxnId="{6064BDE5-2716-4736-BB4C-0D180CD31B17}">
      <dgm:prSet/>
      <dgm:spPr/>
      <dgm:t>
        <a:bodyPr/>
        <a:lstStyle/>
        <a:p>
          <a:endParaRPr lang="cs-CZ"/>
        </a:p>
      </dgm:t>
    </dgm:pt>
    <dgm:pt modelId="{93328F81-B064-4854-81AD-CED45AC1F7DC}">
      <dgm:prSet custT="1"/>
      <dgm:spPr/>
      <dgm:t>
        <a:bodyPr/>
        <a:lstStyle/>
        <a:p>
          <a:pPr rtl="0"/>
          <a:r>
            <a:rPr lang="cs-CZ" sz="2200" dirty="0" smtClean="0"/>
            <a:t>skutečný či možný vliv na výběr dodavatele</a:t>
          </a:r>
          <a:endParaRPr lang="cs-CZ" sz="2200" dirty="0"/>
        </a:p>
      </dgm:t>
    </dgm:pt>
    <dgm:pt modelId="{8C9B05D8-CF24-40D9-90B6-815251255B8A}" type="parTrans" cxnId="{3AF99AEF-C022-4193-91E7-889A2255716F}">
      <dgm:prSet/>
      <dgm:spPr/>
      <dgm:t>
        <a:bodyPr/>
        <a:lstStyle/>
        <a:p>
          <a:endParaRPr lang="cs-CZ"/>
        </a:p>
      </dgm:t>
    </dgm:pt>
    <dgm:pt modelId="{8B768A3F-B281-4198-A918-EF346D29FC0A}" type="sibTrans" cxnId="{3AF99AEF-C022-4193-91E7-889A2255716F}">
      <dgm:prSet/>
      <dgm:spPr/>
      <dgm:t>
        <a:bodyPr/>
        <a:lstStyle/>
        <a:p>
          <a:endParaRPr lang="cs-CZ"/>
        </a:p>
      </dgm:t>
    </dgm:pt>
    <dgm:pt modelId="{8A5533F7-71DC-48C7-A1A7-25336EA97168}">
      <dgm:prSet custT="1"/>
      <dgm:spPr/>
      <dgm:t>
        <a:bodyPr/>
        <a:lstStyle/>
        <a:p>
          <a:pPr rtl="0"/>
          <a:r>
            <a:rPr lang="cs-CZ" sz="2200" dirty="0" smtClean="0"/>
            <a:t>míra porušení základních zásad a principů 3E</a:t>
          </a:r>
          <a:endParaRPr lang="cs-CZ" sz="2200" dirty="0"/>
        </a:p>
      </dgm:t>
    </dgm:pt>
    <dgm:pt modelId="{79959160-C2E1-45B1-87B5-468624342C2F}" type="parTrans" cxnId="{8D6EEABA-A2F1-479E-8DB1-402FBA4DE9B3}">
      <dgm:prSet/>
      <dgm:spPr/>
      <dgm:t>
        <a:bodyPr/>
        <a:lstStyle/>
        <a:p>
          <a:endParaRPr lang="cs-CZ"/>
        </a:p>
      </dgm:t>
    </dgm:pt>
    <dgm:pt modelId="{BD3437AC-224D-4CC5-978E-C03FEAF7EFAC}" type="sibTrans" cxnId="{8D6EEABA-A2F1-479E-8DB1-402FBA4DE9B3}">
      <dgm:prSet/>
      <dgm:spPr/>
      <dgm:t>
        <a:bodyPr/>
        <a:lstStyle/>
        <a:p>
          <a:endParaRPr lang="cs-CZ"/>
        </a:p>
      </dgm:t>
    </dgm:pt>
    <dgm:pt modelId="{FDCF19E7-E2AA-43E3-8625-817FBABFB6B6}">
      <dgm:prSet custT="1"/>
      <dgm:spPr/>
      <dgm:t>
        <a:bodyPr/>
        <a:lstStyle/>
        <a:p>
          <a:pPr rtl="0"/>
          <a:r>
            <a:rPr lang="cs-CZ" sz="2200" dirty="0" smtClean="0"/>
            <a:t>dopad na způsobilost výdajů</a:t>
          </a:r>
          <a:endParaRPr lang="cs-CZ" sz="2200" dirty="0"/>
        </a:p>
      </dgm:t>
    </dgm:pt>
    <dgm:pt modelId="{91C84235-163A-4EAC-93DE-D2C30F5C5CBF}" type="parTrans" cxnId="{D82DEB7B-2DA8-4815-8680-BAE3AF402593}">
      <dgm:prSet/>
      <dgm:spPr/>
      <dgm:t>
        <a:bodyPr/>
        <a:lstStyle/>
        <a:p>
          <a:endParaRPr lang="cs-CZ"/>
        </a:p>
      </dgm:t>
    </dgm:pt>
    <dgm:pt modelId="{AFE4B126-6A0F-4726-9E32-0905DAE058A3}" type="sibTrans" cxnId="{D82DEB7B-2DA8-4815-8680-BAE3AF402593}">
      <dgm:prSet/>
      <dgm:spPr/>
      <dgm:t>
        <a:bodyPr/>
        <a:lstStyle/>
        <a:p>
          <a:endParaRPr lang="cs-CZ"/>
        </a:p>
      </dgm:t>
    </dgm:pt>
    <dgm:pt modelId="{421901F9-A461-44BD-A129-6E501AABAA4E}">
      <dgm:prSet custT="1"/>
      <dgm:spPr/>
      <dgm:t>
        <a:bodyPr/>
        <a:lstStyle/>
        <a:p>
          <a:pPr rtl="0"/>
          <a:r>
            <a:rPr lang="cs-CZ" sz="2200" dirty="0" smtClean="0"/>
            <a:t>více pochybení</a:t>
          </a:r>
          <a:endParaRPr lang="cs-CZ" sz="2200" dirty="0"/>
        </a:p>
      </dgm:t>
    </dgm:pt>
    <dgm:pt modelId="{7816D6D7-157F-4550-8B4D-189B26AE94BE}" type="parTrans" cxnId="{622EAFE3-7530-4780-B0CC-779E467086BC}">
      <dgm:prSet/>
      <dgm:spPr/>
      <dgm:t>
        <a:bodyPr/>
        <a:lstStyle/>
        <a:p>
          <a:endParaRPr lang="cs-CZ"/>
        </a:p>
      </dgm:t>
    </dgm:pt>
    <dgm:pt modelId="{B2F96DE2-08A8-4349-8835-3B56E56E9DB9}" type="sibTrans" cxnId="{622EAFE3-7530-4780-B0CC-779E467086BC}">
      <dgm:prSet/>
      <dgm:spPr/>
      <dgm:t>
        <a:bodyPr/>
        <a:lstStyle/>
        <a:p>
          <a:endParaRPr lang="cs-CZ"/>
        </a:p>
      </dgm:t>
    </dgm:pt>
    <dgm:pt modelId="{041177EB-DDD1-4A56-B244-D7921DCAF8C7}">
      <dgm:prSet custT="1"/>
      <dgm:spPr/>
      <dgm:t>
        <a:bodyPr/>
        <a:lstStyle/>
        <a:p>
          <a:pPr rtl="0"/>
          <a:r>
            <a:rPr lang="cs-CZ" sz="2000" dirty="0" smtClean="0"/>
            <a:t>snížený odvod stanoven s ohledem na nejzávažnější pochybení</a:t>
          </a:r>
          <a:endParaRPr lang="cs-CZ" sz="2000" dirty="0"/>
        </a:p>
      </dgm:t>
    </dgm:pt>
    <dgm:pt modelId="{E57968F1-46BB-4D01-A7E2-4730E45B724A}" type="parTrans" cxnId="{995A5B3C-E300-4BD0-A847-40645FAF1A9F}">
      <dgm:prSet/>
      <dgm:spPr/>
      <dgm:t>
        <a:bodyPr/>
        <a:lstStyle/>
        <a:p>
          <a:endParaRPr lang="cs-CZ"/>
        </a:p>
      </dgm:t>
    </dgm:pt>
    <dgm:pt modelId="{0638796B-85BD-412A-8316-EB10426B3A7C}" type="sibTrans" cxnId="{995A5B3C-E300-4BD0-A847-40645FAF1A9F}">
      <dgm:prSet/>
      <dgm:spPr/>
      <dgm:t>
        <a:bodyPr/>
        <a:lstStyle/>
        <a:p>
          <a:endParaRPr lang="cs-CZ"/>
        </a:p>
      </dgm:t>
    </dgm:pt>
    <dgm:pt modelId="{D5AA2474-7E81-444A-91AB-834D84719B54}">
      <dgm:prSet custT="1"/>
      <dgm:spPr/>
      <dgm:t>
        <a:bodyPr/>
        <a:lstStyle/>
        <a:p>
          <a:pPr rtl="0"/>
          <a:r>
            <a:rPr lang="cs-CZ" sz="2200" dirty="0" smtClean="0"/>
            <a:t>COCOF – nová verze </a:t>
          </a:r>
          <a:r>
            <a:rPr lang="cs-CZ" sz="1400" dirty="0" smtClean="0"/>
            <a:t>(možnost přistoupit - dodatek k právnímu aktu)</a:t>
          </a:r>
          <a:endParaRPr lang="cs-CZ" sz="1400" dirty="0"/>
        </a:p>
      </dgm:t>
    </dgm:pt>
    <dgm:pt modelId="{87B81006-FA9A-4860-B380-009E787877E4}" type="parTrans" cxnId="{9BD117B3-7459-4D69-9938-7A2FCEEA7D2C}">
      <dgm:prSet/>
      <dgm:spPr/>
      <dgm:t>
        <a:bodyPr/>
        <a:lstStyle/>
        <a:p>
          <a:endParaRPr lang="cs-CZ"/>
        </a:p>
      </dgm:t>
    </dgm:pt>
    <dgm:pt modelId="{80643EB0-3D62-4C11-863C-CBAA383AF2E3}" type="sibTrans" cxnId="{9BD117B3-7459-4D69-9938-7A2FCEEA7D2C}">
      <dgm:prSet/>
      <dgm:spPr/>
      <dgm:t>
        <a:bodyPr/>
        <a:lstStyle/>
        <a:p>
          <a:endParaRPr lang="cs-CZ"/>
        </a:p>
      </dgm:t>
    </dgm:pt>
    <dgm:pt modelId="{96E3A435-6A06-42D7-B962-DBFE8B747EF0}">
      <dgm:prSet custT="1"/>
      <dgm:spPr/>
      <dgm:t>
        <a:bodyPr/>
        <a:lstStyle/>
        <a:p>
          <a:pPr rtl="0"/>
          <a:endParaRPr lang="cs-CZ" sz="2200" dirty="0"/>
        </a:p>
      </dgm:t>
    </dgm:pt>
    <dgm:pt modelId="{94917CB1-5CCC-4A39-B9E2-BF365E5E659E}" type="parTrans" cxnId="{0EA27293-2549-4592-9C16-DD68AAA7E732}">
      <dgm:prSet/>
      <dgm:spPr/>
      <dgm:t>
        <a:bodyPr/>
        <a:lstStyle/>
        <a:p>
          <a:endParaRPr lang="cs-CZ"/>
        </a:p>
      </dgm:t>
    </dgm:pt>
    <dgm:pt modelId="{50E8A3CA-F4AC-4545-A9C0-917E96C1C4E1}" type="sibTrans" cxnId="{0EA27293-2549-4592-9C16-DD68AAA7E732}">
      <dgm:prSet/>
      <dgm:spPr/>
      <dgm:t>
        <a:bodyPr/>
        <a:lstStyle/>
        <a:p>
          <a:endParaRPr lang="cs-CZ"/>
        </a:p>
      </dgm:t>
    </dgm:pt>
    <dgm:pt modelId="{16DBF880-3F87-4BE8-89ED-B9EE83A213EB}" type="pres">
      <dgm:prSet presAssocID="{197BB20F-350B-4D5F-B772-C2FC7F252B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4A9C415-78F2-407D-81B4-6AC749AC541F}" type="pres">
      <dgm:prSet presAssocID="{6582E01A-CC50-43A8-9AFD-EC6AF931207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B611FA-9800-4878-A996-85451C2169C6}" type="pres">
      <dgm:prSet presAssocID="{6582E01A-CC50-43A8-9AFD-EC6AF931207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E5B46D-3665-42A7-8685-CE0E37BF3B20}" type="pres">
      <dgm:prSet presAssocID="{43834F4D-2DD0-4712-B39D-8AF05F9338FF}" presName="parentText" presStyleLbl="node1" presStyleIdx="1" presStyleCnt="2" custLinFactNeighborX="206" custLinFactNeighborY="-1574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D3BBB0-4ECC-4C93-BC72-5A44242E7C64}" type="pres">
      <dgm:prSet presAssocID="{43834F4D-2DD0-4712-B39D-8AF05F9338FF}" presName="childText" presStyleLbl="revTx" presStyleIdx="1" presStyleCnt="2" custLinFactNeighborX="206" custLinFactNeighborY="-317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95A5B3C-E300-4BD0-A847-40645FAF1A9F}" srcId="{421901F9-A461-44BD-A129-6E501AABAA4E}" destId="{041177EB-DDD1-4A56-B244-D7921DCAF8C7}" srcOrd="0" destOrd="0" parTransId="{E57968F1-46BB-4D01-A7E2-4730E45B724A}" sibTransId="{0638796B-85BD-412A-8316-EB10426B3A7C}"/>
    <dgm:cxn modelId="{E7E54EBE-3DAD-4439-B08B-1C7EB5303F6C}" type="presOf" srcId="{8A5533F7-71DC-48C7-A1A7-25336EA97168}" destId="{EFD3BBB0-4ECC-4C93-BC72-5A44242E7C64}" srcOrd="0" destOrd="1" presId="urn:microsoft.com/office/officeart/2005/8/layout/vList2"/>
    <dgm:cxn modelId="{F73CDBF5-9965-407E-B11E-73BB5CE4E5F2}" type="presOf" srcId="{BF85EBA2-D3B5-4438-AF9C-C43713084741}" destId="{FCB611FA-9800-4878-A996-85451C2169C6}" srcOrd="0" destOrd="0" presId="urn:microsoft.com/office/officeart/2005/8/layout/vList2"/>
    <dgm:cxn modelId="{622EAFE3-7530-4780-B0CC-779E467086BC}" srcId="{43834F4D-2DD0-4712-B39D-8AF05F9338FF}" destId="{421901F9-A461-44BD-A129-6E501AABAA4E}" srcOrd="3" destOrd="0" parTransId="{7816D6D7-157F-4550-8B4D-189B26AE94BE}" sibTransId="{B2F96DE2-08A8-4349-8835-3B56E56E9DB9}"/>
    <dgm:cxn modelId="{1E796306-8452-4AD9-9445-35D80CF8DCC3}" srcId="{6582E01A-CC50-43A8-9AFD-EC6AF9312073}" destId="{BF85EBA2-D3B5-4438-AF9C-C43713084741}" srcOrd="0" destOrd="0" parTransId="{7DBD7146-6F7C-4CA2-B179-516B8BCDE533}" sibTransId="{AB4F3746-23C5-476A-9146-A9E94DF51C14}"/>
    <dgm:cxn modelId="{066628A6-25D4-4F43-BC4D-EC7FB1A1DAAC}" type="presOf" srcId="{43834F4D-2DD0-4712-B39D-8AF05F9338FF}" destId="{3EE5B46D-3665-42A7-8685-CE0E37BF3B20}" srcOrd="0" destOrd="0" presId="urn:microsoft.com/office/officeart/2005/8/layout/vList2"/>
    <dgm:cxn modelId="{8D6EEABA-A2F1-479E-8DB1-402FBA4DE9B3}" srcId="{43834F4D-2DD0-4712-B39D-8AF05F9338FF}" destId="{8A5533F7-71DC-48C7-A1A7-25336EA97168}" srcOrd="1" destOrd="0" parTransId="{79959160-C2E1-45B1-87B5-468624342C2F}" sibTransId="{BD3437AC-224D-4CC5-978E-C03FEAF7EFAC}"/>
    <dgm:cxn modelId="{954EB8C0-D2ED-4151-80E8-6DD3B9D5BE85}" type="presOf" srcId="{197BB20F-350B-4D5F-B772-C2FC7F252BA1}" destId="{16DBF880-3F87-4BE8-89ED-B9EE83A213EB}" srcOrd="0" destOrd="0" presId="urn:microsoft.com/office/officeart/2005/8/layout/vList2"/>
    <dgm:cxn modelId="{90CA07F8-3B4D-496C-B663-350C88A1357A}" type="presOf" srcId="{D5AA2474-7E81-444A-91AB-834D84719B54}" destId="{FCB611FA-9800-4878-A996-85451C2169C6}" srcOrd="0" destOrd="1" presId="urn:microsoft.com/office/officeart/2005/8/layout/vList2"/>
    <dgm:cxn modelId="{06BBC235-159B-417E-B8D0-164F5DA74B5A}" type="presOf" srcId="{421901F9-A461-44BD-A129-6E501AABAA4E}" destId="{EFD3BBB0-4ECC-4C93-BC72-5A44242E7C64}" srcOrd="0" destOrd="3" presId="urn:microsoft.com/office/officeart/2005/8/layout/vList2"/>
    <dgm:cxn modelId="{9AED33C3-0BAA-4ACF-8381-22105E4BBF34}" type="presOf" srcId="{041177EB-DDD1-4A56-B244-D7921DCAF8C7}" destId="{EFD3BBB0-4ECC-4C93-BC72-5A44242E7C64}" srcOrd="0" destOrd="4" presId="urn:microsoft.com/office/officeart/2005/8/layout/vList2"/>
    <dgm:cxn modelId="{C50D5A33-0B26-4A5C-8CC1-D4CDE78EF3C1}" type="presOf" srcId="{96E3A435-6A06-42D7-B962-DBFE8B747EF0}" destId="{FCB611FA-9800-4878-A996-85451C2169C6}" srcOrd="0" destOrd="2" presId="urn:microsoft.com/office/officeart/2005/8/layout/vList2"/>
    <dgm:cxn modelId="{085CF047-A52C-40CF-80E0-FA1CA81B1EDF}" type="presOf" srcId="{93328F81-B064-4854-81AD-CED45AC1F7DC}" destId="{EFD3BBB0-4ECC-4C93-BC72-5A44242E7C64}" srcOrd="0" destOrd="0" presId="urn:microsoft.com/office/officeart/2005/8/layout/vList2"/>
    <dgm:cxn modelId="{19D3C49F-27A4-4433-9E09-25A7EC21B936}" type="presOf" srcId="{FDCF19E7-E2AA-43E3-8625-817FBABFB6B6}" destId="{EFD3BBB0-4ECC-4C93-BC72-5A44242E7C64}" srcOrd="0" destOrd="2" presId="urn:microsoft.com/office/officeart/2005/8/layout/vList2"/>
    <dgm:cxn modelId="{0EA27293-2549-4592-9C16-DD68AAA7E732}" srcId="{6582E01A-CC50-43A8-9AFD-EC6AF9312073}" destId="{96E3A435-6A06-42D7-B962-DBFE8B747EF0}" srcOrd="2" destOrd="0" parTransId="{94917CB1-5CCC-4A39-B9E2-BF365E5E659E}" sibTransId="{50E8A3CA-F4AC-4545-A9C0-917E96C1C4E1}"/>
    <dgm:cxn modelId="{4F4D6EB6-E257-4C70-B881-614F0022AAEC}" type="presOf" srcId="{6582E01A-CC50-43A8-9AFD-EC6AF9312073}" destId="{C4A9C415-78F2-407D-81B4-6AC749AC541F}" srcOrd="0" destOrd="0" presId="urn:microsoft.com/office/officeart/2005/8/layout/vList2"/>
    <dgm:cxn modelId="{F45C632D-6AFA-429E-8917-E0CBC17A4448}" srcId="{197BB20F-350B-4D5F-B772-C2FC7F252BA1}" destId="{6582E01A-CC50-43A8-9AFD-EC6AF9312073}" srcOrd="0" destOrd="0" parTransId="{CD5D34B8-6015-4C36-A916-BBF412E1CCD5}" sibTransId="{2CD1D43F-828B-44FB-BCEB-140C7B9F9AAB}"/>
    <dgm:cxn modelId="{9BD117B3-7459-4D69-9938-7A2FCEEA7D2C}" srcId="{6582E01A-CC50-43A8-9AFD-EC6AF9312073}" destId="{D5AA2474-7E81-444A-91AB-834D84719B54}" srcOrd="1" destOrd="0" parTransId="{87B81006-FA9A-4860-B380-009E787877E4}" sibTransId="{80643EB0-3D62-4C11-863C-CBAA383AF2E3}"/>
    <dgm:cxn modelId="{3AF99AEF-C022-4193-91E7-889A2255716F}" srcId="{43834F4D-2DD0-4712-B39D-8AF05F9338FF}" destId="{93328F81-B064-4854-81AD-CED45AC1F7DC}" srcOrd="0" destOrd="0" parTransId="{8C9B05D8-CF24-40D9-90B6-815251255B8A}" sibTransId="{8B768A3F-B281-4198-A918-EF346D29FC0A}"/>
    <dgm:cxn modelId="{D82DEB7B-2DA8-4815-8680-BAE3AF402593}" srcId="{43834F4D-2DD0-4712-B39D-8AF05F9338FF}" destId="{FDCF19E7-E2AA-43E3-8625-817FBABFB6B6}" srcOrd="2" destOrd="0" parTransId="{91C84235-163A-4EAC-93DE-D2C30F5C5CBF}" sibTransId="{AFE4B126-6A0F-4726-9E32-0905DAE058A3}"/>
    <dgm:cxn modelId="{6064BDE5-2716-4736-BB4C-0D180CD31B17}" srcId="{197BB20F-350B-4D5F-B772-C2FC7F252BA1}" destId="{43834F4D-2DD0-4712-B39D-8AF05F9338FF}" srcOrd="1" destOrd="0" parTransId="{DF8D280B-7FAE-4F48-959C-96BCDF48E808}" sibTransId="{4E402141-6492-4396-AFDF-71050FB83C31}"/>
    <dgm:cxn modelId="{A9271301-B1C4-4943-8F72-755462132284}" type="presParOf" srcId="{16DBF880-3F87-4BE8-89ED-B9EE83A213EB}" destId="{C4A9C415-78F2-407D-81B4-6AC749AC541F}" srcOrd="0" destOrd="0" presId="urn:microsoft.com/office/officeart/2005/8/layout/vList2"/>
    <dgm:cxn modelId="{14DFCE17-A067-4A87-9AA9-878112CFBC95}" type="presParOf" srcId="{16DBF880-3F87-4BE8-89ED-B9EE83A213EB}" destId="{FCB611FA-9800-4878-A996-85451C2169C6}" srcOrd="1" destOrd="0" presId="urn:microsoft.com/office/officeart/2005/8/layout/vList2"/>
    <dgm:cxn modelId="{D92349D7-2CC9-4C13-9788-217D3AD597A7}" type="presParOf" srcId="{16DBF880-3F87-4BE8-89ED-B9EE83A213EB}" destId="{3EE5B46D-3665-42A7-8685-CE0E37BF3B20}" srcOrd="2" destOrd="0" presId="urn:microsoft.com/office/officeart/2005/8/layout/vList2"/>
    <dgm:cxn modelId="{6F4D8B09-69C0-44FE-A3CA-3872189240BC}" type="presParOf" srcId="{16DBF880-3F87-4BE8-89ED-B9EE83A213EB}" destId="{EFD3BBB0-4ECC-4C93-BC72-5A44242E7C6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7891" y="1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4F711-3647-42E3-9640-5A65FB10194B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34273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7891" y="9434273"/>
            <a:ext cx="2945024" cy="497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146C-3009-46E2-A49C-3C3E9E9A59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88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356" cy="4988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059" y="1"/>
            <a:ext cx="2944356" cy="4988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1FE6C-0446-49C5-B0C9-F999BAF278E6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885" y="4780067"/>
            <a:ext cx="5434731" cy="39099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510"/>
            <a:ext cx="2944356" cy="4988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059" y="9432510"/>
            <a:ext cx="2944356" cy="4988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410B7-EA7D-472B-89E2-ECD3247A5C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027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96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663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5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3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103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410B7-EA7D-472B-89E2-ECD3247A5C7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882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Přednášející</a:t>
            </a:r>
            <a:r>
              <a:rPr lang="cs-CZ" baseline="0" dirty="0" smtClean="0"/>
              <a:t> by měl doplnit, že</a:t>
            </a:r>
            <a:r>
              <a:rPr lang="cs-CZ" dirty="0" smtClean="0"/>
              <a:t> nabídnout vodu, kávu nebo čaj je </a:t>
            </a:r>
            <a:r>
              <a:rPr lang="cs-CZ" smtClean="0"/>
              <a:t>v pořádku, dary</a:t>
            </a:r>
            <a:r>
              <a:rPr lang="cs-CZ" dirty="0" smtClean="0"/>
              <a:t>, obědy, „</a:t>
            </a:r>
            <a:r>
              <a:rPr lang="cs-CZ" smtClean="0"/>
              <a:t>školení“ nikoliv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99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>
                <a:solidFill>
                  <a:prstClr val="black"/>
                </a:solidFill>
              </a:rPr>
              <a:pPr/>
              <a:t>67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3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 b="0">
                <a:latin typeface="+mn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0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86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EF27-BDC6-492A-A29F-A544742923C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51EB-F08C-45C5-9DBA-6DC51394258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88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1" y="5829300"/>
            <a:ext cx="615103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8718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CEB7-F314-43BE-82A7-B2C4C2A94DF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D4CB8-8172-4CBE-8863-F7A922ECE8F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01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7BFA4-63DC-46C9-A756-1133F2820E8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41B0D-0E40-4F32-85A9-2BC160A727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79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FBBB-B869-4204-89F0-FA20FE6AFD6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EFC6-DA54-4C2A-8874-DC55D0718C4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17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3A0FD-0AC2-4164-BD48-BABD8FF35E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9BF10-A85C-4DDB-BD21-77DB6A3C568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10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0119-DD89-4EA8-9328-2709593F65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FE5E-F036-4E48-A168-4CF240C1109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32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D536-47D5-4A4C-91D3-9D12D88CB4D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54960-A624-47CA-838F-9A1761AFBA5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6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90402-2119-4432-9AAA-636E9C5C75B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11DAB-2896-4C2C-B83C-F188BB122CC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1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8DFD-CB05-4E35-96D5-0E6AA882F35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A9BFD-6F0B-463E-A5F6-CD5DBD90B8E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76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0E886-CC45-47E3-B7C3-1DBD24A925B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F36AE-8B69-4324-B070-B3F7FC5B0BA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65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66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99C2-BFF2-4311-A7F7-B4C73DE2723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157A-A02B-427C-A88B-C5DF5A1A2F6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94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1" y="5829300"/>
            <a:ext cx="6151033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18883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30C4-2B69-4E7D-9A1A-8BB66A906FF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A190-C8BF-402D-9CC3-0C490BBDBD5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3311-A7DD-4174-A6A6-8E095052499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F7467-159E-489A-996D-521F5D9E22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604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3143-314E-4F65-9E5E-F1B2EB4C8B4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91E9-EFEE-45C8-BE6F-2546EF55D43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26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9AD5-259B-4380-8711-9A9AB4455D4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98FB-6026-455B-8D97-CDE3CEB51C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53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60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437F4-870F-4AFD-B48C-EF1623B3B6A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1546-2BF4-4D9A-BD0B-4ADA4AC53AF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673F-29BB-4287-8332-77F310EE36E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B501-16BE-4783-B86A-85B7DFCF512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36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dirty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20EE-B493-445A-B7A7-FDAF4CC7791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89C07-7E9B-4793-BA3C-DF5FFB909FA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0928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444A-89FC-4ADD-ABA1-E1E4D5F3935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3F7A2-42E0-49C8-B66D-B5C9DC34844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95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9F10-037D-41A4-88C3-FA96B0C137F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8C94-125E-40FA-9582-81B2A9642D6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10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1974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85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cs-CZ" sz="3600" b="1" dirty="0" smtClean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0036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463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83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94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64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011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49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98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5829300"/>
            <a:ext cx="6146800" cy="10287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89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92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33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9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1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1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68B76-9612-4CDD-B2BC-CB26B7FD0B09}" type="datetimeFigureOut">
              <a:rPr lang="cs-CZ" smtClean="0"/>
              <a:t>23.10.2019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384A59-D9D6-4A65-A7DA-D66CFFD7CB00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945100"/>
            <a:ext cx="10515600" cy="100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2062975"/>
            <a:ext cx="10515600" cy="376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99" y="5829454"/>
            <a:ext cx="4611600" cy="102348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" y="-1"/>
            <a:ext cx="12193200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428D96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792164"/>
            <a:ext cx="10515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2E1D02-E8D3-4C2D-B078-D90DB6F5D20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CF2A6B-2AE3-4309-9A16-EA41BD6D579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12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792164"/>
            <a:ext cx="105156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1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Předepsané písmo Arial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81A5F1-72C1-4479-BB80-087B63366C2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9FB5D6-76BE-4BFD-ABB4-B4AB8AA0EB5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5834064"/>
            <a:ext cx="61468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59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792452"/>
            <a:ext cx="105156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23.10.2019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ázek 7"/>
          <p:cNvPicPr/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25"/>
          <a:stretch/>
        </p:blipFill>
        <p:spPr>
          <a:xfrm>
            <a:off x="3158836" y="5961240"/>
            <a:ext cx="6146800" cy="89676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1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EA2D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prehled-vzoru-prilohy-monitorovacich-zprav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zadost-o-zmenu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zadost-o-zmen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pravidla-pro-publicitu" TargetMode="Externa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ministerstvo/boj-proti-korupci" TargetMode="External"/><Relationship Id="rId2" Type="http://schemas.openxmlformats.org/officeDocument/2006/relationships/hyperlink" Target="mailto:korupce@msmt.cz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nformace-k-verejnym-zakazkam" TargetMode="External"/><Relationship Id="rId2" Type="http://schemas.openxmlformats.org/officeDocument/2006/relationships/hyperlink" Target="http://www.msmt.cz/strukturalni-fondy-1" TargetMode="External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276859" y="2787681"/>
            <a:ext cx="7638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cs typeface="Arial" panose="020B0604020202020204" pitchFamily="34" charset="0"/>
              </a:rPr>
              <a:t>Implementace strategie </a:t>
            </a:r>
          </a:p>
          <a:p>
            <a:pPr algn="ctr"/>
            <a:r>
              <a:rPr lang="cs-CZ" sz="4000" b="1" dirty="0" smtClean="0">
                <a:cs typeface="Arial" panose="020B0604020202020204" pitchFamily="34" charset="0"/>
              </a:rPr>
              <a:t>digitálního vzdělávání II</a:t>
            </a:r>
          </a:p>
          <a:p>
            <a:pPr algn="ctr"/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Praha, 17.  září 2019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34" y="0"/>
            <a:ext cx="5214332" cy="28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5812761"/>
            <a:ext cx="4610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Věcná část - 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Přehled pravidel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Monitorování – </a:t>
            </a:r>
            <a:r>
              <a:rPr lang="cs-CZ" b="1" dirty="0" smtClean="0"/>
              <a:t>Zpráva o realizaci</a:t>
            </a:r>
            <a:endParaRPr lang="cs-CZ" b="1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Monitorovací indikátory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Změny </a:t>
            </a:r>
            <a:r>
              <a:rPr lang="cs-CZ" b="1" dirty="0" smtClean="0"/>
              <a:t>projektu</a:t>
            </a:r>
            <a:endParaRPr lang="cs-CZ" b="1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Zadávání zakázek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Publicita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Uchovávání dokumentů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54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705078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Přehled pravidel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– Obecná </a:t>
            </a:r>
            <a:r>
              <a:rPr lang="cs-CZ" b="1" dirty="0" smtClean="0"/>
              <a:t>část - </a:t>
            </a:r>
            <a:r>
              <a:rPr lang="cs-CZ" b="1" dirty="0"/>
              <a:t>verze </a:t>
            </a:r>
            <a:r>
              <a:rPr lang="cs-CZ" b="1" dirty="0" smtClean="0"/>
              <a:t>5,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účinná od 9. listopadu 2017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Pravidla pro žadatele a příjemce </a:t>
            </a:r>
            <a:r>
              <a:rPr lang="cs-CZ" b="1" dirty="0" smtClean="0"/>
              <a:t>– specifická část výzvy Implementace Strategie digitálního vzdělávání</a:t>
            </a:r>
            <a:r>
              <a:rPr lang="cs-CZ" dirty="0" smtClean="0"/>
              <a:t>, účinná od 31. října 2018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Výzva </a:t>
            </a:r>
            <a:r>
              <a:rPr lang="cs-CZ" b="1" dirty="0"/>
              <a:t>Implementace Strategie digitálního </a:t>
            </a:r>
            <a:r>
              <a:rPr lang="cs-CZ" b="1" dirty="0" smtClean="0"/>
              <a:t>vzdělávání – verze 2, </a:t>
            </a:r>
            <a:r>
              <a:rPr lang="cs-CZ" dirty="0" smtClean="0"/>
              <a:t>účinná od 19.8.2019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/>
              <a:t>Přehled ESF indikátorů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93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705078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Přehled pravidel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u="sng" dirty="0" smtClean="0"/>
              <a:t>Upozornění</a:t>
            </a:r>
            <a:r>
              <a:rPr lang="cs-CZ" b="1" dirty="0" smtClean="0"/>
              <a:t>: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 Pravidel </a:t>
            </a:r>
            <a:r>
              <a:rPr lang="cs-CZ" dirty="0"/>
              <a:t>pro žadatele a příjemce – </a:t>
            </a:r>
            <a:r>
              <a:rPr lang="cs-CZ" dirty="0" smtClean="0"/>
              <a:t>specifické části kapitoly 7.1.1 platí, že </a:t>
            </a:r>
            <a:r>
              <a:rPr lang="cs-CZ" b="1" dirty="0" smtClean="0"/>
              <a:t>realizace projektu musí být zahájena do 6 měsíců od data vydání právního aktu, </a:t>
            </a:r>
            <a:r>
              <a:rPr lang="cs-CZ" b="1" u="sng" dirty="0" smtClean="0"/>
              <a:t>nejpozději však do 1. 1. 2020</a:t>
            </a:r>
            <a:r>
              <a:rPr lang="cs-CZ" b="1" dirty="0" smtClean="0"/>
              <a:t>, podle toho co nastane dříve.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Za porušení této povinnosti bude příjemci stanoven odvod ve výši 100 000,- Kč za každý započatý měsíc prodlení se zahájením realizace.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Dále </a:t>
            </a:r>
            <a:r>
              <a:rPr lang="cs-CZ" dirty="0"/>
              <a:t>Pravidel pro žadatele a příjemce – specifické části kapitoly </a:t>
            </a:r>
            <a:r>
              <a:rPr lang="cs-CZ" dirty="0" smtClean="0"/>
              <a:t>8.7.1 </a:t>
            </a:r>
            <a:r>
              <a:rPr lang="cs-CZ" dirty="0"/>
              <a:t>platí, že </a:t>
            </a:r>
            <a:r>
              <a:rPr lang="cs-CZ" b="1" dirty="0" smtClean="0"/>
              <a:t>z časového hlediska jsou pro projekty této výzvy způsobilé </a:t>
            </a:r>
            <a:r>
              <a:rPr lang="cs-CZ" b="1" u="sng" dirty="0" smtClean="0"/>
              <a:t>výdaje, které vznikly nejdříve v den nabytí právní moci právního aktu</a:t>
            </a:r>
            <a:r>
              <a:rPr lang="cs-CZ" b="1" dirty="0" smtClean="0"/>
              <a:t>. </a:t>
            </a:r>
            <a:r>
              <a:rPr lang="cs-CZ" b="1" dirty="0" smtClean="0">
                <a:solidFill>
                  <a:srgbClr val="FF0000"/>
                </a:solidFill>
              </a:rPr>
              <a:t>Byla vypuštěna věta, že od tohoto okamžiku může žadatel začít projekt fyzicky realizovat</a:t>
            </a:r>
            <a:r>
              <a:rPr lang="cs-CZ" b="1" dirty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Monitorování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Průběžná zpráva o realizaci projektu </a:t>
            </a:r>
            <a:r>
              <a:rPr lang="cs-CZ" dirty="0"/>
              <a:t>(</a:t>
            </a:r>
            <a:r>
              <a:rPr lang="cs-CZ" b="1" dirty="0" err="1"/>
              <a:t>ZoR</a:t>
            </a:r>
            <a:r>
              <a:rPr lang="cs-CZ" dirty="0"/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Závěrečná zpráva o realizaci projektu </a:t>
            </a:r>
            <a:r>
              <a:rPr lang="cs-CZ" dirty="0"/>
              <a:t>(</a:t>
            </a:r>
            <a:r>
              <a:rPr lang="cs-CZ" b="1" dirty="0" err="1"/>
              <a:t>ZZoR</a:t>
            </a:r>
            <a:r>
              <a:rPr lang="cs-CZ" dirty="0"/>
              <a:t>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Informace o pokroku v realizaci projektu </a:t>
            </a:r>
            <a:r>
              <a:rPr lang="cs-CZ" dirty="0"/>
              <a:t>(</a:t>
            </a:r>
            <a:r>
              <a:rPr lang="cs-CZ" b="1" dirty="0" err="1"/>
              <a:t>IoP</a:t>
            </a:r>
            <a:r>
              <a:rPr lang="cs-CZ" dirty="0" smtClean="0"/>
              <a:t>)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ZoR</a:t>
            </a:r>
            <a:r>
              <a:rPr lang="cs-CZ" b="1" dirty="0" smtClean="0"/>
              <a:t> se předkládá současně s </a:t>
            </a:r>
            <a:r>
              <a:rPr lang="cs-CZ" b="1" dirty="0" err="1" smtClean="0"/>
              <a:t>ŽoP</a:t>
            </a:r>
            <a:r>
              <a:rPr lang="cs-CZ" b="1" dirty="0" smtClean="0"/>
              <a:t> </a:t>
            </a:r>
            <a:r>
              <a:rPr lang="cs-CZ" dirty="0" smtClean="0"/>
              <a:t>(Žádost o Platbu) na předepsaném formuláři v modulu Zprávy ISKP14+.  Při prvotním podání každé </a:t>
            </a:r>
            <a:r>
              <a:rPr lang="cs-CZ" dirty="0" err="1" smtClean="0"/>
              <a:t>ZoR</a:t>
            </a:r>
            <a:r>
              <a:rPr lang="cs-CZ" dirty="0" smtClean="0"/>
              <a:t> je nutné finalizovat nejprve </a:t>
            </a:r>
            <a:r>
              <a:rPr lang="cs-CZ" dirty="0" err="1" smtClean="0"/>
              <a:t>ŽoP</a:t>
            </a:r>
            <a:r>
              <a:rPr lang="cs-CZ" dirty="0" smtClean="0"/>
              <a:t> a až následně </a:t>
            </a:r>
            <a:r>
              <a:rPr lang="cs-CZ" dirty="0" err="1" smtClean="0"/>
              <a:t>ZoR</a:t>
            </a:r>
            <a:r>
              <a:rPr lang="cs-CZ" dirty="0" smtClean="0"/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K proplacení požadovaného předfinancování (zálohy) dojde teprve po schválení </a:t>
            </a:r>
            <a:r>
              <a:rPr lang="cs-CZ" dirty="0" err="1" smtClean="0"/>
              <a:t>ZoR</a:t>
            </a:r>
            <a:r>
              <a:rPr lang="cs-CZ" dirty="0" smtClean="0"/>
              <a:t> i </a:t>
            </a:r>
            <a:r>
              <a:rPr lang="cs-CZ" dirty="0" err="1" smtClean="0"/>
              <a:t>ŽoP</a:t>
            </a:r>
            <a:r>
              <a:rPr lang="cs-CZ" dirty="0" smtClean="0"/>
              <a:t> – ve 2. stupni.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IoP</a:t>
            </a:r>
            <a:r>
              <a:rPr lang="cs-CZ" dirty="0" smtClean="0"/>
              <a:t> je výjimečný nástroj monitorování a předkládá se bez </a:t>
            </a:r>
            <a:r>
              <a:rPr lang="cs-CZ" dirty="0" err="1" smtClean="0"/>
              <a:t>ŽoP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9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Průběžná zpráva o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Průběžnou </a:t>
            </a:r>
            <a:r>
              <a:rPr lang="cs-CZ" b="1" dirty="0" err="1" smtClean="0"/>
              <a:t>ZoR</a:t>
            </a:r>
            <a:r>
              <a:rPr lang="cs-CZ" b="1" dirty="0" smtClean="0"/>
              <a:t> </a:t>
            </a:r>
            <a:r>
              <a:rPr lang="cs-CZ" b="1" dirty="0"/>
              <a:t>příjemce </a:t>
            </a:r>
            <a:r>
              <a:rPr lang="cs-CZ" b="1" dirty="0" smtClean="0"/>
              <a:t>předkládá vždy nejpozději </a:t>
            </a:r>
            <a:r>
              <a:rPr lang="cs-CZ" b="1" dirty="0"/>
              <a:t>do 20 pracovních </a:t>
            </a:r>
            <a:r>
              <a:rPr lang="cs-CZ" b="1" dirty="0" smtClean="0"/>
              <a:t>dnů po ukončení daného sledovaného monitorovacího období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První </a:t>
            </a:r>
            <a:r>
              <a:rPr lang="cs-CZ" b="1" dirty="0"/>
              <a:t> průběžnou </a:t>
            </a:r>
            <a:r>
              <a:rPr lang="cs-CZ" b="1" dirty="0" err="1"/>
              <a:t>ZoR</a:t>
            </a:r>
            <a:r>
              <a:rPr lang="cs-CZ" b="1" dirty="0"/>
              <a:t> však není možné předložit před datem vydání </a:t>
            </a:r>
            <a:r>
              <a:rPr lang="cs-CZ" b="1" dirty="0" smtClean="0"/>
              <a:t>Rozhodnutí o poskytnutí dotace - právního aktu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U projektů, jejichž fyzická realizace je zahájena </a:t>
            </a:r>
            <a:r>
              <a:rPr lang="cs-CZ" b="1" u="sng" dirty="0"/>
              <a:t>před datem vydání právního </a:t>
            </a:r>
            <a:r>
              <a:rPr lang="cs-CZ" b="1" u="sng" dirty="0" smtClean="0"/>
              <a:t>aktu,</a:t>
            </a:r>
            <a:r>
              <a:rPr lang="cs-CZ" b="1" dirty="0" smtClean="0"/>
              <a:t> se </a:t>
            </a:r>
            <a:r>
              <a:rPr lang="cs-CZ" b="1" dirty="0"/>
              <a:t>1. průběžná </a:t>
            </a:r>
            <a:r>
              <a:rPr lang="cs-CZ" b="1" dirty="0" err="1"/>
              <a:t>ZoR</a:t>
            </a:r>
            <a:r>
              <a:rPr lang="cs-CZ" b="1" dirty="0"/>
              <a:t> předkládá nejpozději do 20 pracovních dnů po uplynutí 3 měsíců ode dne vydání Rozhodnutí o poskytnutí dotace </a:t>
            </a:r>
            <a:endParaRPr lang="cs-CZ" b="1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U projektů, jejichž fyzická realizace je zahájena </a:t>
            </a:r>
            <a:r>
              <a:rPr lang="cs-CZ" b="1" dirty="0" smtClean="0"/>
              <a:t>po</a:t>
            </a:r>
            <a:r>
              <a:rPr lang="cs-CZ" b="1" u="sng" dirty="0" smtClean="0"/>
              <a:t> datu vydání </a:t>
            </a:r>
            <a:r>
              <a:rPr lang="cs-CZ" b="1" u="sng" dirty="0"/>
              <a:t>právního aktu,</a:t>
            </a:r>
            <a:r>
              <a:rPr lang="cs-CZ" b="1" dirty="0"/>
              <a:t> se 1. průběžná </a:t>
            </a:r>
            <a:r>
              <a:rPr lang="cs-CZ" b="1" dirty="0" err="1"/>
              <a:t>ZoR</a:t>
            </a:r>
            <a:r>
              <a:rPr lang="cs-CZ" b="1" dirty="0"/>
              <a:t> předkládá nejpozději do 20 pracovních dnů po uplynutí 3 měsíců ode dne </a:t>
            </a:r>
            <a:r>
              <a:rPr lang="cs-CZ" b="1" dirty="0" smtClean="0"/>
              <a:t>zahájení fyzické realizace projektu </a:t>
            </a:r>
            <a:endParaRPr lang="cs-CZ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14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Průběžná zpráva o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Konec </a:t>
            </a:r>
            <a:r>
              <a:rPr lang="cs-CZ" b="1" dirty="0"/>
              <a:t>sledovaného období </a:t>
            </a:r>
            <a:r>
              <a:rPr lang="cs-CZ" dirty="0"/>
              <a:t>(</a:t>
            </a:r>
            <a:r>
              <a:rPr lang="cs-CZ" dirty="0" err="1"/>
              <a:t>rsp</a:t>
            </a:r>
            <a:r>
              <a:rPr lang="cs-CZ" dirty="0"/>
              <a:t>. poslední den sledovaného období), od kterého je následně stanovena lhůta pro předložení </a:t>
            </a:r>
            <a:r>
              <a:rPr lang="cs-CZ" dirty="0" err="1"/>
              <a:t>ZoR</a:t>
            </a:r>
            <a:r>
              <a:rPr lang="cs-CZ" dirty="0"/>
              <a:t>, připadá vždy na </a:t>
            </a:r>
            <a:r>
              <a:rPr lang="cs-CZ" b="1" dirty="0"/>
              <a:t>poslední kalendářní den </a:t>
            </a:r>
            <a:r>
              <a:rPr lang="cs-CZ" dirty="0"/>
              <a:t>posledního měsíce ve sledovaném </a:t>
            </a:r>
            <a:r>
              <a:rPr lang="cs-CZ" dirty="0" smtClean="0"/>
              <a:t>období</a:t>
            </a: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      </a:t>
            </a:r>
            <a:r>
              <a:rPr lang="cs-CZ" b="1" u="sng" dirty="0" smtClean="0"/>
              <a:t>Příklad 1:</a:t>
            </a:r>
            <a:r>
              <a:rPr lang="cs-CZ" b="1" dirty="0" smtClean="0"/>
              <a:t> PA vydaný 15.11.2019, realizace projektu zahájena 11.10.2019: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 </a:t>
            </a:r>
            <a:r>
              <a:rPr lang="cs-CZ" dirty="0" smtClean="0"/>
              <a:t>     15.11.  + 3 měsíce = 15.2.2020 – poslední den MO </a:t>
            </a:r>
            <a:r>
              <a:rPr lang="cs-CZ" smtClean="0"/>
              <a:t>je </a:t>
            </a:r>
            <a:r>
              <a:rPr lang="cs-CZ" smtClean="0"/>
              <a:t>29.2.2020 </a:t>
            </a:r>
            <a:r>
              <a:rPr lang="cs-CZ" dirty="0" smtClean="0"/>
              <a:t>+ 20    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 </a:t>
            </a:r>
            <a:r>
              <a:rPr lang="cs-CZ" dirty="0" smtClean="0"/>
              <a:t>     pracovních dnů = podání 1. </a:t>
            </a:r>
            <a:r>
              <a:rPr lang="cs-CZ" dirty="0" err="1" smtClean="0"/>
              <a:t>ZoR</a:t>
            </a:r>
            <a:r>
              <a:rPr lang="cs-CZ" dirty="0" smtClean="0"/>
              <a:t> 27.3.2020 – pozn. přestupný rok</a:t>
            </a:r>
          </a:p>
          <a:p>
            <a:pPr algn="just">
              <a:lnSpc>
                <a:spcPct val="100000"/>
              </a:lnSpc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b="1" u="sng" dirty="0" smtClean="0"/>
              <a:t>Příklad 2:</a:t>
            </a:r>
            <a:r>
              <a:rPr lang="cs-CZ" b="1" dirty="0" smtClean="0"/>
              <a:t> </a:t>
            </a:r>
            <a:r>
              <a:rPr lang="cs-CZ" b="1" dirty="0"/>
              <a:t>PA vydaný </a:t>
            </a:r>
            <a:r>
              <a:rPr lang="cs-CZ" b="1" dirty="0" smtClean="0"/>
              <a:t>15.11.2019, </a:t>
            </a:r>
            <a:r>
              <a:rPr lang="cs-CZ" b="1" dirty="0"/>
              <a:t>realizace projektu zahájena </a:t>
            </a:r>
            <a:r>
              <a:rPr lang="cs-CZ" b="1" dirty="0" smtClean="0"/>
              <a:t>3.12.2019:</a:t>
            </a:r>
            <a:endParaRPr lang="cs-CZ" b="1" dirty="0"/>
          </a:p>
          <a:p>
            <a:pPr algn="just">
              <a:lnSpc>
                <a:spcPct val="100000"/>
              </a:lnSpc>
            </a:pPr>
            <a:r>
              <a:rPr lang="cs-CZ" dirty="0"/>
              <a:t> </a:t>
            </a:r>
            <a:r>
              <a:rPr lang="cs-CZ" dirty="0" smtClean="0"/>
              <a:t>     3.12.  </a:t>
            </a:r>
            <a:r>
              <a:rPr lang="cs-CZ" dirty="0"/>
              <a:t>+ 3 měsíce = </a:t>
            </a:r>
            <a:r>
              <a:rPr lang="cs-CZ" dirty="0" smtClean="0"/>
              <a:t>3.3.2020 </a:t>
            </a:r>
            <a:r>
              <a:rPr lang="cs-CZ" dirty="0"/>
              <a:t>– poslední den MO je </a:t>
            </a:r>
            <a:r>
              <a:rPr lang="cs-CZ" dirty="0" smtClean="0"/>
              <a:t>31.3.2020 </a:t>
            </a:r>
            <a:r>
              <a:rPr lang="cs-CZ" dirty="0"/>
              <a:t>+ </a:t>
            </a:r>
            <a:r>
              <a:rPr lang="cs-CZ" dirty="0" smtClean="0"/>
              <a:t>20</a:t>
            </a:r>
          </a:p>
          <a:p>
            <a:pPr algn="just">
              <a:lnSpc>
                <a:spcPct val="100000"/>
              </a:lnSpc>
            </a:pPr>
            <a:r>
              <a:rPr lang="cs-CZ" dirty="0" smtClean="0"/>
              <a:t>      </a:t>
            </a:r>
            <a:r>
              <a:rPr lang="cs-CZ" dirty="0" err="1" smtClean="0"/>
              <a:t>pracov</a:t>
            </a:r>
            <a:r>
              <a:rPr lang="cs-CZ" dirty="0" smtClean="0"/>
              <a:t>. </a:t>
            </a:r>
            <a:r>
              <a:rPr lang="cs-CZ" dirty="0"/>
              <a:t>dnů = podání 1. </a:t>
            </a:r>
            <a:r>
              <a:rPr lang="cs-CZ" dirty="0" err="1"/>
              <a:t>ZoR</a:t>
            </a:r>
            <a:r>
              <a:rPr lang="cs-CZ" dirty="0"/>
              <a:t> </a:t>
            </a:r>
            <a:r>
              <a:rPr lang="cs-CZ" dirty="0" smtClean="0"/>
              <a:t>30.4.2020 - pozn. </a:t>
            </a:r>
            <a:r>
              <a:rPr lang="cs-CZ" dirty="0"/>
              <a:t>z</a:t>
            </a:r>
            <a:r>
              <a:rPr lang="cs-CZ" dirty="0" smtClean="0"/>
              <a:t>ohledněny Velikonoce</a:t>
            </a:r>
            <a:endParaRPr lang="cs-CZ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230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Průběžná zpráva o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cs-CZ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Další </a:t>
            </a:r>
            <a:r>
              <a:rPr lang="cs-CZ" b="1" dirty="0"/>
              <a:t>průběžné </a:t>
            </a:r>
            <a:r>
              <a:rPr lang="cs-CZ" b="1" dirty="0" err="1"/>
              <a:t>ZoR</a:t>
            </a:r>
            <a:r>
              <a:rPr lang="cs-CZ" b="1" dirty="0"/>
              <a:t> příjemce předkládá nejpozději do 20 pracovních dnů po uplynutí </a:t>
            </a:r>
            <a:r>
              <a:rPr lang="cs-CZ" b="1" dirty="0" smtClean="0"/>
              <a:t>6 měsíců </a:t>
            </a:r>
            <a:r>
              <a:rPr lang="cs-CZ" b="1" dirty="0"/>
              <a:t>od ukončení předchozího sledovaného </a:t>
            </a:r>
            <a:r>
              <a:rPr lang="cs-CZ" b="1" dirty="0" smtClean="0"/>
              <a:t>období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Podání v pořadí další </a:t>
            </a:r>
            <a:r>
              <a:rPr lang="cs-CZ" b="1" dirty="0" err="1" smtClean="0"/>
              <a:t>ZoR</a:t>
            </a:r>
            <a:r>
              <a:rPr lang="cs-CZ" b="1" dirty="0" smtClean="0"/>
              <a:t>/</a:t>
            </a:r>
            <a:r>
              <a:rPr lang="cs-CZ" b="1" dirty="0" err="1" smtClean="0"/>
              <a:t>ŽoP</a:t>
            </a:r>
            <a:r>
              <a:rPr lang="cs-CZ" b="1" dirty="0" smtClean="0"/>
              <a:t> projektu </a:t>
            </a:r>
            <a:r>
              <a:rPr lang="cs-CZ" dirty="0" smtClean="0"/>
              <a:t>je možné </a:t>
            </a:r>
            <a:r>
              <a:rPr lang="cs-CZ" b="1" dirty="0" smtClean="0"/>
              <a:t>až po schválení předchozí průběžné </a:t>
            </a:r>
            <a:r>
              <a:rPr lang="cs-CZ" b="1" dirty="0" err="1" smtClean="0"/>
              <a:t>ZoR</a:t>
            </a:r>
            <a:r>
              <a:rPr lang="cs-CZ" b="1" dirty="0" smtClean="0"/>
              <a:t>/</a:t>
            </a:r>
            <a:r>
              <a:rPr lang="cs-CZ" b="1" dirty="0" err="1" smtClean="0"/>
              <a:t>ŽoP</a:t>
            </a:r>
            <a:r>
              <a:rPr lang="cs-CZ" b="1" dirty="0" smtClean="0"/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Lhůta pro administraci </a:t>
            </a:r>
            <a:r>
              <a:rPr lang="cs-CZ" b="1" dirty="0" err="1" smtClean="0"/>
              <a:t>ZoR</a:t>
            </a:r>
            <a:r>
              <a:rPr lang="cs-CZ" dirty="0" smtClean="0"/>
              <a:t> činí max. </a:t>
            </a:r>
            <a:r>
              <a:rPr lang="cs-CZ" b="1" dirty="0" smtClean="0"/>
              <a:t>90 kalendářních dní </a:t>
            </a:r>
            <a:r>
              <a:rPr lang="cs-CZ" dirty="0" smtClean="0"/>
              <a:t>od jejího podání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09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Závěrečná </a:t>
            </a:r>
            <a:r>
              <a:rPr lang="pl-PL" dirty="0"/>
              <a:t>zpráva o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cs-CZ" dirty="0" smtClean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Závěrečnou </a:t>
            </a:r>
            <a:r>
              <a:rPr lang="cs-CZ" b="1" dirty="0" err="1" smtClean="0"/>
              <a:t>ZZoR</a:t>
            </a:r>
            <a:r>
              <a:rPr lang="cs-CZ" b="1" dirty="0" smtClean="0"/>
              <a:t> </a:t>
            </a:r>
            <a:r>
              <a:rPr lang="cs-CZ" dirty="0" smtClean="0"/>
              <a:t>je příjemce </a:t>
            </a:r>
            <a:r>
              <a:rPr lang="cs-CZ" b="1" dirty="0" smtClean="0"/>
              <a:t>povinen předložit nejpozději </a:t>
            </a:r>
            <a:r>
              <a:rPr lang="cs-CZ" b="1" dirty="0"/>
              <a:t>do </a:t>
            </a:r>
            <a:r>
              <a:rPr lang="cs-CZ" b="1" dirty="0" smtClean="0"/>
              <a:t>40 </a:t>
            </a:r>
            <a:r>
              <a:rPr lang="cs-CZ" b="1" dirty="0"/>
              <a:t>pracovních dnů </a:t>
            </a:r>
            <a:r>
              <a:rPr lang="cs-CZ" b="1" dirty="0" smtClean="0"/>
              <a:t>od data ukončení fyzické realizace projektu</a:t>
            </a:r>
          </a:p>
          <a:p>
            <a:pPr marL="342900" indent="-3429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 případě, že by </a:t>
            </a:r>
            <a:r>
              <a:rPr lang="cs-CZ" b="1" dirty="0">
                <a:solidFill>
                  <a:prstClr val="black"/>
                </a:solidFill>
              </a:rPr>
              <a:t>poslední průběžná </a:t>
            </a:r>
            <a:r>
              <a:rPr lang="cs-CZ" b="1" dirty="0" err="1">
                <a:solidFill>
                  <a:prstClr val="black"/>
                </a:solidFill>
              </a:rPr>
              <a:t>ZoR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měla být předložena v termínu </a:t>
            </a:r>
            <a:r>
              <a:rPr lang="cs-CZ" b="1" dirty="0">
                <a:solidFill>
                  <a:prstClr val="black"/>
                </a:solidFill>
              </a:rPr>
              <a:t>kratším než dva měsíce </a:t>
            </a:r>
            <a:r>
              <a:rPr lang="cs-CZ" dirty="0">
                <a:solidFill>
                  <a:prstClr val="black"/>
                </a:solidFill>
              </a:rPr>
              <a:t>před ukončením realizace projektu, je </a:t>
            </a:r>
            <a:r>
              <a:rPr lang="cs-CZ" dirty="0" smtClean="0">
                <a:solidFill>
                  <a:prstClr val="black"/>
                </a:solidFill>
              </a:rPr>
              <a:t>možné, aby příjemce </a:t>
            </a:r>
            <a:r>
              <a:rPr lang="cs-CZ" b="1" dirty="0" smtClean="0">
                <a:solidFill>
                  <a:prstClr val="black"/>
                </a:solidFill>
              </a:rPr>
              <a:t>zažádal </a:t>
            </a:r>
            <a:r>
              <a:rPr lang="cs-CZ" b="1" dirty="0">
                <a:solidFill>
                  <a:prstClr val="black"/>
                </a:solidFill>
              </a:rPr>
              <a:t>o podstatnou změnu a poslední dvě monitorovací období </a:t>
            </a:r>
            <a:r>
              <a:rPr lang="cs-CZ" b="1" dirty="0" smtClean="0">
                <a:solidFill>
                  <a:prstClr val="black"/>
                </a:solidFill>
              </a:rPr>
              <a:t>sloučil </a:t>
            </a:r>
            <a:r>
              <a:rPr lang="cs-CZ" dirty="0">
                <a:solidFill>
                  <a:prstClr val="black"/>
                </a:solidFill>
              </a:rPr>
              <a:t>(podání </a:t>
            </a:r>
            <a:r>
              <a:rPr lang="cs-CZ" dirty="0" err="1">
                <a:solidFill>
                  <a:prstClr val="black"/>
                </a:solidFill>
              </a:rPr>
              <a:t>ŽoZ</a:t>
            </a:r>
            <a:r>
              <a:rPr lang="cs-CZ" dirty="0">
                <a:solidFill>
                  <a:prstClr val="black"/>
                </a:solidFill>
              </a:rPr>
              <a:t> ještě před podáním předposlední </a:t>
            </a:r>
            <a:r>
              <a:rPr lang="cs-CZ" dirty="0" err="1">
                <a:solidFill>
                  <a:prstClr val="black"/>
                </a:solidFill>
              </a:rPr>
              <a:t>ZoR</a:t>
            </a:r>
            <a:r>
              <a:rPr lang="cs-CZ" dirty="0">
                <a:solidFill>
                  <a:prstClr val="black"/>
                </a:solidFill>
              </a:rPr>
              <a:t>  - dojde ke změně harmonogramu a finančního plánu)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3308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Přílohy monitorovacích </a:t>
            </a:r>
            <a:r>
              <a:rPr lang="cs-CZ" dirty="0" smtClean="0"/>
              <a:t>zpráv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Skeny</a:t>
            </a:r>
            <a:r>
              <a:rPr lang="cs-CZ" b="1" dirty="0" smtClean="0"/>
              <a:t> záznamů o realizaci aktivity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Čestná prohlášení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Přehled organizací, které byly ovlivněny systémovou intervencí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Zprávy o zapojení organizací včetně reflexí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Realizační tým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Přehled klíčových výstupů k naplnění indikátorů </a:t>
            </a:r>
            <a:r>
              <a:rPr lang="cs-CZ" b="1" dirty="0" smtClean="0"/>
              <a:t>ESF</a:t>
            </a:r>
          </a:p>
          <a:p>
            <a:pPr>
              <a:lnSpc>
                <a:spcPct val="110000"/>
              </a:lnSpc>
            </a:pPr>
            <a:endParaRPr lang="cs-CZ" b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9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Přílohy </a:t>
            </a:r>
            <a:r>
              <a:rPr lang="cs-CZ" dirty="0" smtClean="0"/>
              <a:t>závěrečné monitorovací zprávy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528354"/>
            <a:ext cx="7886700" cy="4493624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Kromě již vyjmenovaných typů příloh se v předposlední a dále v závěrečné </a:t>
            </a:r>
            <a:r>
              <a:rPr lang="cs-CZ" b="1" dirty="0" err="1" smtClean="0"/>
              <a:t>ZZoR</a:t>
            </a:r>
            <a:r>
              <a:rPr lang="cs-CZ" b="1" dirty="0" smtClean="0"/>
              <a:t> dále dokládá: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Soupiska </a:t>
            </a:r>
            <a:r>
              <a:rPr lang="cs-CZ" b="1" dirty="0"/>
              <a:t>zapojených organizací, které byly ovlivněny systémovou intervencí </a:t>
            </a:r>
            <a:r>
              <a:rPr lang="cs-CZ" b="1" dirty="0" smtClean="0"/>
              <a:t>  5 </a:t>
            </a:r>
            <a:r>
              <a:rPr lang="cs-CZ" b="1" dirty="0"/>
              <a:t>08 </a:t>
            </a:r>
            <a:r>
              <a:rPr lang="cs-CZ" b="1" dirty="0" smtClean="0"/>
              <a:t>10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Reflektivní zprávy zapojených organizací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Souhrnná zpráva příjemce o zapojení organizací vykázaných v indikátoru </a:t>
            </a:r>
            <a:r>
              <a:rPr lang="cs-CZ" b="1" dirty="0" smtClean="0"/>
              <a:t>        5 </a:t>
            </a:r>
            <a:r>
              <a:rPr lang="cs-CZ" b="1" dirty="0"/>
              <a:t>08 </a:t>
            </a:r>
            <a:r>
              <a:rPr lang="cs-CZ" b="1" dirty="0" smtClean="0"/>
              <a:t>10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Způsoby monitorování a dokládání: PPŽP – obecná část, kapitola 7.1 a PPŽP - specifická část, kapitola 11.3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Vzory </a:t>
            </a:r>
            <a:r>
              <a:rPr lang="cs-CZ" dirty="0"/>
              <a:t>příloh </a:t>
            </a:r>
            <a:r>
              <a:rPr lang="cs-CZ" dirty="0" err="1" smtClean="0"/>
              <a:t>ZoR</a:t>
            </a:r>
            <a:r>
              <a:rPr lang="cs-CZ" dirty="0" smtClean="0"/>
              <a:t>: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solidFill>
                  <a:srgbClr val="0070C0"/>
                </a:solidFill>
                <a:hlinkClick r:id="rId2"/>
              </a:rPr>
              <a:t>www.msmt.cz/strukturalni-fondy-1/prehled-vzoru-prilohy-monitorovacich-zprav</a:t>
            </a:r>
            <a:r>
              <a:rPr lang="cs-CZ" u="sng" dirty="0" smtClean="0">
                <a:solidFill>
                  <a:srgbClr val="0070C0"/>
                </a:solidFill>
              </a:rPr>
              <a:t>-3</a:t>
            </a:r>
            <a:endParaRPr lang="cs-CZ" u="sng" dirty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525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99911"/>
            <a:ext cx="10515600" cy="5271911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cs-CZ" sz="2400" b="1" dirty="0">
                <a:ln w="0"/>
                <a:solidFill>
                  <a:srgbClr val="38899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 semináře: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09:30 – 10:00   Registrace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10:00 – 10:15   Úvodní slovo, představení programu semináře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10:15 – 11:15   Metodické zaměření výzvy - odborný garant ŘO OP VVV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11:15 – 12:15   Věcná část, Finanční část administrace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12:15 – 13:00    Přestávka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13:00 – 14:30   Informační systém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14:30 – 15:30   Veřejné zakázky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15:30 – 16:00    Diskuse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260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ZoR</a:t>
            </a:r>
            <a:r>
              <a:rPr lang="cs-CZ" dirty="0" smtClean="0"/>
              <a:t> - 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Informace o zprávě</a:t>
            </a:r>
            <a:r>
              <a:rPr lang="cs-CZ" b="1" dirty="0" smtClean="0"/>
              <a:t> </a:t>
            </a:r>
            <a:r>
              <a:rPr lang="cs-CZ" dirty="0" smtClean="0"/>
              <a:t>– kontrolovat správnost vyplnění </a:t>
            </a:r>
            <a:br>
              <a:rPr lang="cs-CZ" dirty="0" smtClean="0"/>
            </a:br>
            <a:r>
              <a:rPr lang="cs-CZ" dirty="0" smtClean="0"/>
              <a:t>sledovaného období </a:t>
            </a:r>
            <a:r>
              <a:rPr lang="cs-CZ" b="1" dirty="0" smtClean="0"/>
              <a:t>Od – Do </a:t>
            </a:r>
            <a:r>
              <a:rPr lang="cs-CZ" dirty="0" smtClean="0"/>
              <a:t>a </a:t>
            </a:r>
            <a:r>
              <a:rPr lang="cs-CZ" b="1" dirty="0"/>
              <a:t>P</a:t>
            </a:r>
            <a:r>
              <a:rPr lang="cs-CZ" b="1" dirty="0" smtClean="0"/>
              <a:t>ředpokládané datum podání</a:t>
            </a:r>
            <a:br>
              <a:rPr lang="cs-CZ" b="1" dirty="0" smtClean="0"/>
            </a:br>
            <a:r>
              <a:rPr lang="cs-CZ" dirty="0" smtClean="0"/>
              <a:t>(při chybném zadání nelze zpětně opravit)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Indikátory</a:t>
            </a:r>
            <a:r>
              <a:rPr lang="cs-CZ" dirty="0" smtClean="0"/>
              <a:t> při vyplnění průběžné hodnoty doplnit </a:t>
            </a:r>
            <a:r>
              <a:rPr lang="cs-CZ" b="1" dirty="0" smtClean="0"/>
              <a:t>Komentář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Publicita</a:t>
            </a:r>
            <a:r>
              <a:rPr lang="cs-CZ" dirty="0" smtClean="0"/>
              <a:t> – vyplňovat v každé </a:t>
            </a:r>
            <a:r>
              <a:rPr lang="cs-CZ" dirty="0" err="1" smtClean="0"/>
              <a:t>ZoR</a:t>
            </a:r>
            <a:endParaRPr lang="cs-CZ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Čestné prohlášení příjemce (komplexní) </a:t>
            </a:r>
            <a:r>
              <a:rPr lang="cs-CZ" dirty="0" smtClean="0"/>
              <a:t>- </a:t>
            </a:r>
            <a:r>
              <a:rPr lang="cs-CZ" dirty="0"/>
              <a:t>vyplňovat v každé </a:t>
            </a:r>
            <a:r>
              <a:rPr lang="cs-CZ" dirty="0" err="1"/>
              <a:t>ZoR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Horizontální principy </a:t>
            </a:r>
            <a:r>
              <a:rPr lang="cs-CZ" dirty="0" smtClean="0"/>
              <a:t>- </a:t>
            </a:r>
            <a:r>
              <a:rPr lang="cs-CZ" dirty="0"/>
              <a:t>vyplňovat v každé </a:t>
            </a:r>
            <a:r>
              <a:rPr lang="cs-CZ" dirty="0" err="1" smtClean="0"/>
              <a:t>ZoR</a:t>
            </a:r>
            <a:r>
              <a:rPr lang="cs-CZ" dirty="0" smtClean="0"/>
              <a:t> v souladu s Žádostí</a:t>
            </a:r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Popis</a:t>
            </a:r>
            <a:r>
              <a:rPr lang="cs-CZ" b="1" dirty="0" smtClean="0"/>
              <a:t> – </a:t>
            </a:r>
            <a:r>
              <a:rPr lang="cs-CZ" dirty="0" smtClean="0"/>
              <a:t>v každé </a:t>
            </a:r>
            <a:r>
              <a:rPr lang="cs-CZ" dirty="0" err="1" smtClean="0"/>
              <a:t>ZoR</a:t>
            </a:r>
            <a:r>
              <a:rPr lang="cs-CZ" dirty="0" smtClean="0"/>
              <a:t> vyplňovat i </a:t>
            </a:r>
            <a:r>
              <a:rPr lang="cs-CZ" b="1" dirty="0" smtClean="0"/>
              <a:t>Popis pokroku v realizaci za sledované období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u="sng" dirty="0" smtClean="0"/>
              <a:t>Klíčové aktivity </a:t>
            </a:r>
            <a:r>
              <a:rPr lang="cs-CZ" b="1" dirty="0" smtClean="0"/>
              <a:t>– </a:t>
            </a:r>
            <a:r>
              <a:rPr lang="cs-CZ" dirty="0" smtClean="0"/>
              <a:t>vyplňovat v každé </a:t>
            </a:r>
            <a:r>
              <a:rPr lang="cs-CZ" dirty="0" err="1" smtClean="0"/>
              <a:t>ZoR</a:t>
            </a:r>
            <a:r>
              <a:rPr lang="cs-CZ" dirty="0" smtClean="0"/>
              <a:t> v souladu </a:t>
            </a:r>
            <a:r>
              <a:rPr lang="cs-CZ" b="1" dirty="0" smtClean="0"/>
              <a:t>s Harmonogramem KA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9441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ZoR</a:t>
            </a:r>
            <a:r>
              <a:rPr lang="cs-CZ" dirty="0" smtClean="0"/>
              <a:t> - 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Přílohy k </a:t>
            </a:r>
            <a:r>
              <a:rPr lang="cs-CZ" b="1" dirty="0" err="1" smtClean="0"/>
              <a:t>ZoR</a:t>
            </a:r>
            <a:r>
              <a:rPr lang="cs-CZ" b="1" dirty="0" smtClean="0"/>
              <a:t> </a:t>
            </a:r>
            <a:r>
              <a:rPr lang="cs-CZ" dirty="0" smtClean="0"/>
              <a:t>ve většině případů ukládat do obrazovky </a:t>
            </a:r>
            <a:r>
              <a:rPr lang="cs-CZ" b="1" dirty="0" smtClean="0"/>
              <a:t>„Dokumenty nepřenášené na projekt“</a:t>
            </a:r>
            <a:r>
              <a:rPr lang="cs-CZ" dirty="0" smtClean="0"/>
              <a:t> nikoliv do obrazovky </a:t>
            </a:r>
            <a:r>
              <a:rPr lang="cs-CZ" b="1" dirty="0" smtClean="0"/>
              <a:t>„Dokumenty“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1" dirty="0" smtClean="0"/>
              <a:t>Zasílání depeší </a:t>
            </a:r>
            <a:r>
              <a:rPr lang="cs-CZ" dirty="0" smtClean="0"/>
              <a:t>– depeši vždy připojovat na projekt – z důvodu zachování auditní stopy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51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Posunutí termínu předložení řádné </a:t>
            </a:r>
            <a:r>
              <a:rPr lang="cs-CZ" dirty="0" err="1"/>
              <a:t>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690689"/>
            <a:ext cx="7886700" cy="4211184"/>
          </a:xfrm>
        </p:spPr>
        <p:txBody>
          <a:bodyPr>
            <a:normAutofit lnSpcReduction="10000"/>
          </a:bodyPr>
          <a:lstStyle/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 mimořádných případech </a:t>
            </a:r>
            <a:r>
              <a:rPr lang="cs-CZ" dirty="0" smtClean="0">
                <a:solidFill>
                  <a:prstClr val="black"/>
                </a:solidFill>
              </a:rPr>
              <a:t>lze zažádat </a:t>
            </a:r>
            <a:r>
              <a:rPr lang="cs-CZ" b="1" dirty="0" smtClean="0">
                <a:solidFill>
                  <a:prstClr val="black"/>
                </a:solidFill>
              </a:rPr>
              <a:t>o </a:t>
            </a:r>
            <a:r>
              <a:rPr lang="cs-CZ" b="1" dirty="0">
                <a:solidFill>
                  <a:prstClr val="black"/>
                </a:solidFill>
              </a:rPr>
              <a:t>posunutí termínu předložení </a:t>
            </a:r>
            <a:r>
              <a:rPr lang="cs-CZ" b="1" dirty="0" smtClean="0">
                <a:solidFill>
                  <a:prstClr val="black"/>
                </a:solidFill>
              </a:rPr>
              <a:t>průběžné či závěrečné </a:t>
            </a:r>
            <a:r>
              <a:rPr lang="cs-CZ" dirty="0" smtClean="0">
                <a:solidFill>
                  <a:prstClr val="black"/>
                </a:solidFill>
              </a:rPr>
              <a:t>řádné</a:t>
            </a:r>
            <a:r>
              <a:rPr lang="cs-CZ" b="1" dirty="0" smtClean="0">
                <a:solidFill>
                  <a:prstClr val="black"/>
                </a:solidFill>
              </a:rPr>
              <a:t> </a:t>
            </a:r>
            <a:r>
              <a:rPr lang="cs-CZ" b="1" dirty="0" err="1" smtClean="0">
                <a:solidFill>
                  <a:prstClr val="black"/>
                </a:solidFill>
              </a:rPr>
              <a:t>ZoR</a:t>
            </a:r>
            <a:r>
              <a:rPr lang="cs-CZ" b="1" dirty="0" smtClean="0">
                <a:solidFill>
                  <a:prstClr val="black"/>
                </a:solidFill>
              </a:rPr>
              <a:t>.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Žádost se podává formou depeše, následně dojde ze strany poskytovatele k posouzení žádosti o posunutí termínu</a:t>
            </a: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prstClr val="black"/>
                </a:solidFill>
              </a:rPr>
              <a:t>Termín pro předložení každé </a:t>
            </a:r>
            <a:r>
              <a:rPr lang="cs-CZ" b="1" dirty="0" err="1" smtClean="0">
                <a:solidFill>
                  <a:prstClr val="black"/>
                </a:solidFill>
              </a:rPr>
              <a:t>ZoR</a:t>
            </a:r>
            <a:r>
              <a:rPr lang="cs-CZ" b="1" dirty="0" smtClean="0">
                <a:solidFill>
                  <a:prstClr val="black"/>
                </a:solidFill>
              </a:rPr>
              <a:t> je možné prodloužit pouze jednou a  maximálně o 10 </a:t>
            </a:r>
            <a:r>
              <a:rPr lang="cs-CZ" b="1" dirty="0">
                <a:solidFill>
                  <a:prstClr val="black"/>
                </a:solidFill>
              </a:rPr>
              <a:t>pracovních </a:t>
            </a:r>
            <a:r>
              <a:rPr lang="cs-CZ" b="1" dirty="0" smtClean="0">
                <a:solidFill>
                  <a:prstClr val="black"/>
                </a:solidFill>
              </a:rPr>
              <a:t>dnů oproti původnímu termínu</a:t>
            </a:r>
            <a:br>
              <a:rPr lang="cs-CZ" b="1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(tj. možné stanovit pouze jeden náhradní termín)</a:t>
            </a: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Obdobné pravidlo platí i pro </a:t>
            </a:r>
            <a:r>
              <a:rPr lang="cs-CZ" b="1" dirty="0" smtClean="0">
                <a:solidFill>
                  <a:prstClr val="black"/>
                </a:solidFill>
              </a:rPr>
              <a:t>vypořádání připomínek k </a:t>
            </a:r>
            <a:r>
              <a:rPr lang="cs-CZ" b="1" dirty="0" err="1" smtClean="0">
                <a:solidFill>
                  <a:prstClr val="black"/>
                </a:solidFill>
              </a:rPr>
              <a:t>ZoR</a:t>
            </a:r>
            <a:r>
              <a:rPr lang="cs-CZ" dirty="0" smtClean="0">
                <a:solidFill>
                  <a:prstClr val="black"/>
                </a:solidFill>
              </a:rPr>
              <a:t>. Pokud je </a:t>
            </a:r>
            <a:r>
              <a:rPr lang="cs-CZ" dirty="0" err="1" smtClean="0">
                <a:solidFill>
                  <a:prstClr val="black"/>
                </a:solidFill>
              </a:rPr>
              <a:t>ZoR</a:t>
            </a:r>
            <a:r>
              <a:rPr lang="cs-CZ" dirty="0" smtClean="0">
                <a:solidFill>
                  <a:prstClr val="black"/>
                </a:solidFill>
              </a:rPr>
              <a:t> vrácena příjemci k dopracování, ŘO stanoví lhůtu pro vypořádání připomínek. Tuto lhůtu je možné prodloužit na základě žádosti příjemce prostřednictvím depeše s dostatečným předstihem (aspoň 2 pracovních dnů). </a:t>
            </a:r>
            <a:r>
              <a:rPr lang="cs-CZ" b="1" dirty="0" smtClean="0">
                <a:solidFill>
                  <a:prstClr val="black"/>
                </a:solidFill>
              </a:rPr>
              <a:t>Maximální lhůta pro prodloužení termínu vypořádání připomínek je 10 pracovních dnů.</a:t>
            </a:r>
            <a:endParaRPr lang="cs-CZ" b="1" dirty="0">
              <a:solidFill>
                <a:prstClr val="black"/>
              </a:solidFill>
            </a:endParaRPr>
          </a:p>
          <a:p>
            <a:pPr algn="just">
              <a:lnSpc>
                <a:spcPct val="100000"/>
              </a:lnSpc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6915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Dřívější předložení </a:t>
            </a:r>
            <a:r>
              <a:rPr lang="cs-CZ" dirty="0" err="1"/>
              <a:t>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 mimořádných případech má příjemce možnost </a:t>
            </a:r>
            <a:r>
              <a:rPr lang="cs-CZ" b="1" dirty="0">
                <a:solidFill>
                  <a:prstClr val="black"/>
                </a:solidFill>
              </a:rPr>
              <a:t>požádat ŘO o schválení dřívějšího předložení </a:t>
            </a:r>
            <a:r>
              <a:rPr lang="cs-CZ" b="1" dirty="0" err="1">
                <a:solidFill>
                  <a:prstClr val="black"/>
                </a:solidFill>
              </a:rPr>
              <a:t>ZoR</a:t>
            </a:r>
            <a:r>
              <a:rPr lang="cs-CZ" b="1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(zkrácení sledovaného období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endParaRPr lang="cs-CZ" dirty="0">
              <a:solidFill>
                <a:prstClr val="black"/>
              </a:solidFill>
            </a:endParaRP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Příjemce </a:t>
            </a:r>
            <a:r>
              <a:rPr lang="cs-CZ" dirty="0" smtClean="0">
                <a:solidFill>
                  <a:prstClr val="black"/>
                </a:solidFill>
              </a:rPr>
              <a:t>tak musí učinit formou podání </a:t>
            </a:r>
            <a:r>
              <a:rPr lang="cs-CZ" b="1" dirty="0" smtClean="0">
                <a:solidFill>
                  <a:prstClr val="black"/>
                </a:solidFill>
              </a:rPr>
              <a:t>žádosti </a:t>
            </a:r>
            <a:r>
              <a:rPr lang="cs-CZ" b="1" dirty="0">
                <a:solidFill>
                  <a:prstClr val="black"/>
                </a:solidFill>
              </a:rPr>
              <a:t>o podstatnou změnu </a:t>
            </a:r>
            <a:r>
              <a:rPr lang="cs-CZ" dirty="0">
                <a:solidFill>
                  <a:prstClr val="black"/>
                </a:solidFill>
              </a:rPr>
              <a:t>harmonogramu </a:t>
            </a:r>
            <a:r>
              <a:rPr lang="cs-CZ" dirty="0" err="1">
                <a:solidFill>
                  <a:prstClr val="black"/>
                </a:solidFill>
              </a:rPr>
              <a:t>ZoR</a:t>
            </a:r>
            <a:r>
              <a:rPr lang="cs-CZ" dirty="0">
                <a:solidFill>
                  <a:prstClr val="black"/>
                </a:solidFill>
              </a:rPr>
              <a:t> a finančního plánu prostřednictvím změnového řízení v IS KP14</a:t>
            </a:r>
            <a:r>
              <a:rPr lang="cs-CZ" dirty="0" smtClean="0">
                <a:solidFill>
                  <a:prstClr val="black"/>
                </a:solidFill>
              </a:rPr>
              <a:t>+</a:t>
            </a:r>
          </a:p>
          <a:p>
            <a:pPr algn="just" fontAlgn="auto">
              <a:lnSpc>
                <a:spcPct val="100000"/>
              </a:lnSpc>
              <a:spcAft>
                <a:spcPts val="0"/>
              </a:spcAft>
            </a:pP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b="1" dirty="0" smtClean="0">
                <a:solidFill>
                  <a:prstClr val="black"/>
                </a:solidFill>
              </a:rPr>
              <a:t/>
            </a:r>
            <a:br>
              <a:rPr lang="cs-CZ" b="1" dirty="0" smtClean="0">
                <a:solidFill>
                  <a:prstClr val="black"/>
                </a:solidFill>
              </a:rPr>
            </a:br>
            <a:r>
              <a:rPr lang="cs-CZ" b="1" dirty="0" smtClean="0">
                <a:solidFill>
                  <a:prstClr val="black"/>
                </a:solidFill>
              </a:rPr>
              <a:t>   </a:t>
            </a:r>
            <a:r>
              <a:rPr lang="cs-CZ" dirty="0" smtClean="0"/>
              <a:t>Příručka </a:t>
            </a:r>
            <a:r>
              <a:rPr lang="cs-CZ" dirty="0" err="1" smtClean="0"/>
              <a:t>ŽoZ</a:t>
            </a:r>
            <a:r>
              <a:rPr lang="cs-CZ" dirty="0" smtClean="0"/>
              <a:t>: </a:t>
            </a:r>
            <a:r>
              <a:rPr lang="cs-CZ" dirty="0" smtClean="0">
                <a:hlinkClick r:id="rId2"/>
              </a:rPr>
              <a:t>http://www.msmt.cz/strukturalni-fondy-1/zadost-o-zmenu</a:t>
            </a:r>
            <a:endParaRPr lang="cs-CZ" b="1" dirty="0" smtClean="0">
              <a:solidFill>
                <a:prstClr val="black"/>
              </a:solidFill>
            </a:endParaRPr>
          </a:p>
          <a:p>
            <a:pPr marL="228600" indent="-2286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6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Informace o pokroku v realizaci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ŘO může předložení </a:t>
            </a:r>
            <a:r>
              <a:rPr lang="cs-CZ" b="1" dirty="0">
                <a:solidFill>
                  <a:prstClr val="black"/>
                </a:solidFill>
              </a:rPr>
              <a:t>Informace o pokroku v realizaci projektu </a:t>
            </a:r>
            <a:r>
              <a:rPr lang="cs-CZ" b="1" dirty="0" err="1">
                <a:solidFill>
                  <a:prstClr val="black"/>
                </a:solidFill>
              </a:rPr>
              <a:t>IoP</a:t>
            </a:r>
            <a:r>
              <a:rPr lang="cs-CZ" dirty="0">
                <a:solidFill>
                  <a:prstClr val="black"/>
                </a:solidFill>
              </a:rPr>
              <a:t> na příjemci vyžadovat, pokud identifikuje v projektu nějaké zásadní nedostatky nebo hrozby zabraňující plynulé realizaci aktivit </a:t>
            </a:r>
            <a:r>
              <a:rPr lang="cs-CZ" dirty="0" smtClean="0">
                <a:solidFill>
                  <a:prstClr val="black"/>
                </a:solidFill>
              </a:rPr>
              <a:t>projektu</a:t>
            </a:r>
            <a:endParaRPr lang="cs-CZ" dirty="0">
              <a:solidFill>
                <a:prstClr val="black"/>
              </a:solidFill>
            </a:endParaRP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prstClr val="black"/>
                </a:solidFill>
              </a:rPr>
              <a:t>IoP</a:t>
            </a:r>
            <a:r>
              <a:rPr lang="cs-CZ" b="1" dirty="0">
                <a:solidFill>
                  <a:prstClr val="black"/>
                </a:solidFill>
              </a:rPr>
              <a:t> neobsahuje žádost o platbu</a:t>
            </a:r>
            <a:r>
              <a:rPr lang="cs-CZ" dirty="0">
                <a:solidFill>
                  <a:prstClr val="black"/>
                </a:solidFill>
              </a:rPr>
              <a:t>, jedná se o doplňkový nástroj k </a:t>
            </a:r>
            <a:r>
              <a:rPr lang="cs-CZ" dirty="0" err="1" smtClean="0">
                <a:solidFill>
                  <a:prstClr val="black"/>
                </a:solidFill>
              </a:rPr>
              <a:t>ZoR</a:t>
            </a:r>
            <a:endParaRPr lang="cs-CZ" dirty="0">
              <a:solidFill>
                <a:prstClr val="black"/>
              </a:solidFill>
            </a:endParaRP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prstClr val="black"/>
                </a:solidFill>
              </a:rPr>
              <a:t>IoP</a:t>
            </a:r>
            <a:r>
              <a:rPr lang="cs-CZ" dirty="0">
                <a:solidFill>
                  <a:prstClr val="black"/>
                </a:solidFill>
              </a:rPr>
              <a:t> příjemce předkládá též v elektronické podobě prostřednictvím </a:t>
            </a: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IS </a:t>
            </a:r>
            <a:r>
              <a:rPr lang="cs-CZ" dirty="0">
                <a:solidFill>
                  <a:prstClr val="black"/>
                </a:solidFill>
              </a:rPr>
              <a:t>KP14</a:t>
            </a:r>
            <a:r>
              <a:rPr lang="cs-CZ" dirty="0" smtClean="0">
                <a:solidFill>
                  <a:prstClr val="black"/>
                </a:solidFill>
              </a:rPr>
              <a:t>+ </a:t>
            </a:r>
            <a:endParaRPr 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7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Monitorovací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prstClr val="black"/>
                </a:solidFill>
              </a:rPr>
              <a:t>Indikátory slouží pro monitorování průběhu a výsledku realizace </a:t>
            </a:r>
            <a:r>
              <a:rPr lang="cs-CZ" altLang="cs-CZ" dirty="0" smtClean="0">
                <a:solidFill>
                  <a:prstClr val="black"/>
                </a:solidFill>
              </a:rPr>
              <a:t>projektů</a:t>
            </a:r>
            <a:endParaRPr lang="cs-CZ" altLang="cs-CZ" dirty="0">
              <a:solidFill>
                <a:prstClr val="black"/>
              </a:solidFill>
            </a:endParaRP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solidFill>
                  <a:prstClr val="black"/>
                </a:solidFill>
              </a:rPr>
              <a:t>Rozlišujeme </a:t>
            </a:r>
            <a:r>
              <a:rPr lang="cs-CZ" altLang="cs-CZ" b="1" dirty="0">
                <a:solidFill>
                  <a:prstClr val="black"/>
                </a:solidFill>
              </a:rPr>
              <a:t>MI výstupové a výsledkové</a:t>
            </a:r>
            <a:r>
              <a:rPr lang="cs-CZ" altLang="cs-CZ" dirty="0">
                <a:solidFill>
                  <a:prstClr val="black"/>
                </a:solidFill>
              </a:rPr>
              <a:t>, které jsou mezi sebou vzájemně </a:t>
            </a:r>
            <a:r>
              <a:rPr lang="cs-CZ" altLang="cs-CZ" dirty="0" smtClean="0">
                <a:solidFill>
                  <a:prstClr val="black"/>
                </a:solidFill>
              </a:rPr>
              <a:t>provázané</a:t>
            </a:r>
            <a:endParaRPr lang="cs-CZ" altLang="cs-CZ" dirty="0">
              <a:solidFill>
                <a:prstClr val="black"/>
              </a:solidFill>
            </a:endParaRP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u="sng" dirty="0">
                <a:solidFill>
                  <a:prstClr val="black"/>
                </a:solidFill>
              </a:rPr>
              <a:t>MI výstupu:</a:t>
            </a:r>
          </a:p>
          <a:p>
            <a:pPr lvl="1" algn="just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indikátory určené pro sledování a vyhodnocování prováděných opatření a aktivit, které charakterizují konkrétní činnost</a:t>
            </a:r>
            <a:endParaRPr lang="cs-CZ" altLang="cs-CZ" sz="2000" dirty="0">
              <a:solidFill>
                <a:prstClr val="black"/>
              </a:solidFill>
              <a:latin typeface="+mj-lt"/>
            </a:endParaRP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u="sng" dirty="0">
                <a:solidFill>
                  <a:prstClr val="black"/>
                </a:solidFill>
              </a:rPr>
              <a:t>MI výsledku: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2000" dirty="0">
                <a:solidFill>
                  <a:prstClr val="black"/>
                </a:solidFill>
                <a:latin typeface="+mj-lt"/>
              </a:rPr>
              <a:t>Indikátory určené k prokázání, zda bylo cíle projektu dosaženo</a:t>
            </a:r>
            <a:br>
              <a:rPr lang="cs-CZ" sz="2000" dirty="0">
                <a:solidFill>
                  <a:prstClr val="black"/>
                </a:solidFill>
                <a:latin typeface="+mj-lt"/>
              </a:rPr>
            </a:br>
            <a:r>
              <a:rPr lang="cs-CZ" sz="2000" dirty="0">
                <a:solidFill>
                  <a:prstClr val="black"/>
                </a:solidFill>
                <a:latin typeface="+mj-lt"/>
              </a:rPr>
              <a:t/>
            </a:r>
            <a:br>
              <a:rPr lang="cs-CZ" sz="2000" dirty="0">
                <a:solidFill>
                  <a:prstClr val="black"/>
                </a:solidFill>
                <a:latin typeface="+mj-lt"/>
              </a:rPr>
            </a:br>
            <a:r>
              <a:rPr lang="cs-CZ" sz="2000" dirty="0">
                <a:latin typeface="+mj-lt"/>
              </a:rPr>
              <a:t>Přehled indikátorů: Příloha č. 1 výzvy ISDV II </a:t>
            </a:r>
            <a:br>
              <a:rPr lang="cs-CZ" sz="2000" dirty="0">
                <a:latin typeface="+mj-lt"/>
              </a:rPr>
            </a:br>
            <a:r>
              <a:rPr lang="cs-CZ" sz="2000" dirty="0">
                <a:latin typeface="+mj-lt"/>
              </a:rPr>
              <a:t>Indikátorová soustava: PPŽP – specifická část – kapitola 11.3</a:t>
            </a:r>
          </a:p>
        </p:txBody>
      </p:sp>
    </p:spTree>
    <p:extLst>
      <p:ext uri="{BB962C8B-B14F-4D97-AF65-F5344CB8AC3E}">
        <p14:creationId xmlns:p14="http://schemas.microsoft.com/office/powerpoint/2010/main" val="345816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Monitorovací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828800"/>
            <a:ext cx="7886700" cy="4000501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Vydáním právního aktu o poskytnutí podpory se </a:t>
            </a:r>
            <a:r>
              <a:rPr lang="cs-CZ" b="1" dirty="0"/>
              <a:t>hodnoty indikátorů (tzv. cílové hodnoty</a:t>
            </a:r>
            <a:r>
              <a:rPr lang="cs-CZ" dirty="0"/>
              <a:t>), které jsou uvedeny v žádosti o podporu, </a:t>
            </a:r>
            <a:r>
              <a:rPr lang="cs-CZ" b="1" dirty="0"/>
              <a:t>stávají závaznými a jejich nedodržení podléhá sankcím </a:t>
            </a:r>
            <a:r>
              <a:rPr lang="cs-CZ" dirty="0"/>
              <a:t>(může vést k částečnému nebo i úplnému odebrání podpory</a:t>
            </a:r>
            <a:r>
              <a:rPr lang="cs-CZ" dirty="0" smtClean="0"/>
              <a:t>)</a:t>
            </a:r>
            <a:endParaRPr lang="cs-CZ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Sankce</a:t>
            </a:r>
            <a:r>
              <a:rPr lang="cs-CZ" dirty="0"/>
              <a:t> za nedodržení cílových hodnot </a:t>
            </a:r>
            <a:r>
              <a:rPr lang="cs-CZ" b="1" dirty="0"/>
              <a:t>se stanovují odděleně </a:t>
            </a:r>
            <a:r>
              <a:rPr lang="cs-CZ" dirty="0"/>
              <a:t>pro indikátory výstupu a výsledku, přičemž </a:t>
            </a:r>
            <a:r>
              <a:rPr lang="cs-CZ" b="1" dirty="0"/>
              <a:t>jednotlivé sankce se </a:t>
            </a:r>
            <a:r>
              <a:rPr lang="cs-CZ" b="1" dirty="0" smtClean="0"/>
              <a:t>sčítají</a:t>
            </a:r>
            <a:endParaRPr lang="cs-CZ" b="1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Konkrétní </a:t>
            </a:r>
            <a:r>
              <a:rPr lang="cs-CZ" b="1" dirty="0"/>
              <a:t>výše sankcí </a:t>
            </a:r>
            <a:r>
              <a:rPr lang="cs-CZ" dirty="0"/>
              <a:t>za nenaplnění cílových hodnot MI jsou </a:t>
            </a:r>
            <a:r>
              <a:rPr lang="cs-CZ" dirty="0" smtClean="0"/>
              <a:t>specifikovány </a:t>
            </a:r>
            <a:r>
              <a:rPr lang="cs-CZ" b="1" dirty="0"/>
              <a:t>v právním </a:t>
            </a:r>
            <a:r>
              <a:rPr lang="cs-CZ" b="1" dirty="0" smtClean="0"/>
              <a:t>aktu</a:t>
            </a:r>
            <a:endParaRPr lang="cs-CZ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dirty="0"/>
              <a:t>Naplnění </a:t>
            </a:r>
            <a:r>
              <a:rPr lang="cs-CZ" dirty="0" smtClean="0"/>
              <a:t>cílových hodnot </a:t>
            </a:r>
            <a:r>
              <a:rPr lang="cs-CZ" b="1" dirty="0"/>
              <a:t>MI výstupů na 85% </a:t>
            </a:r>
            <a:r>
              <a:rPr lang="cs-CZ" dirty="0"/>
              <a:t>a více a </a:t>
            </a:r>
            <a:r>
              <a:rPr lang="cs-CZ" b="1" dirty="0" smtClean="0"/>
              <a:t>MI </a:t>
            </a:r>
            <a:r>
              <a:rPr lang="cs-CZ" b="1" dirty="0"/>
              <a:t>výsledků na 90% </a:t>
            </a:r>
            <a:r>
              <a:rPr lang="cs-CZ" dirty="0"/>
              <a:t>a více není považováno za porušení rozpočtové kázně a </a:t>
            </a:r>
            <a:r>
              <a:rPr lang="cs-CZ" b="1" dirty="0"/>
              <a:t>není sankcionováno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16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Monitorovací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Překročení </a:t>
            </a:r>
            <a:r>
              <a:rPr lang="cs-CZ" b="1" dirty="0"/>
              <a:t>cílových hodnot MI </a:t>
            </a:r>
            <a:r>
              <a:rPr lang="cs-CZ" dirty="0"/>
              <a:t>naopak </a:t>
            </a:r>
            <a:r>
              <a:rPr lang="cs-CZ" b="1" dirty="0"/>
              <a:t>není </a:t>
            </a:r>
            <a:r>
              <a:rPr lang="cs-CZ" b="1" dirty="0" smtClean="0"/>
              <a:t>sankcionováno. </a:t>
            </a:r>
            <a:r>
              <a:rPr lang="cs-CZ" dirty="0" smtClean="0"/>
              <a:t>Pokud však toto </a:t>
            </a:r>
            <a:r>
              <a:rPr lang="cs-CZ" b="1" dirty="0" smtClean="0"/>
              <a:t>překročení převyšuje 25% původní cílové hodnoty </a:t>
            </a:r>
            <a:r>
              <a:rPr lang="cs-CZ" dirty="0" smtClean="0"/>
              <a:t>indikátoru</a:t>
            </a:r>
            <a:r>
              <a:rPr lang="cs-CZ" b="1" dirty="0" smtClean="0"/>
              <a:t> nebo </a:t>
            </a:r>
            <a:r>
              <a:rPr lang="cs-CZ" dirty="0" smtClean="0"/>
              <a:t>pokud toto překročení</a:t>
            </a:r>
            <a:r>
              <a:rPr lang="cs-CZ" b="1" dirty="0" smtClean="0"/>
              <a:t> souvisí s podstatnou změnou rozpočtu, jedná se o podstatnou změnu projektu nezakládající změnu právního aktu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Podstatnou </a:t>
            </a:r>
            <a:r>
              <a:rPr lang="cs-CZ" b="1" dirty="0"/>
              <a:t>změnu projektu nezakládající změnu právního </a:t>
            </a:r>
            <a:r>
              <a:rPr lang="cs-CZ" b="1" dirty="0" smtClean="0"/>
              <a:t>aktu </a:t>
            </a:r>
            <a:r>
              <a:rPr lang="cs-CZ" dirty="0" smtClean="0"/>
              <a:t>představuje</a:t>
            </a:r>
            <a:r>
              <a:rPr lang="cs-CZ" b="1" dirty="0" smtClean="0"/>
              <a:t> i přidání indikátoru – </a:t>
            </a:r>
            <a:r>
              <a:rPr lang="cs-CZ" dirty="0" smtClean="0"/>
              <a:t>lze však pouze v rámci indikátorů definovaných v příslušné výzvě.</a:t>
            </a:r>
            <a:endParaRPr lang="cs-CZ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Zrušení povinných indikátorů není možné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4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Změny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789611"/>
            <a:ext cx="7886700" cy="4039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/>
              <a:t>Typy změn: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Nepodstatné změny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Podstatné </a:t>
            </a:r>
            <a:r>
              <a:rPr lang="cs-CZ" b="1" dirty="0" smtClean="0"/>
              <a:t>změny – </a:t>
            </a:r>
            <a:r>
              <a:rPr lang="cs-CZ" dirty="0" smtClean="0"/>
              <a:t>ty se dále dělí na:</a:t>
            </a:r>
          </a:p>
          <a:p>
            <a:pPr>
              <a:lnSpc>
                <a:spcPct val="100000"/>
              </a:lnSpc>
            </a:pPr>
            <a:r>
              <a:rPr lang="cs-CZ" b="1" dirty="0" smtClean="0"/>
              <a:t>	a) podstatné změny zakládající změnu právního aktu</a:t>
            </a:r>
          </a:p>
          <a:p>
            <a:pPr>
              <a:lnSpc>
                <a:spcPct val="100000"/>
              </a:lnSpc>
            </a:pPr>
            <a:r>
              <a:rPr lang="cs-CZ" b="1" dirty="0" smtClean="0"/>
              <a:t>	b) podstatné (významné) změny – bez dopadu na PA</a:t>
            </a:r>
            <a:endParaRPr lang="cs-CZ" b="1" dirty="0"/>
          </a:p>
          <a:p>
            <a:pPr algn="just">
              <a:lnSpc>
                <a:spcPct val="100000"/>
              </a:lnSpc>
            </a:pPr>
            <a:r>
              <a:rPr lang="cs-CZ" dirty="0" smtClean="0"/>
              <a:t>V </a:t>
            </a:r>
            <a:r>
              <a:rPr lang="cs-CZ" dirty="0"/>
              <a:t>případě pochybnosti, o jaký typ změny se jedná, se má za to, že </a:t>
            </a:r>
            <a:r>
              <a:rPr lang="cs-CZ" dirty="0" smtClean="0"/>
              <a:t>jde</a:t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změnu podstatnou</a:t>
            </a:r>
            <a:r>
              <a:rPr lang="cs-CZ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cs-CZ" b="1" dirty="0"/>
              <a:t>Výčet podstatných i nepodstatných změn projektu je uveden v kapitole 7.2 Pravidel pro žadatele a příjemce </a:t>
            </a:r>
            <a:r>
              <a:rPr lang="cs-CZ" b="1" dirty="0" smtClean="0"/>
              <a:t>- </a:t>
            </a:r>
            <a:r>
              <a:rPr lang="cs-CZ" dirty="0" smtClean="0"/>
              <a:t>obecná část. </a:t>
            </a:r>
            <a:br>
              <a:rPr lang="cs-CZ" dirty="0" smtClean="0"/>
            </a:br>
            <a:r>
              <a:rPr lang="cs-CZ" dirty="0" smtClean="0"/>
              <a:t>Typ změny posuzuje a finálně odsouhlasuje administrátor.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26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Změny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Každá změna musí respektovat podmínky pro realizaci projektů a musí být </a:t>
            </a:r>
            <a:r>
              <a:rPr lang="cs-CZ" b="1" dirty="0">
                <a:solidFill>
                  <a:prstClr val="black"/>
                </a:solidFill>
              </a:rPr>
              <a:t>doložena řádným popisem, zdůvodněním a relevantními </a:t>
            </a:r>
            <a:r>
              <a:rPr lang="cs-CZ" b="1" dirty="0" smtClean="0">
                <a:solidFill>
                  <a:prstClr val="black"/>
                </a:solidFill>
              </a:rPr>
              <a:t>dokumenty</a:t>
            </a:r>
            <a:endParaRPr lang="cs-CZ" dirty="0">
              <a:solidFill>
                <a:prstClr val="black"/>
              </a:solidFill>
            </a:endParaRP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O </a:t>
            </a:r>
            <a:r>
              <a:rPr lang="cs-CZ" b="1" dirty="0">
                <a:solidFill>
                  <a:prstClr val="black"/>
                </a:solidFill>
              </a:rPr>
              <a:t>schválení/zamítnutí žádosti </a:t>
            </a:r>
            <a:r>
              <a:rPr lang="cs-CZ" dirty="0">
                <a:solidFill>
                  <a:prstClr val="black"/>
                </a:solidFill>
              </a:rPr>
              <a:t>o změnu je příjemce </a:t>
            </a:r>
            <a:r>
              <a:rPr lang="cs-CZ" b="1" dirty="0" smtClean="0">
                <a:solidFill>
                  <a:prstClr val="black"/>
                </a:solidFill>
              </a:rPr>
              <a:t>informován </a:t>
            </a:r>
            <a:r>
              <a:rPr lang="cs-CZ" dirty="0" smtClean="0">
                <a:solidFill>
                  <a:prstClr val="black"/>
                </a:solidFill>
              </a:rPr>
              <a:t>prostřednictvím </a:t>
            </a:r>
            <a:r>
              <a:rPr lang="cs-CZ" b="1" dirty="0" smtClean="0">
                <a:solidFill>
                  <a:prstClr val="black"/>
                </a:solidFill>
              </a:rPr>
              <a:t>depeše</a:t>
            </a:r>
            <a:endParaRPr lang="cs-CZ" dirty="0">
              <a:solidFill>
                <a:prstClr val="black"/>
              </a:solidFill>
            </a:endParaRP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Příjemce může být ze strany ŘO též </a:t>
            </a:r>
            <a:r>
              <a:rPr lang="cs-CZ" b="1" dirty="0">
                <a:solidFill>
                  <a:prstClr val="black"/>
                </a:solidFill>
              </a:rPr>
              <a:t>vyzván k doplnění či opravě podané žádosti o změnu</a:t>
            </a:r>
            <a:r>
              <a:rPr lang="cs-CZ" dirty="0">
                <a:solidFill>
                  <a:prstClr val="black"/>
                </a:solidFill>
              </a:rPr>
              <a:t>, o tom je též informován depeší. </a:t>
            </a:r>
            <a:r>
              <a:rPr lang="cs-CZ" b="1" dirty="0">
                <a:solidFill>
                  <a:prstClr val="black"/>
                </a:solidFill>
              </a:rPr>
              <a:t>Lhůta pro vypořádání nedostatků činí zpravidla 5 kalendářních </a:t>
            </a:r>
            <a:r>
              <a:rPr lang="cs-CZ" b="1" dirty="0" smtClean="0">
                <a:solidFill>
                  <a:prstClr val="black"/>
                </a:solidFill>
              </a:rPr>
              <a:t>dnů</a:t>
            </a: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/>
              <a:t>Žádosti o změnu se podávají </a:t>
            </a:r>
            <a:r>
              <a:rPr lang="cs-CZ" dirty="0" smtClean="0"/>
              <a:t>v IS </a:t>
            </a:r>
            <a:r>
              <a:rPr lang="cs-CZ" dirty="0"/>
              <a:t>KP14+ (tzv. </a:t>
            </a:r>
            <a:r>
              <a:rPr lang="cs-CZ" dirty="0" smtClean="0"/>
              <a:t>změnové řízení).</a:t>
            </a:r>
            <a:br>
              <a:rPr lang="cs-CZ" dirty="0" smtClean="0"/>
            </a:br>
            <a:r>
              <a:rPr lang="cs-CZ" dirty="0" smtClean="0"/>
              <a:t>Příručka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www.msmt.cz/strukturalni-fondy-1/zadost-o-zmenu</a:t>
            </a:r>
            <a:endParaRPr lang="cs-CZ" dirty="0" smtClean="0">
              <a:solidFill>
                <a:prstClr val="black"/>
              </a:solidFill>
            </a:endParaRP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b="1" dirty="0"/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2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490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10" cy="5392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45059" y="2138579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Věcné zaměření aktivit č. 4 a 5</a:t>
            </a:r>
          </a:p>
          <a:p>
            <a:pPr algn="ctr"/>
            <a:r>
              <a:rPr lang="cs-CZ" sz="28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Mgr. Martina Jedličková</a:t>
            </a:r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Nepodstatné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Změny</a:t>
            </a:r>
            <a:r>
              <a:rPr lang="cs-CZ" dirty="0">
                <a:solidFill>
                  <a:prstClr val="black"/>
                </a:solidFill>
              </a:rPr>
              <a:t>, které </a:t>
            </a:r>
            <a:r>
              <a:rPr lang="cs-CZ" b="1" dirty="0">
                <a:solidFill>
                  <a:prstClr val="black"/>
                </a:solidFill>
              </a:rPr>
              <a:t>nemají vliv na plnění cílů projektu a dosažení </a:t>
            </a:r>
            <a:r>
              <a:rPr lang="cs-CZ" b="1" dirty="0" smtClean="0">
                <a:solidFill>
                  <a:prstClr val="black"/>
                </a:solidFill>
              </a:rPr>
              <a:t>indikátorů</a:t>
            </a:r>
            <a:endParaRPr lang="cs-CZ" b="1" dirty="0">
              <a:solidFill>
                <a:prstClr val="black"/>
              </a:solidFill>
            </a:endParaRP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Změny, které je příjemce </a:t>
            </a:r>
            <a:r>
              <a:rPr lang="cs-CZ" b="1" dirty="0">
                <a:solidFill>
                  <a:prstClr val="black"/>
                </a:solidFill>
              </a:rPr>
              <a:t>oprávněn provádět i bez předchozího souhlasu ŘO </a:t>
            </a:r>
            <a:r>
              <a:rPr lang="cs-CZ" dirty="0" smtClean="0">
                <a:solidFill>
                  <a:prstClr val="black"/>
                </a:solidFill>
              </a:rPr>
              <a:t>(schvalování ad hoc)</a:t>
            </a:r>
            <a:endParaRPr lang="cs-CZ" dirty="0">
              <a:solidFill>
                <a:prstClr val="black"/>
              </a:solidFill>
            </a:endParaRP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Příjemce nepodstatné změny </a:t>
            </a:r>
            <a:r>
              <a:rPr lang="cs-CZ" b="1" dirty="0">
                <a:solidFill>
                  <a:prstClr val="black"/>
                </a:solidFill>
              </a:rPr>
              <a:t>průběžně oznamuje </a:t>
            </a:r>
            <a:r>
              <a:rPr lang="cs-CZ" dirty="0">
                <a:solidFill>
                  <a:prstClr val="black"/>
                </a:solidFill>
              </a:rPr>
              <a:t>(nejpozději však před odevzdáním </a:t>
            </a:r>
            <a:r>
              <a:rPr lang="cs-CZ" dirty="0" err="1">
                <a:solidFill>
                  <a:prstClr val="black"/>
                </a:solidFill>
              </a:rPr>
              <a:t>ZoR</a:t>
            </a:r>
            <a:r>
              <a:rPr lang="cs-CZ" dirty="0">
                <a:solidFill>
                  <a:prstClr val="black"/>
                </a:solidFill>
              </a:rPr>
              <a:t>) a ŘO je potvrzuje, </a:t>
            </a:r>
            <a:r>
              <a:rPr lang="cs-CZ" dirty="0" err="1">
                <a:solidFill>
                  <a:prstClr val="black"/>
                </a:solidFill>
              </a:rPr>
              <a:t>rsp</a:t>
            </a:r>
            <a:r>
              <a:rPr lang="cs-CZ" dirty="0">
                <a:solidFill>
                  <a:prstClr val="black"/>
                </a:solidFill>
              </a:rPr>
              <a:t>. bere na </a:t>
            </a:r>
            <a:r>
              <a:rPr lang="cs-CZ" dirty="0" smtClean="0">
                <a:solidFill>
                  <a:prstClr val="black"/>
                </a:solidFill>
              </a:rPr>
              <a:t>vědomí</a:t>
            </a:r>
          </a:p>
          <a:p>
            <a:pPr>
              <a:lnSpc>
                <a:spcPct val="100000"/>
              </a:lnSpc>
            </a:pPr>
            <a:r>
              <a:rPr lang="cs-CZ" b="1" u="sng" dirty="0" smtClean="0">
                <a:solidFill>
                  <a:prstClr val="black"/>
                </a:solidFill>
              </a:rPr>
              <a:t>Upozornění:</a:t>
            </a:r>
          </a:p>
          <a:p>
            <a:pPr>
              <a:lnSpc>
                <a:spcPct val="100000"/>
              </a:lnSpc>
            </a:pPr>
            <a:r>
              <a:rPr lang="cs-CZ" dirty="0"/>
              <a:t>ŘO doporučuje podávat žádosti o změnu v dostatečném časovém předstihu před založením </a:t>
            </a:r>
            <a:r>
              <a:rPr lang="cs-CZ" dirty="0" err="1"/>
              <a:t>ZoR</a:t>
            </a:r>
            <a:r>
              <a:rPr lang="cs-CZ" dirty="0"/>
              <a:t>/</a:t>
            </a:r>
            <a:r>
              <a:rPr lang="cs-CZ" dirty="0" err="1"/>
              <a:t>ŽoP</a:t>
            </a:r>
            <a:r>
              <a:rPr lang="cs-CZ" dirty="0"/>
              <a:t> </a:t>
            </a:r>
            <a:r>
              <a:rPr lang="cs-CZ" dirty="0" smtClean="0"/>
              <a:t>v IS KP14+. </a:t>
            </a:r>
            <a:br>
              <a:rPr lang="cs-CZ" dirty="0" smtClean="0"/>
            </a:br>
            <a:r>
              <a:rPr lang="cs-CZ" dirty="0" smtClean="0">
                <a:solidFill>
                  <a:prstClr val="black"/>
                </a:solidFill>
              </a:rPr>
              <a:t/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Dále ŘO doporučuje </a:t>
            </a:r>
            <a:r>
              <a:rPr lang="cs-CZ" dirty="0" err="1" smtClean="0">
                <a:solidFill>
                  <a:prstClr val="black"/>
                </a:solidFill>
              </a:rPr>
              <a:t>ŽoZ</a:t>
            </a:r>
            <a:r>
              <a:rPr lang="cs-CZ" dirty="0" smtClean="0">
                <a:solidFill>
                  <a:prstClr val="black"/>
                </a:solidFill>
              </a:rPr>
              <a:t> finančního plánu či rozpočtu nepodávat v době, kdy je podána </a:t>
            </a:r>
            <a:r>
              <a:rPr lang="cs-CZ" dirty="0" err="1" smtClean="0">
                <a:solidFill>
                  <a:prstClr val="black"/>
                </a:solidFill>
              </a:rPr>
              <a:t>ZoR</a:t>
            </a:r>
            <a:r>
              <a:rPr lang="cs-CZ" dirty="0" smtClean="0">
                <a:solidFill>
                  <a:prstClr val="black"/>
                </a:solidFill>
              </a:rPr>
              <a:t>/</a:t>
            </a:r>
            <a:r>
              <a:rPr lang="cs-CZ" dirty="0" err="1" smtClean="0">
                <a:solidFill>
                  <a:prstClr val="black"/>
                </a:solidFill>
              </a:rPr>
              <a:t>ŽoP</a:t>
            </a:r>
            <a:r>
              <a:rPr lang="cs-CZ" dirty="0">
                <a:solidFill>
                  <a:prstClr val="black"/>
                </a:solidFill>
              </a:rPr>
              <a:t> a nachází se v průběžných stavech před schválením </a:t>
            </a:r>
            <a:r>
              <a:rPr lang="cs-CZ" dirty="0" err="1">
                <a:solidFill>
                  <a:prstClr val="black"/>
                </a:solidFill>
              </a:rPr>
              <a:t>ŽoP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Podstatné změny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Jedná se o změny, které </a:t>
            </a:r>
            <a:r>
              <a:rPr lang="cs-CZ" b="1" dirty="0">
                <a:solidFill>
                  <a:prstClr val="black"/>
                </a:solidFill>
              </a:rPr>
              <a:t>zásadním způsobem mění parametry a obsah </a:t>
            </a:r>
            <a:r>
              <a:rPr lang="cs-CZ" b="1" dirty="0" smtClean="0">
                <a:solidFill>
                  <a:prstClr val="black"/>
                </a:solidFill>
              </a:rPr>
              <a:t>projektu</a:t>
            </a:r>
            <a:endParaRPr lang="cs-CZ" dirty="0">
              <a:solidFill>
                <a:prstClr val="black"/>
              </a:solidFill>
            </a:endParaRP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Tyto změny </a:t>
            </a:r>
            <a:r>
              <a:rPr lang="cs-CZ" b="1" dirty="0" smtClean="0">
                <a:solidFill>
                  <a:prstClr val="black"/>
                </a:solidFill>
              </a:rPr>
              <a:t>vyžadují posouzení ze strany ŘO – </a:t>
            </a:r>
            <a:r>
              <a:rPr lang="cs-CZ" dirty="0" err="1" smtClean="0">
                <a:solidFill>
                  <a:prstClr val="black"/>
                </a:solidFill>
              </a:rPr>
              <a:t>rsp</a:t>
            </a:r>
            <a:r>
              <a:rPr lang="cs-CZ" dirty="0" smtClean="0">
                <a:solidFill>
                  <a:prstClr val="black"/>
                </a:solidFill>
              </a:rPr>
              <a:t>. jejich </a:t>
            </a:r>
            <a:r>
              <a:rPr lang="cs-CZ" b="1" dirty="0" smtClean="0">
                <a:solidFill>
                  <a:prstClr val="black"/>
                </a:solidFill>
              </a:rPr>
              <a:t>schválení nebo zamítnutí. Schválení </a:t>
            </a:r>
            <a:r>
              <a:rPr lang="cs-CZ" dirty="0" smtClean="0">
                <a:solidFill>
                  <a:prstClr val="black"/>
                </a:solidFill>
              </a:rPr>
              <a:t>podstatných změn </a:t>
            </a:r>
            <a:r>
              <a:rPr lang="cs-CZ" b="1" dirty="0" smtClean="0">
                <a:solidFill>
                  <a:prstClr val="black"/>
                </a:solidFill>
              </a:rPr>
              <a:t>nelze provést se zpětnou účinností. </a:t>
            </a:r>
          </a:p>
          <a:p>
            <a:pPr marL="228600" indent="-228600" algn="just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prstClr val="black"/>
                </a:solidFill>
              </a:rPr>
              <a:t>Změna je </a:t>
            </a:r>
            <a:r>
              <a:rPr lang="cs-CZ" b="1" dirty="0" smtClean="0">
                <a:solidFill>
                  <a:prstClr val="black"/>
                </a:solidFill>
              </a:rPr>
              <a:t>účinná ke dni schválení ŘO, nejdříve však ke dni podání žádosti o podstatnou změnu</a:t>
            </a:r>
            <a:endParaRPr lang="cs-CZ" b="1" dirty="0">
              <a:solidFill>
                <a:prstClr val="black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s-CZ" b="1" u="sng" dirty="0">
                <a:solidFill>
                  <a:prstClr val="black"/>
                </a:solidFill>
              </a:rPr>
              <a:t>Rozlišujeme podstatné změny</a:t>
            </a:r>
            <a:r>
              <a:rPr lang="cs-CZ" u="sng" dirty="0">
                <a:solidFill>
                  <a:prstClr val="black"/>
                </a:solidFill>
              </a:rPr>
              <a:t>:</a:t>
            </a: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</a:rPr>
              <a:t>Z</a:t>
            </a:r>
            <a:r>
              <a:rPr lang="cs-CZ" b="1" dirty="0" smtClean="0">
                <a:solidFill>
                  <a:prstClr val="black"/>
                </a:solidFill>
              </a:rPr>
              <a:t>akládající </a:t>
            </a:r>
            <a:r>
              <a:rPr lang="cs-CZ" b="1" dirty="0">
                <a:solidFill>
                  <a:prstClr val="black"/>
                </a:solidFill>
              </a:rPr>
              <a:t>změnu právního aktu </a:t>
            </a:r>
            <a:r>
              <a:rPr lang="cs-CZ" dirty="0">
                <a:solidFill>
                  <a:prstClr val="black"/>
                </a:solidFill>
              </a:rPr>
              <a:t>– k právnímu aktu je v </a:t>
            </a:r>
            <a:r>
              <a:rPr lang="cs-CZ" dirty="0" smtClean="0">
                <a:solidFill>
                  <a:prstClr val="black"/>
                </a:solidFill>
              </a:rPr>
              <a:t>takovém </a:t>
            </a:r>
            <a:r>
              <a:rPr lang="cs-CZ" dirty="0">
                <a:solidFill>
                  <a:prstClr val="black"/>
                </a:solidFill>
              </a:rPr>
              <a:t>případě nutné vydat </a:t>
            </a:r>
            <a:r>
              <a:rPr lang="cs-CZ" b="1" dirty="0">
                <a:solidFill>
                  <a:prstClr val="black"/>
                </a:solidFill>
              </a:rPr>
              <a:t>Dodatek</a:t>
            </a: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prstClr val="black"/>
                </a:solidFill>
              </a:rPr>
              <a:t>V</a:t>
            </a:r>
            <a:r>
              <a:rPr lang="cs-CZ" b="1" dirty="0" smtClean="0">
                <a:solidFill>
                  <a:prstClr val="black"/>
                </a:solidFill>
              </a:rPr>
              <a:t>ýznamné – </a:t>
            </a:r>
            <a:r>
              <a:rPr lang="cs-CZ" dirty="0" smtClean="0">
                <a:solidFill>
                  <a:prstClr val="black"/>
                </a:solidFill>
              </a:rPr>
              <a:t>zde postačuje </a:t>
            </a:r>
            <a:r>
              <a:rPr lang="cs-CZ" b="1" dirty="0" smtClean="0">
                <a:solidFill>
                  <a:prstClr val="black"/>
                </a:solidFill>
              </a:rPr>
              <a:t>souhlas ŘO bez nutnosti změny </a:t>
            </a:r>
            <a:r>
              <a:rPr lang="cs-CZ" b="1" dirty="0">
                <a:solidFill>
                  <a:prstClr val="black"/>
                </a:solidFill>
              </a:rPr>
              <a:t>právního aktu</a:t>
            </a: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5841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Změny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789611"/>
            <a:ext cx="7886700" cy="4039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b="1" u="sng" dirty="0" smtClean="0"/>
              <a:t>Upozornění:</a:t>
            </a:r>
            <a:endParaRPr lang="cs-CZ" b="1" u="sng" dirty="0"/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 souladu se Pravidly pro žadatele a příjemce – specifická část (kapitola 7.2.2) </a:t>
            </a:r>
            <a:r>
              <a:rPr lang="cs-CZ" b="1" dirty="0" smtClean="0"/>
              <a:t>se změna na pozici nezávislého posuzovatele digitálních vzdělávacích zdrojů (DVZ) či vzdělávacích programů (DV) a dále změna formy nebo obsahu DVZ/VP (KA4) </a:t>
            </a:r>
            <a:r>
              <a:rPr lang="cs-CZ" dirty="0" smtClean="0"/>
              <a:t>považuje</a:t>
            </a:r>
            <a:r>
              <a:rPr lang="cs-CZ" b="1" dirty="0" smtClean="0"/>
              <a:t> </a:t>
            </a:r>
            <a:r>
              <a:rPr lang="cs-CZ" b="1" u="sng" dirty="0" smtClean="0"/>
              <a:t>vždy za změnu podstatnou!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Za změnu podstatnou se považuje i převod finančních prostředků v rámci přímých nákladů rozpočtu projektu, jedná-li se o převod prostředků z rozpočtových položek v režimu SOHZ (služby obecného hospodářského zájmu) do rozpočtových položek mimo režim SOHZ a naopak, pokud tím dojde ke změně celkové výše prostředků v režimu SOHZ uvedené v Pověření k výkonu veřejné služby (příloha PA). Taková změna představuje změnu podstatnou s nutností vydání Dodatku k právnímu aktu.</a:t>
            </a:r>
            <a:endParaRPr lang="cs-CZ" b="1" dirty="0"/>
          </a:p>
          <a:p>
            <a:pPr>
              <a:lnSpc>
                <a:spcPct val="100000"/>
              </a:lnSpc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20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Zadávání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Veřejní zadavatelé postupují při </a:t>
            </a:r>
            <a:r>
              <a:rPr lang="cs-CZ" b="1" dirty="0">
                <a:solidFill>
                  <a:prstClr val="black"/>
                </a:solidFill>
              </a:rPr>
              <a:t>zadávání zakázek malé hodnoty (VZMR)</a:t>
            </a:r>
            <a:r>
              <a:rPr lang="cs-CZ" dirty="0">
                <a:solidFill>
                  <a:prstClr val="black"/>
                </a:solidFill>
              </a:rPr>
              <a:t> podle Pravidel pro výběr dodavatelů (kap. 12, oddíly 12.1 až 12.3 </a:t>
            </a:r>
            <a:r>
              <a:rPr lang="cs-CZ" dirty="0" err="1">
                <a:solidFill>
                  <a:prstClr val="black"/>
                </a:solidFill>
              </a:rPr>
              <a:t>PpŽP</a:t>
            </a:r>
            <a:r>
              <a:rPr lang="cs-CZ" dirty="0">
                <a:solidFill>
                  <a:prstClr val="black"/>
                </a:solidFill>
              </a:rPr>
              <a:t>) nebo dle zákona č. 137/2006 Sb. o veřejných zakázkách (ZVZ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endParaRPr lang="cs-CZ" dirty="0">
              <a:solidFill>
                <a:prstClr val="black"/>
              </a:solidFill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Zadavatelé mohou v případě zakázek </a:t>
            </a:r>
            <a:r>
              <a:rPr lang="cs-CZ" b="1" dirty="0">
                <a:solidFill>
                  <a:prstClr val="black"/>
                </a:solidFill>
              </a:rPr>
              <a:t>s předpokládanou hodnotou nižší než 400 tis. Kč bez DPH </a:t>
            </a:r>
            <a:r>
              <a:rPr lang="cs-CZ" dirty="0">
                <a:solidFill>
                  <a:prstClr val="black"/>
                </a:solidFill>
              </a:rPr>
              <a:t>využít přímého nákupu nebo přímé </a:t>
            </a:r>
            <a:r>
              <a:rPr lang="cs-CZ" dirty="0" smtClean="0">
                <a:solidFill>
                  <a:prstClr val="black"/>
                </a:solidFill>
              </a:rPr>
              <a:t>objednávky</a:t>
            </a:r>
            <a:endParaRPr lang="cs-CZ" dirty="0">
              <a:solidFill>
                <a:prstClr val="black"/>
              </a:solidFill>
            </a:endParaRP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</a:rPr>
              <a:t>Postupy </a:t>
            </a:r>
            <a:r>
              <a:rPr lang="cs-CZ" dirty="0" err="1">
                <a:solidFill>
                  <a:prstClr val="black"/>
                </a:solidFill>
              </a:rPr>
              <a:t>PpŽP</a:t>
            </a:r>
            <a:r>
              <a:rPr lang="cs-CZ" dirty="0">
                <a:solidFill>
                  <a:prstClr val="black"/>
                </a:solidFill>
              </a:rPr>
              <a:t>, případně ZVZ, je nutno se řídit i v případě, že jsou zakázky propláceny </a:t>
            </a:r>
            <a:r>
              <a:rPr lang="cs-CZ" b="1" dirty="0">
                <a:solidFill>
                  <a:prstClr val="black"/>
                </a:solidFill>
              </a:rPr>
              <a:t>z nepřímých nákladů</a:t>
            </a:r>
            <a:r>
              <a:rPr lang="cs-CZ" dirty="0">
                <a:solidFill>
                  <a:prstClr val="black"/>
                </a:solidFill>
              </a:rPr>
              <a:t>, i když nejsou příslušné dokumenty vyžadovány ke kontrole (kontroly externí – např. NKÚ</a:t>
            </a:r>
            <a:r>
              <a:rPr lang="cs-CZ" dirty="0" smtClean="0">
                <a:solidFill>
                  <a:prstClr val="black"/>
                </a:solidFill>
              </a:rPr>
              <a:t>)</a:t>
            </a:r>
            <a:endParaRPr lang="cs-CZ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5135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Zadávání  zakázek – aktualizace údajů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pPr>
              <a:lnSpc>
                <a:spcPct val="100000"/>
              </a:lnSpc>
            </a:pPr>
            <a:r>
              <a:rPr lang="cs-CZ" dirty="0" smtClean="0"/>
              <a:t>Vzhledem </a:t>
            </a:r>
            <a:r>
              <a:rPr lang="cs-CZ" dirty="0"/>
              <a:t>k neaktuálnosti </a:t>
            </a:r>
            <a:r>
              <a:rPr lang="cs-CZ" b="1" dirty="0"/>
              <a:t>údajů v MS2014+ v modulu Veřejné zakázky </a:t>
            </a:r>
            <a:r>
              <a:rPr lang="cs-CZ" dirty="0"/>
              <a:t>vás </a:t>
            </a:r>
            <a:r>
              <a:rPr lang="cs-CZ" dirty="0" smtClean="0"/>
              <a:t>žádáme o  </a:t>
            </a:r>
            <a:r>
              <a:rPr lang="cs-CZ" b="1" dirty="0"/>
              <a:t>k aktualizaci těchto dat v sytému IS KP 2014+.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Upozorňujeme</a:t>
            </a:r>
            <a:r>
              <a:rPr lang="cs-CZ" dirty="0"/>
              <a:t>, že </a:t>
            </a:r>
            <a:r>
              <a:rPr lang="cs-CZ" b="1" dirty="0"/>
              <a:t>název veřejné zakázky </a:t>
            </a:r>
            <a:r>
              <a:rPr lang="cs-CZ" dirty="0"/>
              <a:t>(dále jen „VZ“) </a:t>
            </a:r>
            <a:r>
              <a:rPr lang="cs-CZ" b="1" dirty="0"/>
              <a:t>v zadávací dokumentaci a v modulu Veřejných zakázek</a:t>
            </a:r>
            <a:r>
              <a:rPr lang="cs-CZ" dirty="0"/>
              <a:t> v IS KP 2014+ </a:t>
            </a:r>
            <a:r>
              <a:rPr lang="cs-CZ" b="1" dirty="0"/>
              <a:t>musí být shodný</a:t>
            </a:r>
            <a:r>
              <a:rPr lang="cs-CZ" dirty="0"/>
              <a:t>, aby VZ byla jednoznačně identifikována.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392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Kontrola zakázek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dirty="0" smtClean="0"/>
              <a:t>Z důvodu včasné kontroly veřejných zakázek vás </a:t>
            </a:r>
            <a:r>
              <a:rPr lang="cs-CZ" dirty="0"/>
              <a:t>prosíme o </a:t>
            </a:r>
            <a:r>
              <a:rPr lang="cs-CZ" b="1" dirty="0"/>
              <a:t>předkládání dokumentace ke kontrole </a:t>
            </a:r>
            <a:r>
              <a:rPr lang="cs-CZ" b="1" dirty="0" smtClean="0"/>
              <a:t>ex-post </a:t>
            </a:r>
            <a:r>
              <a:rPr lang="cs-CZ" b="1" dirty="0"/>
              <a:t>veřejných zakázek v IS KP 2014</a:t>
            </a:r>
            <a:r>
              <a:rPr lang="cs-CZ" b="1" dirty="0" smtClean="0"/>
              <a:t>+.</a:t>
            </a:r>
            <a:br>
              <a:rPr lang="cs-CZ" b="1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Chtěli </a:t>
            </a:r>
            <a:r>
              <a:rPr lang="cs-CZ" dirty="0"/>
              <a:t>bychom vás tímto požádat, abyste dokumentaci k VZ předkládali bez zbytečného odkladu a nečekali jste na konec monitorovacího období, které je spojeno s předkládáním Zpráv o </a:t>
            </a:r>
            <a:r>
              <a:rPr lang="cs-CZ" dirty="0" smtClean="0"/>
              <a:t>realizaci.</a:t>
            </a:r>
          </a:p>
          <a:p>
            <a:pPr>
              <a:lnSpc>
                <a:spcPct val="100000"/>
              </a:lnSpc>
            </a:pPr>
            <a:r>
              <a:rPr lang="cs-CZ" b="1" dirty="0" smtClean="0"/>
              <a:t>Předkládání po ukončení VZ - před podáním příslušné </a:t>
            </a:r>
            <a:r>
              <a:rPr lang="cs-CZ" b="1" dirty="0" err="1" smtClean="0"/>
              <a:t>ZoR</a:t>
            </a:r>
            <a:r>
              <a:rPr lang="cs-CZ" b="1" dirty="0" smtClean="0"/>
              <a:t>  nebo během průběhu monitorovacího období příslušné </a:t>
            </a:r>
            <a:r>
              <a:rPr lang="cs-CZ" b="1" dirty="0" err="1" smtClean="0"/>
              <a:t>ZoR</a:t>
            </a:r>
            <a:endParaRPr lang="cs-CZ" b="1" dirty="0" smtClean="0"/>
          </a:p>
          <a:p>
            <a:pPr>
              <a:lnSpc>
                <a:spcPct val="100000"/>
              </a:lnSpc>
            </a:pPr>
            <a:r>
              <a:rPr lang="cs-CZ" dirty="0" smtClean="0"/>
              <a:t>Při </a:t>
            </a:r>
            <a:r>
              <a:rPr lang="cs-CZ" dirty="0"/>
              <a:t>zasílání příslušné dokumentace k VZ je zapotřebí rozeznávat druhy </a:t>
            </a:r>
            <a:r>
              <a:rPr lang="cs-CZ" dirty="0" smtClean="0"/>
              <a:t>předložení: </a:t>
            </a:r>
            <a:br>
              <a:rPr lang="cs-CZ" dirty="0" smtClean="0"/>
            </a:br>
            <a:r>
              <a:rPr lang="cs-CZ" b="1" dirty="0" smtClean="0"/>
              <a:t>ex-post kontrola </a:t>
            </a:r>
            <a:r>
              <a:rPr lang="cs-CZ" dirty="0" smtClean="0"/>
              <a:t>- dokládání </a:t>
            </a:r>
            <a:r>
              <a:rPr lang="cs-CZ" dirty="0"/>
              <a:t>dokumentů prostřednictvím modulu </a:t>
            </a:r>
            <a:r>
              <a:rPr lang="cs-CZ" dirty="0" smtClean="0"/>
              <a:t>VZ</a:t>
            </a:r>
            <a:br>
              <a:rPr lang="cs-CZ" dirty="0" smtClean="0"/>
            </a:br>
            <a:r>
              <a:rPr lang="cs-CZ" b="1" dirty="0" smtClean="0"/>
              <a:t>ex-ante kontrola </a:t>
            </a:r>
            <a:r>
              <a:rPr lang="cs-CZ" dirty="0" smtClean="0"/>
              <a:t>- předkládání </a:t>
            </a:r>
            <a:r>
              <a:rPr lang="cs-CZ" dirty="0"/>
              <a:t>dokumentů je možné pouze depeší zaslanou na adresu „OPVVV Veřejné zakázky</a:t>
            </a:r>
            <a:r>
              <a:rPr lang="cs-CZ" dirty="0" smtClean="0"/>
              <a:t>“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06265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Kontrola zakázek – předložení dokladů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u="sng" dirty="0" smtClean="0"/>
              <a:t>V </a:t>
            </a:r>
            <a:r>
              <a:rPr lang="cs-CZ" u="sng" dirty="0"/>
              <a:t>rámci modulu VZ </a:t>
            </a:r>
            <a:r>
              <a:rPr lang="cs-CZ" u="sng" dirty="0" smtClean="0"/>
              <a:t> </a:t>
            </a:r>
            <a:r>
              <a:rPr lang="cs-CZ" u="sng" dirty="0"/>
              <a:t>vyplňujte všechny povinné záložky: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Veřejná </a:t>
            </a:r>
            <a:r>
              <a:rPr lang="cs-CZ" b="1" dirty="0"/>
              <a:t>zakázka - Základní údaje o veřejné zakázce – Částky – Přílohy – Dodatek – Smlouva – Veřejná zakázka napříč </a:t>
            </a:r>
            <a:r>
              <a:rPr lang="cs-CZ" b="1" dirty="0" smtClean="0"/>
              <a:t>projekty</a:t>
            </a:r>
            <a:endParaRPr lang="cs-CZ" b="1" dirty="0"/>
          </a:p>
          <a:p>
            <a:pPr>
              <a:lnSpc>
                <a:spcPct val="100000"/>
              </a:lnSpc>
            </a:pPr>
            <a:r>
              <a:rPr lang="cs-CZ" u="sng" dirty="0" smtClean="0"/>
              <a:t>Dokládejte </a:t>
            </a:r>
            <a:r>
              <a:rPr lang="cs-CZ" u="sng" dirty="0"/>
              <a:t>do záložky Přílohy kompletní </a:t>
            </a:r>
            <a:r>
              <a:rPr lang="cs-CZ" u="sng" dirty="0" smtClean="0"/>
              <a:t>podklady: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Výzva </a:t>
            </a:r>
            <a:r>
              <a:rPr lang="cs-CZ" b="1" dirty="0"/>
              <a:t>včetně zadávací dokumentace, včetně veškerých změn a doplňování zadávacích podmínek - doložení způsobu zveřejnění či odeslání - jednotlivé nabídky a jednání o nabídkách (otevírání obálek, posouzení nabídek) - hodnocení nabídek - výběr dodavatele - oznámení o výsledku VZ - uzavřenou smlouvu včetně všech dodatků - u relevantních příjemců registr smluv -  faktury - způsob </a:t>
            </a:r>
            <a:r>
              <a:rPr lang="cs-CZ" b="1" dirty="0" smtClean="0"/>
              <a:t>zaúčtování </a:t>
            </a:r>
            <a:br>
              <a:rPr lang="cs-CZ" b="1" dirty="0" smtClean="0"/>
            </a:b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Zakázka </a:t>
            </a:r>
            <a:r>
              <a:rPr lang="cs-CZ" b="1" dirty="0"/>
              <a:t>musí být v modulu VZ přepnuta do stavu – Podána </a:t>
            </a:r>
            <a:r>
              <a:rPr lang="cs-CZ" dirty="0"/>
              <a:t>(jinak nelze provést kontrolu ŘO)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5550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dirty="0">
                <a:solidFill>
                  <a:prstClr val="black"/>
                </a:solidFill>
              </a:rPr>
              <a:t>Během realizace projektu je </a:t>
            </a:r>
            <a:r>
              <a:rPr lang="cs-CZ" altLang="cs-CZ" b="1" dirty="0">
                <a:solidFill>
                  <a:prstClr val="black"/>
                </a:solidFill>
              </a:rPr>
              <a:t>příjemce povinen informovat veřejnost o podpoře získané z fondů minimálně tím</a:t>
            </a:r>
            <a:r>
              <a:rPr lang="cs-CZ" altLang="cs-CZ" dirty="0">
                <a:solidFill>
                  <a:prstClr val="black"/>
                </a:solidFill>
              </a:rPr>
              <a:t>, že: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lphaLcParenR"/>
            </a:pPr>
            <a:r>
              <a:rPr lang="cs-CZ" altLang="cs-CZ" dirty="0">
                <a:solidFill>
                  <a:prstClr val="black"/>
                </a:solidFill>
              </a:rPr>
              <a:t>Zveřejní na své </a:t>
            </a:r>
            <a:r>
              <a:rPr lang="cs-CZ" altLang="cs-CZ" b="1" dirty="0">
                <a:solidFill>
                  <a:prstClr val="black"/>
                </a:solidFill>
              </a:rPr>
              <a:t>internetové stránce </a:t>
            </a:r>
            <a:r>
              <a:rPr lang="cs-CZ" altLang="cs-CZ" dirty="0">
                <a:solidFill>
                  <a:prstClr val="black"/>
                </a:solidFill>
              </a:rPr>
              <a:t>stručný popis projektu a zdůrazní, že je na daný projekt poskytována finanční podpora od EU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AutoNum type="alphaLcParenR"/>
            </a:pPr>
            <a:r>
              <a:rPr lang="cs-CZ" altLang="cs-CZ" dirty="0">
                <a:solidFill>
                  <a:prstClr val="black"/>
                </a:solidFill>
              </a:rPr>
              <a:t>Po zahájení fyzické realizace projektu umístí </a:t>
            </a:r>
            <a:r>
              <a:rPr lang="cs-CZ" altLang="cs-CZ" b="1" dirty="0">
                <a:solidFill>
                  <a:prstClr val="black"/>
                </a:solidFill>
              </a:rPr>
              <a:t>alespoň jeden plakát o minimální velikosti A3 </a:t>
            </a:r>
            <a:r>
              <a:rPr lang="cs-CZ" altLang="cs-CZ" dirty="0">
                <a:solidFill>
                  <a:prstClr val="black"/>
                </a:solidFill>
              </a:rPr>
              <a:t>s textem „Tento projekt je spolufinancován EU“ na místě snadno viditelném pro veřejnost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dirty="0">
                <a:solidFill>
                  <a:prstClr val="black"/>
                </a:solidFill>
              </a:rPr>
              <a:t>Další podrobnosti upravuje kapitola. 17 </a:t>
            </a:r>
            <a:r>
              <a:rPr lang="cs-CZ" altLang="cs-CZ" dirty="0" err="1">
                <a:solidFill>
                  <a:prstClr val="black"/>
                </a:solidFill>
              </a:rPr>
              <a:t>PpŽP</a:t>
            </a: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dirty="0" smtClean="0">
                <a:solidFill>
                  <a:prstClr val="black"/>
                </a:solidFill>
              </a:rPr>
              <a:t>- obecná </a:t>
            </a:r>
            <a:r>
              <a:rPr lang="cs-CZ" altLang="cs-CZ" dirty="0">
                <a:solidFill>
                  <a:prstClr val="black"/>
                </a:solidFill>
              </a:rPr>
              <a:t>část.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endParaRPr lang="cs-CZ" altLang="cs-CZ" u="sng" dirty="0">
              <a:solidFill>
                <a:prstClr val="black"/>
              </a:solidFill>
            </a:endParaRP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7834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Publicita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b="1" u="sng" dirty="0">
                <a:solidFill>
                  <a:prstClr val="black"/>
                </a:solidFill>
              </a:rPr>
              <a:t>Dokumenty k publicitě umístěné na webových stránkách MŠMT:</a:t>
            </a: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</a:rPr>
              <a:t>Manuál Jednotného vizuálního stylu ESI fondů </a:t>
            </a:r>
          </a:p>
          <a:p>
            <a:pPr marL="228600" indent="-228600" fontAlgn="auto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dirty="0" err="1">
                <a:solidFill>
                  <a:prstClr val="black"/>
                </a:solidFill>
              </a:rPr>
              <a:t>Logolinky</a:t>
            </a:r>
            <a:r>
              <a:rPr lang="cs-CZ" altLang="cs-CZ" dirty="0">
                <a:solidFill>
                  <a:prstClr val="black"/>
                </a:solidFill>
              </a:rPr>
              <a:t> OP VVV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u="sng" dirty="0">
                <a:solidFill>
                  <a:prstClr val="black"/>
                </a:solidFill>
                <a:hlinkClick r:id="rId2"/>
              </a:rPr>
              <a:t>http://www.msmt.cz/strukturalni-fondy-1/pravidla-pro-publicitu</a:t>
            </a:r>
            <a:endParaRPr lang="cs-CZ" altLang="cs-CZ" u="sng" dirty="0">
              <a:solidFill>
                <a:prstClr val="black"/>
              </a:solidFill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s-CZ" altLang="cs-CZ" b="1" dirty="0">
                <a:solidFill>
                  <a:prstClr val="black"/>
                </a:solidFill>
              </a:rPr>
              <a:t>Nedodržování pravidel publicity podléhá sankcím </a:t>
            </a:r>
            <a:r>
              <a:rPr lang="cs-CZ" altLang="cs-CZ" b="1" dirty="0" smtClean="0">
                <a:solidFill>
                  <a:prstClr val="black"/>
                </a:solidFill>
              </a:rPr>
              <a:t/>
            </a:r>
            <a:br>
              <a:rPr lang="cs-CZ" altLang="cs-CZ" b="1" dirty="0" smtClean="0">
                <a:solidFill>
                  <a:prstClr val="black"/>
                </a:solidFill>
              </a:rPr>
            </a:br>
            <a:r>
              <a:rPr lang="cs-CZ" altLang="cs-CZ" dirty="0" smtClean="0">
                <a:solidFill>
                  <a:prstClr val="black"/>
                </a:solidFill>
              </a:rPr>
              <a:t>(</a:t>
            </a:r>
            <a:r>
              <a:rPr lang="cs-CZ" altLang="cs-CZ" dirty="0">
                <a:solidFill>
                  <a:prstClr val="black"/>
                </a:solidFill>
              </a:rPr>
              <a:t>viz kap. 17,  oddíl 17.3 </a:t>
            </a:r>
            <a:r>
              <a:rPr lang="cs-CZ" altLang="cs-CZ" dirty="0" err="1">
                <a:solidFill>
                  <a:prstClr val="black"/>
                </a:solidFill>
              </a:rPr>
              <a:t>PpŽP</a:t>
            </a:r>
            <a:r>
              <a:rPr lang="cs-CZ" altLang="cs-CZ" dirty="0">
                <a:solidFill>
                  <a:prstClr val="black"/>
                </a:solidFill>
              </a:rPr>
              <a:t>). Sankce jsou uvedeny i v právním aktu </a:t>
            </a:r>
            <a:r>
              <a:rPr lang="cs-CZ" altLang="cs-CZ" dirty="0" smtClean="0">
                <a:solidFill>
                  <a:prstClr val="black"/>
                </a:solidFill>
              </a:rPr>
              <a:t/>
            </a:r>
            <a:br>
              <a:rPr lang="cs-CZ" altLang="cs-CZ" dirty="0" smtClean="0">
                <a:solidFill>
                  <a:prstClr val="black"/>
                </a:solidFill>
              </a:rPr>
            </a:br>
            <a:r>
              <a:rPr lang="cs-CZ" altLang="cs-CZ" dirty="0" smtClean="0">
                <a:solidFill>
                  <a:prstClr val="black"/>
                </a:solidFill>
              </a:rPr>
              <a:t>o </a:t>
            </a:r>
            <a:r>
              <a:rPr lang="cs-CZ" altLang="cs-CZ" dirty="0">
                <a:solidFill>
                  <a:prstClr val="black"/>
                </a:solidFill>
              </a:rPr>
              <a:t>poskytnutí dotace.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0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Uchovávání dokumentů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cs-CZ" dirty="0">
                <a:solidFill>
                  <a:prstClr val="black"/>
                </a:solidFill>
              </a:rPr>
              <a:t>Příjemce je </a:t>
            </a:r>
            <a:r>
              <a:rPr lang="cs-CZ" b="1" dirty="0">
                <a:solidFill>
                  <a:prstClr val="black"/>
                </a:solidFill>
              </a:rPr>
              <a:t>povinen uchovávat dokumenty spojené s realizací projektu </a:t>
            </a:r>
            <a:r>
              <a:rPr lang="cs-CZ" b="1" dirty="0" smtClean="0">
                <a:solidFill>
                  <a:prstClr val="black"/>
                </a:solidFill>
              </a:rPr>
              <a:t/>
            </a:r>
            <a:br>
              <a:rPr lang="cs-CZ" b="1" dirty="0" smtClean="0">
                <a:solidFill>
                  <a:prstClr val="black"/>
                </a:solidFill>
              </a:rPr>
            </a:br>
            <a:r>
              <a:rPr lang="cs-CZ" b="1" dirty="0" smtClean="0">
                <a:solidFill>
                  <a:prstClr val="black"/>
                </a:solidFill>
              </a:rPr>
              <a:t>do </a:t>
            </a:r>
            <a:r>
              <a:rPr lang="cs-CZ" b="1" dirty="0">
                <a:solidFill>
                  <a:prstClr val="black"/>
                </a:solidFill>
              </a:rPr>
              <a:t>31. 12. 2033</a:t>
            </a:r>
            <a:r>
              <a:rPr lang="cs-CZ" dirty="0">
                <a:solidFill>
                  <a:prstClr val="black"/>
                </a:solidFill>
              </a:rPr>
              <a:t>, pokud legislativa nestanovuje pro některé typy dokumentů dobu delší.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07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č. 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66277"/>
            <a:ext cx="10515600" cy="3595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 smtClean="0"/>
              <a:t>Cíl aktivity: </a:t>
            </a:r>
            <a:endParaRPr lang="cs-CZ" sz="1600" b="1" dirty="0"/>
          </a:p>
          <a:p>
            <a:r>
              <a:rPr lang="cs-CZ" sz="1400" dirty="0" smtClean="0"/>
              <a:t>vytvoření vzdělávacího programu dle </a:t>
            </a:r>
            <a:r>
              <a:rPr lang="cs-CZ" sz="1400" dirty="0" err="1" smtClean="0"/>
              <a:t>DigCompEdu</a:t>
            </a:r>
            <a:r>
              <a:rPr lang="cs-CZ" sz="1400" dirty="0" smtClean="0"/>
              <a:t> (5 témat včetně všech podtémat)</a:t>
            </a:r>
          </a:p>
          <a:p>
            <a:r>
              <a:rPr lang="cs-CZ" sz="1400" dirty="0" smtClean="0"/>
              <a:t>ověření a šíření  vzdělávacího programu dle podmínek stanovených výzvou 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Cílová skupina: </a:t>
            </a:r>
          </a:p>
          <a:p>
            <a:r>
              <a:rPr lang="cs-CZ" sz="1400" dirty="0"/>
              <a:t>d</a:t>
            </a:r>
            <a:r>
              <a:rPr lang="cs-CZ" sz="1400" dirty="0" smtClean="0"/>
              <a:t>ěti MŠ a  žáci ZŠ, SŠ</a:t>
            </a:r>
          </a:p>
          <a:p>
            <a:r>
              <a:rPr lang="cs-CZ" sz="1400" dirty="0"/>
              <a:t>p</a:t>
            </a:r>
            <a:r>
              <a:rPr lang="cs-CZ" sz="1400" dirty="0" smtClean="0"/>
              <a:t>edagogičtí pracovníci škol včetně vedoucích pedagogických pracovníků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Monitorovací </a:t>
            </a:r>
            <a:r>
              <a:rPr lang="cs-CZ" sz="1600" b="1" dirty="0"/>
              <a:t>indikátory:  </a:t>
            </a:r>
          </a:p>
          <a:p>
            <a:r>
              <a:rPr lang="cs-CZ" sz="1400" dirty="0"/>
              <a:t>5 13 01  Počet vzdělávacích modulů s metodikou a vzdělávacím programem </a:t>
            </a:r>
            <a:r>
              <a:rPr lang="cs-CZ" sz="1400" dirty="0" smtClean="0"/>
              <a:t>(počet samostatných vzdělávacích programů)</a:t>
            </a:r>
            <a:endParaRPr lang="cs-CZ" sz="1400" dirty="0"/>
          </a:p>
          <a:p>
            <a:r>
              <a:rPr lang="cs-CZ" sz="1400" dirty="0"/>
              <a:t>5 08 10  Počet organizací, které byly ovlivněny systémovou </a:t>
            </a:r>
            <a:r>
              <a:rPr lang="cs-CZ" sz="1400" dirty="0" smtClean="0"/>
              <a:t>intervencí (počet škol zapojených do projektu)</a:t>
            </a:r>
            <a:endParaRPr lang="cs-CZ" sz="14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2406704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Boj proti korupci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dirty="0">
                <a:solidFill>
                  <a:prstClr val="black"/>
                </a:solidFill>
              </a:rPr>
              <a:t>Podezření na korupční jednání je možné písemně oznámit na adresu MŠMT nebo E-mailovou adresu </a:t>
            </a:r>
            <a:r>
              <a:rPr lang="cs-CZ" dirty="0">
                <a:solidFill>
                  <a:prstClr val="black"/>
                </a:solidFill>
                <a:hlinkClick r:id="rId2"/>
              </a:rPr>
              <a:t>korupce@msmt.cz</a:t>
            </a:r>
            <a:r>
              <a:rPr lang="cs-CZ" dirty="0">
                <a:solidFill>
                  <a:prstClr val="black"/>
                </a:solidFill>
              </a:rPr>
              <a:t>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dirty="0">
                <a:solidFill>
                  <a:prstClr val="black"/>
                </a:solidFill>
              </a:rPr>
              <a:t>Oznámení by mělo obsahovat následující informace: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600" dirty="0">
                <a:solidFill>
                  <a:prstClr val="black"/>
                </a:solidFill>
                <a:latin typeface="Calibri Light" panose="020F0302020204030204"/>
              </a:rPr>
              <a:t>identifikaci osob podezřelých ze spáchání nepřípustného jednání a všech zúčastněných osob, případně osob profitujících z nepřípustného jednání,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600" dirty="0">
                <a:solidFill>
                  <a:prstClr val="black"/>
                </a:solidFill>
                <a:latin typeface="Calibri Light" panose="020F0302020204030204"/>
              </a:rPr>
              <a:t>podrobný a souvislý popis nepřípustného jednání a jeho časový sled,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sz="1600" dirty="0">
                <a:solidFill>
                  <a:prstClr val="black"/>
                </a:solidFill>
                <a:latin typeface="Calibri Light" panose="020F0302020204030204"/>
              </a:rPr>
              <a:t>konkrétní důkazy o nepřípustném jednání nebo jiné konkrétní poznatky</a:t>
            </a:r>
            <a:br>
              <a:rPr lang="cs-CZ" sz="16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cs-CZ" sz="1600" dirty="0">
                <a:solidFill>
                  <a:prstClr val="black"/>
                </a:solidFill>
                <a:latin typeface="Calibri Light" panose="020F0302020204030204"/>
              </a:rPr>
              <a:t>podporující podezření ze spáchání nepřípustného jednání.</a:t>
            </a:r>
          </a:p>
          <a:p>
            <a:pPr marL="457200" lvl="1" indent="0" fontAlgn="auto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cs-CZ" sz="1600" dirty="0">
              <a:solidFill>
                <a:prstClr val="black"/>
              </a:solidFill>
              <a:latin typeface="Calibri Light" panose="020F0302020204030204"/>
            </a:endParaRPr>
          </a:p>
          <a:p>
            <a:pPr indent="-2286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cs-CZ" b="1" dirty="0">
                <a:solidFill>
                  <a:prstClr val="black"/>
                </a:solidFill>
                <a:latin typeface="Calibri" panose="020F0502020204030204"/>
              </a:rPr>
              <a:t>Více informací na webových stránkách </a:t>
            </a:r>
            <a:r>
              <a:rPr lang="cs-CZ" b="1" dirty="0" smtClean="0">
                <a:solidFill>
                  <a:prstClr val="black"/>
                </a:solidFill>
                <a:latin typeface="Calibri" panose="020F0502020204030204"/>
              </a:rPr>
              <a:t>MŠMT:</a:t>
            </a:r>
            <a:br>
              <a:rPr lang="cs-CZ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cs-CZ" b="1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http</a:t>
            </a:r>
            <a:r>
              <a:rPr lang="cs-CZ" b="1" dirty="0">
                <a:solidFill>
                  <a:prstClr val="black"/>
                </a:solidFill>
                <a:latin typeface="Calibri" panose="020F0502020204030204"/>
                <a:hlinkClick r:id="rId3"/>
              </a:rPr>
              <a:t>://</a:t>
            </a:r>
            <a:r>
              <a:rPr lang="cs-CZ" b="1" dirty="0" smtClean="0">
                <a:solidFill>
                  <a:prstClr val="black"/>
                </a:solidFill>
                <a:latin typeface="Calibri" panose="020F0502020204030204"/>
                <a:hlinkClick r:id="rId3"/>
              </a:rPr>
              <a:t>www.msmt.cz/ministerstvo/boj-proti-korupci</a:t>
            </a:r>
            <a:r>
              <a:rPr lang="cs-CZ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cs-CZ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7241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</a:t>
            </a:r>
            <a:r>
              <a:rPr lang="cs-CZ" altLang="cs-CZ" dirty="0" smtClean="0"/>
              <a:t>ravidla </a:t>
            </a:r>
            <a:r>
              <a:rPr lang="cs-CZ" altLang="cs-CZ" dirty="0"/>
              <a:t>etiky zaměstnanců </a:t>
            </a:r>
            <a:r>
              <a:rPr lang="cs-CZ" altLang="cs-CZ" dirty="0" smtClean="0"/>
              <a:t>MŠMT – DARY</a:t>
            </a:r>
            <a:endParaRPr altLang="cs-CZ" dirty="0" smtClean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1600" dirty="0"/>
              <a:t>Zaměstnanec předchází vzniku vztahů/situací, ve kterých by byl / cítil se zavázán oplatit poskytnuté dary/výhody/plnění.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/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/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/>
              <a:t>přijímat dary přesahující hodnotu 300 Kč (i drobné opakované).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/>
              <a:t>Zaměstnanec vyhotoví záznam o nabídce (nad 300 Kč) / přijetí (do 300 Kč) daru</a:t>
            </a:r>
          </a:p>
          <a:p>
            <a:pPr marL="273050" lvl="1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>
                <a:latin typeface="+mj-lt"/>
              </a:rPr>
              <a:t>jméno a příjmení dárce, popis, proč byl nabídnut a proč jej nepřijal / proč jej obdržel.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b="1" dirty="0"/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/>
              <a:t>plnění z pouhé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/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1300" dirty="0"/>
              <a:t>drobné reklamní a propagační předměty.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cs-CZ" sz="1600" dirty="0"/>
              <a:t>Porušení pravidel etiky je porušením služební kázně / povinností.</a:t>
            </a:r>
          </a:p>
        </p:txBody>
      </p:sp>
    </p:spTree>
    <p:extLst>
      <p:ext uri="{BB962C8B-B14F-4D97-AF65-F5344CB8AC3E}">
        <p14:creationId xmlns:p14="http://schemas.microsoft.com/office/powerpoint/2010/main" val="38010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Administrace </a:t>
            </a:r>
            <a:r>
              <a:rPr lang="cs-CZ" dirty="0" smtClean="0"/>
              <a:t>projektu - </a:t>
            </a:r>
            <a:r>
              <a:rPr lang="cs-CZ" dirty="0"/>
              <a:t>věcná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b="1" dirty="0" smtClean="0"/>
              <a:t>Děkuji </a:t>
            </a:r>
            <a:r>
              <a:rPr lang="cs-CZ" b="1" dirty="0"/>
              <a:t>za </a:t>
            </a:r>
            <a:r>
              <a:rPr lang="cs-CZ" b="1" dirty="0" smtClean="0"/>
              <a:t>pozornost</a:t>
            </a:r>
            <a:endParaRPr lang="cs-CZ" b="1" dirty="0"/>
          </a:p>
          <a:p>
            <a:endParaRPr lang="cs-CZ" dirty="0" smtClean="0"/>
          </a:p>
          <a:p>
            <a:pPr algn="ctr"/>
            <a:r>
              <a:rPr lang="cs-CZ" dirty="0" smtClean="0"/>
              <a:t>Mgr. Olga Dvořáková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421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2305050" y="1535888"/>
            <a:ext cx="7581900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Administrace výzvy PO 3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Implementace strategie digitálního vzdělávání II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sz="1800" b="1" dirty="0">
                <a:solidFill>
                  <a:srgbClr val="428D96"/>
                </a:solidFill>
                <a:latin typeface="Calibri" panose="020F0502020204030204" pitchFamily="34" charset="0"/>
              </a:rPr>
              <a:t>Aktivita č. 4 a 5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FINANČNÍ ČÁST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sz="2800" b="1" dirty="0">
              <a:solidFill>
                <a:srgbClr val="428D96"/>
              </a:solidFill>
              <a:latin typeface="Calibri" panose="020F050202020403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cs-CZ" b="1" dirty="0">
              <a:solidFill>
                <a:srgbClr val="428D96"/>
              </a:solidFill>
              <a:latin typeface="Calibri" panose="020F0502020204030204" pitchFamily="34" charset="0"/>
            </a:endParaRP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b="1" dirty="0">
                <a:solidFill>
                  <a:srgbClr val="428D96"/>
                </a:solidFill>
                <a:latin typeface="Calibri" panose="020F0502020204030204" pitchFamily="34" charset="0"/>
              </a:rPr>
              <a:t>17. 9. 2019</a:t>
            </a: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832476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1524001" y="628651"/>
            <a:ext cx="9144000" cy="10191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sz="4000" dirty="0"/>
              <a:t>Finanční část </a:t>
            </a:r>
            <a:br>
              <a:rPr sz="4000" dirty="0"/>
            </a:br>
            <a:r>
              <a:rPr sz="1800" dirty="0"/>
              <a:t>Pravidla pro žadatele a příjemce, obecná část, verze 5! + Metodický dopis č.1 + Metodický dopis č.2</a:t>
            </a:r>
            <a:br>
              <a:rPr sz="1800" dirty="0"/>
            </a:br>
            <a:r>
              <a:rPr lang="cs-CZ" sz="1800" dirty="0"/>
              <a:t>Pravidla pro žadatele a příjemce – specifická část pro výzvu ISDV II + Metodický dopis č.1 </a:t>
            </a:r>
            <a:endParaRPr sz="1800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152651" y="2003159"/>
            <a:ext cx="7886700" cy="4003675"/>
          </a:xfrm>
        </p:spPr>
        <p:txBody>
          <a:bodyPr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Zálohová platba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Předkládání Žádostí o platbu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Finanční milníky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Dokladování výdajů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Výdaje na přímé aktivity </a:t>
            </a:r>
            <a:r>
              <a:rPr lang="cs-CZ" dirty="0" smtClean="0"/>
              <a:t>– investiční a neinvestiční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Limity kapitol a změny rozpočtu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Nezpůsobilé výdaje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Rady a doporučení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1" dirty="0"/>
          </a:p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1. zálohová platba (ex-ante)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O první zálohu </a:t>
            </a:r>
            <a:r>
              <a:rPr lang="cs-CZ" dirty="0"/>
              <a:t>se nežádá (je založena a administrována MŠMT</a:t>
            </a:r>
            <a:r>
              <a:rPr lang="cs-CZ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cs-CZ" dirty="0" smtClean="0"/>
              <a:t>ýše je stanovena </a:t>
            </a:r>
            <a:r>
              <a:rPr lang="cs-CZ" dirty="0"/>
              <a:t>ve výzvě a </a:t>
            </a:r>
            <a:r>
              <a:rPr lang="cs-CZ" dirty="0" smtClean="0"/>
              <a:t>v příslušných </a:t>
            </a:r>
            <a:r>
              <a:rPr lang="cs-CZ" dirty="0"/>
              <a:t>specifických pravidlech pro žadatele a </a:t>
            </a:r>
            <a:r>
              <a:rPr lang="cs-CZ" dirty="0" smtClean="0"/>
              <a:t>příjemce</a:t>
            </a:r>
            <a:endParaRPr lang="cs-CZ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U</a:t>
            </a:r>
            <a:r>
              <a:rPr lang="cs-CZ" dirty="0" smtClean="0"/>
              <a:t>kotvena je v </a:t>
            </a:r>
            <a:r>
              <a:rPr lang="cs-CZ" dirty="0"/>
              <a:t>Rozhodnutí o poskytnutí </a:t>
            </a:r>
            <a:r>
              <a:rPr lang="cs-CZ" dirty="0" smtClean="0"/>
              <a:t>dotace</a:t>
            </a:r>
            <a:endParaRPr lang="cs-CZ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První </a:t>
            </a:r>
            <a:r>
              <a:rPr lang="cs-CZ" dirty="0"/>
              <a:t>zálohová platba </a:t>
            </a:r>
            <a:r>
              <a:rPr lang="cs-CZ" dirty="0" smtClean="0"/>
              <a:t>je ve </a:t>
            </a:r>
            <a:r>
              <a:rPr lang="cs-CZ" dirty="0"/>
              <a:t>výši částky, která se vypočte součtem plánovaných výdajů za dvě první sledovaná období uvedená ve finančním </a:t>
            </a:r>
            <a:r>
              <a:rPr lang="cs-CZ" dirty="0" smtClean="0"/>
              <a:t>plánu</a:t>
            </a:r>
            <a:r>
              <a:rPr lang="cs-CZ" dirty="0"/>
              <a:t>, dle výzvy </a:t>
            </a:r>
            <a:r>
              <a:rPr lang="cs-CZ" dirty="0" smtClean="0"/>
              <a:t>ISDV II </a:t>
            </a:r>
            <a:r>
              <a:rPr lang="cs-CZ" dirty="0"/>
              <a:t>však maximálně </a:t>
            </a:r>
            <a:r>
              <a:rPr lang="cs-CZ" dirty="0" smtClean="0"/>
              <a:t>35 </a:t>
            </a:r>
            <a:r>
              <a:rPr lang="cs-CZ" dirty="0"/>
              <a:t>% celkových způsobilých výdajů projektu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roplacena bude zpravidla do 30 kalendářních dnů  od PA, nejdříve však 60 kalendářních dnů před zahájením realizace projektu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02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Předkládání Žádostí o 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825626"/>
            <a:ext cx="8515351" cy="4003675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Ž</a:t>
            </a:r>
            <a:r>
              <a:rPr lang="cs-CZ" dirty="0" smtClean="0"/>
              <a:t>ádost </a:t>
            </a:r>
            <a:r>
              <a:rPr lang="cs-CZ" dirty="0"/>
              <a:t>o platbu </a:t>
            </a:r>
            <a:r>
              <a:rPr lang="cs-CZ" dirty="0" smtClean="0"/>
              <a:t>- </a:t>
            </a:r>
            <a:r>
              <a:rPr lang="cs-CZ" dirty="0"/>
              <a:t>vždy součástí Zprávy o realizaci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1. průběžná ŽoP </a:t>
            </a:r>
            <a:r>
              <a:rPr lang="cs-CZ" dirty="0" smtClean="0"/>
              <a:t>– podání se liší v závislosti na datu zahájení fyzické realizace projektu (před x po vydání RoPD)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Další průběžné ŽoP - do </a:t>
            </a:r>
            <a:r>
              <a:rPr lang="cs-CZ" dirty="0"/>
              <a:t>20 pracovních dnů po uplynutí </a:t>
            </a:r>
            <a:r>
              <a:rPr lang="cs-CZ" dirty="0" smtClean="0"/>
              <a:t>6 </a:t>
            </a:r>
            <a:r>
              <a:rPr lang="cs-CZ" dirty="0"/>
              <a:t>měsíců od ukončení předchozího sledovaného (monitorovacího) období </a:t>
            </a:r>
            <a:endParaRPr lang="cs-CZ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 ISKP14+ jsou předpokládaná data podání administrátorem </a:t>
            </a:r>
            <a:r>
              <a:rPr lang="cs-CZ" dirty="0" smtClean="0"/>
              <a:t>vygenerována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Dřívější </a:t>
            </a:r>
            <a:r>
              <a:rPr lang="cs-CZ" dirty="0"/>
              <a:t>předložení ŽoP – podstatná změna harmonogramu a finančního plánu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Schválení </a:t>
            </a:r>
            <a:r>
              <a:rPr lang="cs-CZ" dirty="0"/>
              <a:t>a proplacení ŽoP do 90 kalendářních dnů od </a:t>
            </a:r>
            <a:r>
              <a:rPr lang="cs-CZ" dirty="0" smtClean="0"/>
              <a:t>podání  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03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Předkládání Žádostí o </a:t>
            </a:r>
            <a:r>
              <a:rPr lang="cs-CZ" dirty="0" smtClean="0"/>
              <a:t>platbu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Rozlišovat předfinancování x </a:t>
            </a:r>
            <a:r>
              <a:rPr lang="cs-CZ" dirty="0" smtClean="0"/>
              <a:t>vyúčtování (ex-ante) – finanční plán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Maximální výše </a:t>
            </a:r>
            <a:r>
              <a:rPr lang="cs-CZ" dirty="0" smtClean="0"/>
              <a:t>předfinancování - </a:t>
            </a:r>
            <a:r>
              <a:rPr lang="cs-CZ" dirty="0"/>
              <a:t>Celkový součet záloh poskytnutých</a:t>
            </a:r>
            <a:br>
              <a:rPr lang="cs-CZ" dirty="0"/>
            </a:br>
            <a:r>
              <a:rPr lang="cs-CZ" dirty="0"/>
              <a:t>nad rámec schváleného vyúčtování nesmí přesáhnout 50 % celkových způsobilých výdajů </a:t>
            </a:r>
            <a:r>
              <a:rPr lang="cs-CZ" dirty="0" smtClean="0"/>
              <a:t>projektu</a:t>
            </a:r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Vyúčtování (vykazování výdajů):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Přímé výdaje</a:t>
            </a:r>
          </a:p>
          <a:p>
            <a:pPr marL="1028700" lvl="1" indent="-342900"/>
            <a:r>
              <a:rPr lang="cs-CZ" sz="2000" dirty="0">
                <a:latin typeface="+mj-lt"/>
              </a:rPr>
              <a:t>Nepřímé náklady – nedokládají se, jsou nezbytné pro zajištění chodu projektu, v systému MS2014+ zaokrouhlují na dvě desetinná místa dolů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1028700" lvl="1" indent="-34290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9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Finanční milníky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Minimální </a:t>
            </a:r>
            <a:r>
              <a:rPr lang="cs-CZ" dirty="0"/>
              <a:t>výše výdajů, kterou je </a:t>
            </a:r>
            <a:r>
              <a:rPr lang="cs-CZ" dirty="0" smtClean="0"/>
              <a:t>příjemce povinen </a:t>
            </a:r>
            <a:r>
              <a:rPr lang="cs-CZ" dirty="0"/>
              <a:t>v úhrnu předložit </a:t>
            </a:r>
            <a:r>
              <a:rPr lang="cs-CZ" dirty="0" smtClean="0"/>
              <a:t>ŘO OP </a:t>
            </a:r>
            <a:r>
              <a:rPr lang="cs-CZ" dirty="0"/>
              <a:t>VVV za sledovaná období, pro která je finanční milník stanoven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Finanční milníky jsou uvedeny v právním aktu o poskytnutí/převodu </a:t>
            </a:r>
            <a:r>
              <a:rPr lang="cs-CZ" dirty="0" smtClean="0"/>
              <a:t>podpory</a:t>
            </a:r>
          </a:p>
          <a:p>
            <a:endParaRPr lang="cs-CZ" dirty="0" smtClean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u="sng" dirty="0"/>
              <a:t>Průběžný finanční </a:t>
            </a:r>
            <a:r>
              <a:rPr lang="cs-CZ" b="1" u="sng" dirty="0" smtClean="0"/>
              <a:t>milník</a:t>
            </a:r>
            <a:r>
              <a:rPr lang="cs-CZ" b="1" dirty="0" smtClean="0"/>
              <a:t> </a:t>
            </a:r>
            <a:r>
              <a:rPr lang="cs-CZ" dirty="0"/>
              <a:t>– </a:t>
            </a:r>
            <a:r>
              <a:rPr lang="cs-CZ" dirty="0" smtClean="0"/>
              <a:t>80 % </a:t>
            </a:r>
            <a:r>
              <a:rPr lang="cs-CZ" dirty="0"/>
              <a:t>celkové plánované částky vyúčtování </a:t>
            </a:r>
            <a:r>
              <a:rPr lang="cs-CZ" dirty="0" smtClean="0"/>
              <a:t>za </a:t>
            </a:r>
            <a:r>
              <a:rPr lang="cs-CZ" dirty="0"/>
              <a:t>každá dvě po sobě jdoucí sledovaná období </a:t>
            </a: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Průběžné </a:t>
            </a:r>
            <a:r>
              <a:rPr lang="cs-CZ" dirty="0"/>
              <a:t>finanční milníky budou sledovány pouze u projektů, jejichž doba trvání od data zahájení fyzické realizace do předpokládaného data ukončení realizace je delší, než 30 měsíců </a:t>
            </a:r>
            <a:r>
              <a:rPr lang="cs-CZ" dirty="0" smtClean="0"/>
              <a:t>včetně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26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Finanční milníky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u="sng" dirty="0"/>
              <a:t>Hraniční finanční milník </a:t>
            </a:r>
            <a:r>
              <a:rPr lang="cs-CZ" dirty="0"/>
              <a:t>– 60 % celkové plánované částky </a:t>
            </a:r>
            <a:r>
              <a:rPr lang="cs-CZ" dirty="0" smtClean="0"/>
              <a:t>vyúčtování v 60 % doby </a:t>
            </a:r>
            <a:r>
              <a:rPr lang="cs-CZ" dirty="0"/>
              <a:t>realizace projektu (pro dané období již není stanoven průběžný finanční milník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Výši </a:t>
            </a:r>
            <a:r>
              <a:rPr lang="cs-CZ" dirty="0"/>
              <a:t>hraničního finančního milníku a dobu, pro kterou je stanoven </a:t>
            </a:r>
            <a:r>
              <a:rPr lang="cs-CZ" i="1" dirty="0"/>
              <a:t>není možné v době realizace projektu prostřednictvím změnového řízení změnit,</a:t>
            </a:r>
            <a:r>
              <a:rPr lang="cs-CZ" dirty="0"/>
              <a:t> kromě následujících případů: </a:t>
            </a:r>
            <a:endParaRPr lang="cs-CZ" dirty="0" smtClean="0"/>
          </a:p>
          <a:p>
            <a:pPr marL="3314700" lvl="6" indent="-342900"/>
            <a:r>
              <a:rPr lang="cs-CZ" dirty="0" smtClean="0">
                <a:latin typeface="+mj-lt"/>
              </a:rPr>
              <a:t>dřívější </a:t>
            </a:r>
            <a:r>
              <a:rPr lang="cs-CZ" dirty="0">
                <a:latin typeface="+mj-lt"/>
              </a:rPr>
              <a:t>předložení ZoR projektu, </a:t>
            </a:r>
            <a:endParaRPr lang="cs-CZ" dirty="0" smtClean="0">
              <a:latin typeface="+mj-lt"/>
            </a:endParaRPr>
          </a:p>
          <a:p>
            <a:pPr marL="3314700" lvl="6" indent="-342900"/>
            <a:r>
              <a:rPr lang="cs-CZ" dirty="0" smtClean="0">
                <a:latin typeface="+mj-lt"/>
              </a:rPr>
              <a:t>změna </a:t>
            </a:r>
            <a:r>
              <a:rPr lang="cs-CZ" dirty="0">
                <a:latin typeface="+mj-lt"/>
              </a:rPr>
              <a:t>doby realizace projektu, </a:t>
            </a:r>
            <a:endParaRPr lang="cs-CZ" dirty="0" smtClean="0">
              <a:latin typeface="+mj-lt"/>
            </a:endParaRPr>
          </a:p>
          <a:p>
            <a:pPr marL="3314700" lvl="6" indent="-342900"/>
            <a:r>
              <a:rPr lang="cs-CZ" dirty="0" smtClean="0">
                <a:latin typeface="+mj-lt"/>
              </a:rPr>
              <a:t>snížení </a:t>
            </a:r>
            <a:r>
              <a:rPr lang="cs-CZ" dirty="0">
                <a:latin typeface="+mj-lt"/>
              </a:rPr>
              <a:t>celkových způsobilých výdajů v rozpočtu projektu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6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945100"/>
            <a:ext cx="10515600" cy="586715"/>
          </a:xfrm>
        </p:spPr>
        <p:txBody>
          <a:bodyPr/>
          <a:lstStyle/>
          <a:p>
            <a:r>
              <a:rPr lang="cs-CZ" dirty="0" smtClean="0"/>
              <a:t>Realizace aktivity a výstupy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31815"/>
            <a:ext cx="10515600" cy="4287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Vzdělávací program musí: </a:t>
            </a:r>
          </a:p>
          <a:p>
            <a:r>
              <a:rPr lang="cs-CZ" sz="1400" dirty="0" smtClean="0"/>
              <a:t>obsahovat všech pět oblastí </a:t>
            </a:r>
            <a:r>
              <a:rPr lang="cs-CZ" sz="1400" dirty="0" err="1" smtClean="0"/>
              <a:t>DigCompEdu</a:t>
            </a:r>
            <a:r>
              <a:rPr lang="cs-CZ" sz="1400" dirty="0" smtClean="0"/>
              <a:t> (včetně podtémat)</a:t>
            </a:r>
          </a:p>
          <a:p>
            <a:r>
              <a:rPr lang="cs-CZ" sz="1400" dirty="0" smtClean="0"/>
              <a:t>být zaměřen vždy na daný typ školy  (MŠ, ZŠ, SŠ)</a:t>
            </a:r>
          </a:p>
          <a:p>
            <a:r>
              <a:rPr lang="cs-CZ" sz="1400" dirty="0"/>
              <a:t>s</a:t>
            </a:r>
            <a:r>
              <a:rPr lang="cs-CZ" sz="1400" dirty="0" smtClean="0"/>
              <a:t>plňovat kritéria kvality DVZ</a:t>
            </a:r>
          </a:p>
          <a:p>
            <a:r>
              <a:rPr lang="cs-CZ" sz="1400" dirty="0"/>
              <a:t>b</a:t>
            </a:r>
            <a:r>
              <a:rPr lang="cs-CZ" sz="1400" dirty="0" smtClean="0"/>
              <a:t>ýt ověřen a šířen dle podmínek stanovených výzvou – zapojené školy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                    - skupinové vzdělávání , individuální vzdělávání</a:t>
            </a:r>
          </a:p>
          <a:p>
            <a:pPr marL="0" indent="0">
              <a:buNone/>
            </a:pPr>
            <a:r>
              <a:rPr lang="cs-CZ" sz="1400" dirty="0"/>
              <a:t> </a:t>
            </a:r>
            <a:r>
              <a:rPr lang="cs-CZ" sz="1400" dirty="0" smtClean="0"/>
              <a:t>                                                                                                   - zprávy o průběhu vzdělávání ve škole </a:t>
            </a:r>
          </a:p>
          <a:p>
            <a:r>
              <a:rPr lang="cs-CZ" sz="1400" dirty="0"/>
              <a:t>b</a:t>
            </a:r>
            <a:r>
              <a:rPr lang="cs-CZ" sz="1400" dirty="0" smtClean="0"/>
              <a:t>ýt posouzen nezávislými posuzovateli dle podmínek stanovených výzvou</a:t>
            </a:r>
          </a:p>
          <a:p>
            <a:pPr marL="0" indent="0">
              <a:buNone/>
            </a:pPr>
            <a:r>
              <a:rPr lang="cs-CZ" sz="1600" b="1" dirty="0" smtClean="0"/>
              <a:t>Výstupy: </a:t>
            </a:r>
            <a:endParaRPr lang="cs-CZ" sz="1600" b="1" dirty="0"/>
          </a:p>
          <a:p>
            <a:r>
              <a:rPr lang="cs-CZ" sz="1400" dirty="0"/>
              <a:t>v</a:t>
            </a:r>
            <a:r>
              <a:rPr lang="cs-CZ" sz="1400" dirty="0" smtClean="0"/>
              <a:t>zdělávací program dle podmínek stanovených výzvou </a:t>
            </a:r>
          </a:p>
          <a:p>
            <a:r>
              <a:rPr lang="cs-CZ" sz="1400" dirty="0"/>
              <a:t>z</a:t>
            </a:r>
            <a:r>
              <a:rPr lang="cs-CZ" sz="1400" dirty="0" smtClean="0"/>
              <a:t>právy o průběhu vzdělávání</a:t>
            </a:r>
          </a:p>
          <a:p>
            <a:r>
              <a:rPr lang="cs-CZ" sz="1400" dirty="0"/>
              <a:t>p</a:t>
            </a:r>
            <a:r>
              <a:rPr lang="cs-CZ" sz="1400" dirty="0" smtClean="0"/>
              <a:t>osudky nezávislých posuzovatelů </a:t>
            </a:r>
            <a:endParaRPr lang="cs-CZ" sz="1400" dirty="0"/>
          </a:p>
          <a:p>
            <a:endParaRPr lang="cs-CZ" sz="1400" b="1" dirty="0"/>
          </a:p>
          <a:p>
            <a:pPr marL="0" indent="0" algn="just">
              <a:buNone/>
            </a:pPr>
            <a:endParaRPr lang="cs-CZ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117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Finanční milníky - příklad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1593025"/>
            <a:ext cx="7886700" cy="423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744539"/>
            <a:ext cx="7886700" cy="898525"/>
          </a:xfrm>
        </p:spPr>
        <p:txBody>
          <a:bodyPr/>
          <a:lstStyle/>
          <a:p>
            <a:pPr algn="ctr"/>
            <a:r>
              <a:rPr lang="cs-CZ" dirty="0" smtClean="0"/>
              <a:t>Dokladování 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Do soupisky dokladů zařazeny všechny přímé výdaje, ale dokládány pouze výdaje nad 10 000 Kč </a:t>
            </a:r>
            <a:r>
              <a:rPr lang="cs-CZ" dirty="0"/>
              <a:t>(Osobní výdaje = superhrubá mzda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Řídící </a:t>
            </a:r>
            <a:r>
              <a:rPr lang="cs-CZ" dirty="0"/>
              <a:t>orgán (ŘO) si může vyžádat doložení výdajů i do 10 000 </a:t>
            </a:r>
            <a:r>
              <a:rPr lang="cs-CZ" dirty="0" smtClean="0"/>
              <a:t>Kč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Obecné podmínky způsobilosti: věcná, časová, místní, prokazatelnost, přiměřenost (hospodárnost, účelnost, efektivnost)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45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454539"/>
            <a:ext cx="7886700" cy="898525"/>
          </a:xfrm>
        </p:spPr>
        <p:txBody>
          <a:bodyPr/>
          <a:lstStyle/>
          <a:p>
            <a:pPr algn="ctr"/>
            <a:r>
              <a:rPr lang="cs-CZ" dirty="0"/>
              <a:t>Výdaje na přímé aktivity – investiční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466269"/>
            <a:ext cx="7886700" cy="4867422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Pro zařazení faktur do správného monitorovacího období je určující datum uskutečnění zdanitelného plnění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Zálohové faktury </a:t>
            </a:r>
            <a:r>
              <a:rPr lang="cs-CZ" dirty="0" smtClean="0"/>
              <a:t>je možné </a:t>
            </a:r>
            <a:r>
              <a:rPr lang="cs-CZ" dirty="0"/>
              <a:t>do soupisky dokladů zařadit až spolu s vyúčtovací </a:t>
            </a:r>
            <a:r>
              <a:rPr lang="cs-CZ" dirty="0" smtClean="0"/>
              <a:t>fakturou</a:t>
            </a:r>
          </a:p>
          <a:p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Aktivita č. </a:t>
            </a:r>
            <a:r>
              <a:rPr lang="cs-CZ" b="1" dirty="0" smtClean="0"/>
              <a:t>4: </a:t>
            </a:r>
            <a:r>
              <a:rPr lang="cs-CZ" dirty="0" smtClean="0"/>
              <a:t>Investiční </a:t>
            </a:r>
            <a:r>
              <a:rPr lang="cs-CZ" dirty="0"/>
              <a:t>výdaje jsou způsobilé pro </a:t>
            </a:r>
            <a:r>
              <a:rPr lang="cs-CZ" dirty="0" smtClean="0"/>
              <a:t>příjemce a partnery </a:t>
            </a:r>
            <a:r>
              <a:rPr lang="cs-CZ" dirty="0"/>
              <a:t>s finančním příspěvkem</a:t>
            </a:r>
            <a:r>
              <a:rPr lang="cs-CZ" dirty="0" smtClean="0"/>
              <a:t> </a:t>
            </a:r>
            <a:r>
              <a:rPr lang="cs-CZ" dirty="0"/>
              <a:t>v roli uživatele pouze na činnosti související se svou cílovou </a:t>
            </a:r>
            <a:r>
              <a:rPr lang="cs-CZ" dirty="0" smtClean="0"/>
              <a:t>skupinou. Pro příjemce </a:t>
            </a:r>
            <a:r>
              <a:rPr lang="cs-CZ" dirty="0"/>
              <a:t>a partnery s finančním příspěvkem jsou v aktivitách zaměřených na tvorbu vzdělávacích programů investiční výdaje </a:t>
            </a:r>
            <a:r>
              <a:rPr lang="cs-CZ" dirty="0" smtClean="0"/>
              <a:t>nezpůsobilé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/>
              <a:t>Aktivita č. </a:t>
            </a:r>
            <a:r>
              <a:rPr lang="cs-CZ" b="1" dirty="0" smtClean="0"/>
              <a:t>5: </a:t>
            </a:r>
            <a:r>
              <a:rPr lang="cs-CZ" dirty="0" smtClean="0"/>
              <a:t>Investiční </a:t>
            </a:r>
            <a:r>
              <a:rPr lang="cs-CZ" dirty="0"/>
              <a:t>výdaje jsou způsobilé pro příjemce i partnery s finančním </a:t>
            </a:r>
            <a:r>
              <a:rPr lang="cs-CZ" dirty="0" smtClean="0"/>
              <a:t>příspěvkem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76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Výdaje na přímé aktivity – </a:t>
            </a:r>
            <a:r>
              <a:rPr lang="cs-CZ" dirty="0" smtClean="0"/>
              <a:t>neinvestiční</a:t>
            </a:r>
            <a:br>
              <a:rPr lang="cs-CZ" dirty="0" smtClean="0"/>
            </a:br>
            <a:r>
              <a:rPr lang="cs-CZ" dirty="0" smtClean="0"/>
              <a:t>Osobní výdaje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49" y="1690689"/>
            <a:ext cx="8450696" cy="430371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Mzdové výdaje (hrubá mzda, plat, odměny z dohod), odvody SP a ZP, nemocenská hrazená zaměstnavatelem, zákonné pojištění odpovědnosti, ostatní obligatorní výdaje (např. FKSP, sociální fond)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Dokládání:</a:t>
            </a:r>
          </a:p>
          <a:p>
            <a:pPr marL="1028700" lvl="1" indent="-342900">
              <a:spcAft>
                <a:spcPts val="0"/>
              </a:spcAft>
            </a:pPr>
            <a:r>
              <a:rPr lang="cs-CZ" sz="2000" dirty="0">
                <a:latin typeface="+mj-lt"/>
              </a:rPr>
              <a:t>pracovní smlouvy nebo dohody vč. pracovní náplně, mzdové sazby, výše úvazku (jen při prvním uplatnění výdaje)</a:t>
            </a:r>
          </a:p>
          <a:p>
            <a:pPr marL="1028700" lvl="1" indent="-342900">
              <a:spcAft>
                <a:spcPts val="600"/>
              </a:spcAft>
            </a:pPr>
            <a:r>
              <a:rPr lang="cs-CZ" sz="2000" dirty="0">
                <a:latin typeface="+mj-lt"/>
              </a:rPr>
              <a:t>sjetina z účetního systému za sledované období</a:t>
            </a:r>
          </a:p>
          <a:p>
            <a:pPr marL="1028700" lvl="1" indent="-342900">
              <a:spcAft>
                <a:spcPts val="600"/>
              </a:spcAft>
            </a:pPr>
            <a:r>
              <a:rPr lang="cs-CZ" sz="2000" dirty="0">
                <a:latin typeface="+mj-lt"/>
              </a:rPr>
              <a:t>doklady o úhradě </a:t>
            </a:r>
          </a:p>
          <a:p>
            <a:pPr marL="1028700" lvl="1" indent="-342900">
              <a:spcAft>
                <a:spcPts val="600"/>
              </a:spcAft>
            </a:pPr>
            <a:r>
              <a:rPr lang="cs-CZ" sz="2000" dirty="0">
                <a:latin typeface="+mj-lt"/>
              </a:rPr>
              <a:t>výkazy práce </a:t>
            </a:r>
          </a:p>
          <a:p>
            <a:pPr marL="1028700" lvl="1" indent="-342900">
              <a:spcAft>
                <a:spcPts val="600"/>
              </a:spcAft>
            </a:pPr>
            <a:r>
              <a:rPr lang="cs-CZ" sz="2000" dirty="0">
                <a:latin typeface="+mj-lt"/>
              </a:rPr>
              <a:t>povinná příloha ZoR Realizační tým (přikládat i k ŽoP)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Max. úvazek 1,0 u </a:t>
            </a:r>
            <a:r>
              <a:rPr lang="pl-PL" dirty="0"/>
              <a:t>všech subjektů (příjemce a partneři) zapojených do realizace </a:t>
            </a:r>
            <a:r>
              <a:rPr lang="pl-PL" dirty="0" smtClean="0"/>
              <a:t>projektu (ve výjimečných případech 1,2)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U nové pozice stanovení sazby pomocí ISPV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6317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Limity kapitol a změny rozpočtu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Outsourcované služby max. 49</a:t>
            </a:r>
            <a:r>
              <a:rPr lang="cs-CZ" dirty="0" smtClean="0"/>
              <a:t>% celkových způsobilých výdajů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Výdaje </a:t>
            </a:r>
            <a:r>
              <a:rPr lang="cs-CZ" dirty="0"/>
              <a:t>na přímé aktivity – investiční – max. 20 % z celkových způsobilých výdajů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Podstatné změny jsou platné (způsobilost výdajů) od data schválení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Navýšení </a:t>
            </a:r>
            <a:r>
              <a:rPr lang="cs-CZ" dirty="0"/>
              <a:t>objemu způsobilých výdajů kapitoly Osobní výdaje o více než 15 </a:t>
            </a:r>
            <a:r>
              <a:rPr lang="cs-CZ" dirty="0" smtClean="0"/>
              <a:t>% (podstatná změna)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Přesun </a:t>
            </a:r>
            <a:r>
              <a:rPr lang="cs-CZ" dirty="0"/>
              <a:t>mezi kapitolami rozpočtu přesahující 15 % objemu způsobilých výdajů kapitoly rozpočtu, ze které jsou prostředky </a:t>
            </a:r>
            <a:r>
              <a:rPr lang="cs-CZ" dirty="0" smtClean="0"/>
              <a:t>přesouvány </a:t>
            </a:r>
            <a:r>
              <a:rPr lang="cs-CZ" dirty="0"/>
              <a:t>(podstatná změna)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Nezpůsobilé výdaje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545997"/>
            <a:ext cx="7886700" cy="4421170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PpŽP 8.8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Nejsou </a:t>
            </a:r>
            <a:r>
              <a:rPr lang="cs-CZ" dirty="0"/>
              <a:t>obsaženy v platném rozpočtu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Nejsou v souladu s cíli projektu či s platnou legislativou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Nejsou hospodárné, účelné, efektivní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osobních nákladech:</a:t>
            </a:r>
          </a:p>
          <a:p>
            <a:pPr marL="1028700" lvl="1" indent="-342900">
              <a:spcAft>
                <a:spcPts val="0"/>
              </a:spcAft>
            </a:pPr>
            <a:r>
              <a:rPr lang="cs-CZ" sz="2000" dirty="0">
                <a:latin typeface="+mj-lt"/>
              </a:rPr>
              <a:t>Náhrada nevyčerpané dovolené při ukončení pracovního poměru</a:t>
            </a:r>
          </a:p>
          <a:p>
            <a:pPr marL="1028700" lvl="1" indent="-342900">
              <a:spcAft>
                <a:spcPts val="600"/>
              </a:spcAft>
            </a:pPr>
            <a:r>
              <a:rPr lang="cs-CZ" sz="2000" dirty="0">
                <a:latin typeface="+mj-lt"/>
              </a:rPr>
              <a:t>Odstupné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Pro projekty, které obsahují aktivitu č. 4, jsou investiční výdaje nezpůsobilé pro </a:t>
            </a:r>
            <a:r>
              <a:rPr lang="cs-CZ" dirty="0" smtClean="0"/>
              <a:t>příjemce/partnery s </a:t>
            </a:r>
            <a:r>
              <a:rPr lang="cs-CZ" dirty="0"/>
              <a:t>finančním příspěvkem</a:t>
            </a:r>
            <a:r>
              <a:rPr lang="cs-CZ" dirty="0" smtClean="0"/>
              <a:t> </a:t>
            </a:r>
            <a:r>
              <a:rPr lang="cs-CZ" dirty="0"/>
              <a:t>v souvislosti s tvorbou vzdělávacích </a:t>
            </a:r>
            <a:r>
              <a:rPr lang="cs-CZ" dirty="0" smtClean="0"/>
              <a:t>programů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20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52650" y="649289"/>
            <a:ext cx="7886700" cy="898525"/>
          </a:xfrm>
        </p:spPr>
        <p:txBody>
          <a:bodyPr/>
          <a:lstStyle/>
          <a:p>
            <a:pPr algn="ctr"/>
            <a:r>
              <a:rPr lang="cs-CZ" dirty="0"/>
              <a:t>Rady a doporučení (obecné)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52650" y="1547814"/>
            <a:ext cx="8162925" cy="4395787"/>
          </a:xfrm>
        </p:spPr>
        <p:txBody>
          <a:bodyPr>
            <a:normAutofit lnSpcReduction="10000"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Depeše </a:t>
            </a:r>
            <a:r>
              <a:rPr lang="cs-CZ" dirty="0" smtClean="0"/>
              <a:t>posílat </a:t>
            </a:r>
            <a:r>
              <a:rPr lang="cs-CZ" dirty="0"/>
              <a:t>zásadně z projektu (pokud se týkají projektové i finanční stránky rovnou na projektového i finančního administrátora)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mtClean="0"/>
              <a:t>Počítat s tím</a:t>
            </a:r>
            <a:r>
              <a:rPr lang="cs-CZ" dirty="0"/>
              <a:t>, že u změn s převodem více než 15% objemu prostředků některé kapitoly rozpočtu Vám nemůžeme schválit zpětnou účinnost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S nefunkčnostmi či problémy týkajícími se systému ISKP14+ se obracejte přímo </a:t>
            </a:r>
            <a:r>
              <a:rPr lang="cs-CZ" dirty="0" smtClean="0"/>
              <a:t>přes depeše na </a:t>
            </a:r>
            <a:r>
              <a:rPr lang="cs-CZ" dirty="0"/>
              <a:t>skupinovou </a:t>
            </a:r>
            <a:r>
              <a:rPr lang="cs-CZ" dirty="0" smtClean="0"/>
              <a:t>adresu </a:t>
            </a:r>
            <a:r>
              <a:rPr lang="cs-CZ" sz="1400" dirty="0"/>
              <a:t>OPVVV_Zadatel/Příjemce_Technická podpora.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Přílohy </a:t>
            </a:r>
            <a:r>
              <a:rPr lang="cs-CZ" dirty="0"/>
              <a:t>k ŽoP přikládejte vždy do souhrnných příloh (nikoli samostatně</a:t>
            </a:r>
            <a:br>
              <a:rPr lang="cs-CZ" dirty="0"/>
            </a:br>
            <a:r>
              <a:rPr lang="cs-CZ" dirty="0"/>
              <a:t>k jednotlivým položkám soupisky</a:t>
            </a:r>
            <a:r>
              <a:rPr lang="cs-CZ" dirty="0" smtClean="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Předfinancování a refundace jsou v OP VVV </a:t>
            </a:r>
            <a:r>
              <a:rPr lang="cs-CZ" dirty="0" smtClean="0"/>
              <a:t>odděleny, s </a:t>
            </a:r>
            <a:r>
              <a:rPr lang="cs-CZ" dirty="0"/>
              <a:t>ohledem na finanční plán musíte pro další předfinancování v ŽoP vyplnit „částku</a:t>
            </a:r>
            <a:br>
              <a:rPr lang="cs-CZ" dirty="0"/>
            </a:br>
            <a:r>
              <a:rPr lang="cs-CZ" dirty="0"/>
              <a:t>na krytí výdajů“, jejíž výše nemusí odpovídat prokazovaným </a:t>
            </a:r>
            <a:r>
              <a:rPr lang="cs-CZ" dirty="0" smtClean="0"/>
              <a:t>výdajům</a:t>
            </a:r>
            <a:endParaRPr lang="cs-CZ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Někdy bývá omylem ponechána hotová ŽoP ve stavu </a:t>
            </a:r>
            <a:r>
              <a:rPr lang="cs-CZ" dirty="0" smtClean="0"/>
              <a:t>finalizována, je </a:t>
            </a:r>
            <a:r>
              <a:rPr lang="cs-CZ" dirty="0"/>
              <a:t>třeba ji ještě opatřit podpisem a převést do stavu zaregistrována (podána</a:t>
            </a:r>
            <a:r>
              <a:rPr lang="cs-CZ" dirty="0" smtClean="0"/>
              <a:t>)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2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/>
              <a:t>Děkuji za pozornost. </a:t>
            </a:r>
          </a:p>
          <a:p>
            <a:pPr algn="ctr"/>
            <a:r>
              <a:rPr lang="cs-CZ" sz="6000" dirty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cs-CZ" sz="2400" dirty="0">
                <a:sym typeface="Wingdings" panose="05000000000000000000" pitchFamily="2" charset="2"/>
              </a:rPr>
              <a:t>Ing. Barbora Šaldová</a:t>
            </a:r>
          </a:p>
          <a:p>
            <a:pPr algn="ctr"/>
            <a:r>
              <a:rPr lang="cs-CZ" sz="2400" dirty="0">
                <a:sym typeface="Wingdings" panose="05000000000000000000" pitchFamily="2" charset="2"/>
              </a:rPr>
              <a:t>email: barbora.saldova@msmt.cz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4424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305050" y="2092469"/>
            <a:ext cx="758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7EA2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Zadávání zakázek v OP VVV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03"/>
          <a:stretch/>
        </p:blipFill>
        <p:spPr>
          <a:xfrm rot="16200000">
            <a:off x="5429481" y="-3905479"/>
            <a:ext cx="1333041" cy="91439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6" r="50572"/>
          <a:stretch/>
        </p:blipFill>
        <p:spPr>
          <a:xfrm rot="16200000">
            <a:off x="5065924" y="-236864"/>
            <a:ext cx="2060153" cy="914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3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Zadávání zakázek v OP VVV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6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2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SOHZ </a:t>
            </a:r>
            <a:r>
              <a:rPr lang="cs-CZ" dirty="0" err="1" smtClean="0"/>
              <a:t>vs</a:t>
            </a:r>
            <a:r>
              <a:rPr lang="cs-CZ" dirty="0" smtClean="0"/>
              <a:t> Veřejná podpora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62975"/>
            <a:ext cx="10515600" cy="39302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endParaRPr lang="cs-CZ" dirty="0" smtClean="0"/>
          </a:p>
          <a:p>
            <a:pPr marL="0" indent="0">
              <a:buNone/>
            </a:pPr>
            <a:endParaRPr lang="cs-CZ" u="sng" dirty="0" smtClean="0"/>
          </a:p>
          <a:p>
            <a:endParaRPr lang="cs-CZ" dirty="0"/>
          </a:p>
        </p:txBody>
      </p:sp>
      <p:graphicFrame>
        <p:nvGraphicFramePr>
          <p:cNvPr id="1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056654"/>
              </p:ext>
            </p:extLst>
          </p:nvPr>
        </p:nvGraphicFramePr>
        <p:xfrm>
          <a:off x="2394332" y="2080631"/>
          <a:ext cx="7403335" cy="391257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71740"/>
                <a:gridCol w="1248578"/>
                <a:gridCol w="661012"/>
                <a:gridCol w="855644"/>
                <a:gridCol w="1138409"/>
                <a:gridCol w="760164"/>
                <a:gridCol w="1167788"/>
              </a:tblGrid>
              <a:tr h="3792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Podílí se na vytváření VP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(spolutvůrce)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Cílová skupina, uživatel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</a:rPr>
                        <a:t>(zapojená škola - uživatel)</a:t>
                      </a:r>
                      <a:endParaRPr lang="cs-CZ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2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Vybavení neinvestiční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Vybavení investiční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Dokládání Prohlášení o souladu projektu s pravidly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veřejné podpory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Vybavení neinvestiční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Vybavení investiční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Dokládání Prohlášení o souladu projektu s pravidly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veřejné podpory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Žadatel – škola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ano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ano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9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Partner s finančním příspěvkem – škola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ano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ano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ano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91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Partner bez finančního příspěvku – škola 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(zápůjčka od příjemce po dobu realizace projektu)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</a:t>
                      </a:r>
                      <a:endParaRPr lang="cs-CZ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(zápůjčka od příjemce po dobu realizace projektu)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ne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ano</a:t>
                      </a:r>
                      <a:endParaRPr lang="cs-CZ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2204" marR="622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389313" y="2060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cs-CZ" alt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1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Zadávání zakázek v OP VVV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6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9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Působnost</a:t>
            </a:r>
            <a:endParaRPr lang="cs-CZ" sz="3600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6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78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Kontrola VŘ a ZŘ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6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942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Kontrola VŘ a ZŘ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25626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1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Ex-ante kontrola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857524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4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Interim kontrola</a:t>
            </a:r>
            <a:endParaRPr lang="cs-CZ" sz="36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1690689"/>
          <a:ext cx="7886700" cy="417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7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/>
              <a:t>Ex-post kontrola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2127153"/>
          <a:ext cx="7966710" cy="1742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954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81300" y="2028826"/>
            <a:ext cx="7181850" cy="3800475"/>
          </a:xfrm>
        </p:spPr>
        <p:txBody>
          <a:bodyPr>
            <a:normAutofit lnSpcReduction="10000"/>
          </a:bodyPr>
          <a:lstStyle/>
          <a:p>
            <a:r>
              <a:rPr lang="cs-CZ" sz="2400" dirty="0">
                <a:latin typeface="+mn-lt"/>
              </a:rPr>
              <a:t>Ex-ante kontrola – výsledek (1x)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Interim kontrola – dokládání dokumentů/vysvětlení – možnost zhojit postup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Ex-post kontrola – modul VZ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Úplnost předkládaných dokumentů – vliv na rychlost provedení kontroly</a:t>
            </a:r>
          </a:p>
        </p:txBody>
      </p:sp>
    </p:spTree>
    <p:extLst>
      <p:ext uri="{BB962C8B-B14F-4D97-AF65-F5344CB8AC3E}">
        <p14:creationId xmlns:p14="http://schemas.microsoft.com/office/powerpoint/2010/main" val="1097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/>
              <a:t>Důsledky pochybení příjemce při zadávání zakázek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36407" y="1844877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31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/>
              <a:t>Nejčastější pochybení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36407" y="1844877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3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č.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66277"/>
            <a:ext cx="10515600" cy="3595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b="1" dirty="0" smtClean="0"/>
              <a:t>Cíl aktivity: </a:t>
            </a:r>
            <a:endParaRPr lang="cs-CZ" sz="1600" b="1" dirty="0"/>
          </a:p>
          <a:p>
            <a:r>
              <a:rPr lang="cs-CZ" sz="1400" dirty="0" smtClean="0"/>
              <a:t>šíření příkladů dobré praxe škol </a:t>
            </a:r>
          </a:p>
          <a:p>
            <a:r>
              <a:rPr lang="cs-CZ" sz="1400" dirty="0"/>
              <a:t>s</a:t>
            </a:r>
            <a:r>
              <a:rPr lang="cs-CZ" sz="1400" dirty="0" smtClean="0"/>
              <a:t>polupráce vzorové školy a škol zájemců 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Cílová skupina: </a:t>
            </a:r>
          </a:p>
          <a:p>
            <a:r>
              <a:rPr lang="cs-CZ" sz="1400" dirty="0"/>
              <a:t>d</a:t>
            </a:r>
            <a:r>
              <a:rPr lang="cs-CZ" sz="1400" dirty="0" smtClean="0"/>
              <a:t>ěti MŠ a  žáci ZŠ, SŠ</a:t>
            </a:r>
          </a:p>
          <a:p>
            <a:r>
              <a:rPr lang="cs-CZ" sz="1400" dirty="0"/>
              <a:t>p</a:t>
            </a:r>
            <a:r>
              <a:rPr lang="cs-CZ" sz="1400" dirty="0" smtClean="0"/>
              <a:t>edagogičtí pracovníci škol včetně vedoucích pedagogických pracovníků</a:t>
            </a:r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 smtClean="0"/>
              <a:t>Monitorovací </a:t>
            </a:r>
            <a:r>
              <a:rPr lang="cs-CZ" sz="1600" b="1" dirty="0"/>
              <a:t>indikátory:  </a:t>
            </a:r>
          </a:p>
          <a:p>
            <a:r>
              <a:rPr lang="cs-CZ" sz="1400" dirty="0"/>
              <a:t>5 </a:t>
            </a:r>
            <a:r>
              <a:rPr lang="cs-CZ" sz="1400" dirty="0" smtClean="0"/>
              <a:t>26 </a:t>
            </a:r>
            <a:r>
              <a:rPr lang="cs-CZ" sz="1400" dirty="0"/>
              <a:t>01  Počet </a:t>
            </a:r>
            <a:r>
              <a:rPr lang="cs-CZ" sz="1400" dirty="0" smtClean="0"/>
              <a:t>poskytnutých služeb individuální podpory pedagogů </a:t>
            </a:r>
            <a:endParaRPr lang="cs-CZ" sz="1400" dirty="0"/>
          </a:p>
          <a:p>
            <a:r>
              <a:rPr lang="cs-CZ" sz="1400" dirty="0"/>
              <a:t>5 08 10  Počet organizací, které byly ovlivněny systémovou </a:t>
            </a:r>
            <a:r>
              <a:rPr lang="cs-CZ" sz="1400" dirty="0" smtClean="0"/>
              <a:t>intervencí (počet škol zapojených do projektu)</a:t>
            </a:r>
            <a:endParaRPr lang="cs-CZ" sz="14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8587639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/>
              <a:t>Nejčastější pochybení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36407" y="1844877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09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dirty="0"/>
              <a:t>Nejčastější pochybení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2136407" y="1844877"/>
          <a:ext cx="7886700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96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b="1" dirty="0"/>
              <a:t>Další informace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latin typeface="+mn-lt"/>
              </a:rPr>
              <a:t>webové stránky OP VVV</a:t>
            </a:r>
          </a:p>
          <a:p>
            <a:pPr marL="0" indent="0">
              <a:buNone/>
            </a:pPr>
            <a:r>
              <a:rPr lang="cs-CZ" sz="2000" dirty="0">
                <a:latin typeface="+mn-lt"/>
                <a:hlinkClick r:id="rId2"/>
              </a:rPr>
              <a:t>https://opvvv.msmt.cz/default.aspx</a:t>
            </a:r>
          </a:p>
          <a:p>
            <a:pPr marL="0" indent="0">
              <a:buNone/>
            </a:pPr>
            <a:r>
              <a:rPr lang="cs-CZ" sz="2000" dirty="0">
                <a:latin typeface="+mn-lt"/>
                <a:hlinkClick r:id="rId2"/>
              </a:rPr>
              <a:t>http://www.msmt.cz/strukturalni-fondy-1</a:t>
            </a:r>
            <a:endParaRPr lang="cs-CZ" sz="2000" dirty="0">
              <a:latin typeface="+mn-lt"/>
            </a:endParaRPr>
          </a:p>
          <a:p>
            <a:r>
              <a:rPr lang="cs-CZ" sz="2200" dirty="0">
                <a:latin typeface="+mn-lt"/>
              </a:rPr>
              <a:t>aktuality, nejčastější dotazy</a:t>
            </a:r>
          </a:p>
          <a:p>
            <a:pPr marL="0" indent="0">
              <a:buNone/>
            </a:pPr>
            <a:endParaRPr lang="cs-CZ" sz="2200" dirty="0">
              <a:latin typeface="+mn-lt"/>
              <a:hlinkClick r:id="rId3"/>
            </a:endParaRPr>
          </a:p>
          <a:p>
            <a:r>
              <a:rPr lang="cs-CZ" sz="2600" dirty="0">
                <a:latin typeface="+mn-lt"/>
              </a:rPr>
              <a:t>informace k veřejným zakázkám</a:t>
            </a:r>
            <a:endParaRPr lang="cs-CZ" sz="2600" dirty="0">
              <a:latin typeface="+mn-lt"/>
              <a:hlinkClick r:id="rId3"/>
            </a:endParaRPr>
          </a:p>
          <a:p>
            <a:pPr marL="0" indent="0">
              <a:buNone/>
            </a:pPr>
            <a:r>
              <a:rPr lang="cs-CZ" sz="2000" dirty="0">
                <a:latin typeface="+mn-lt"/>
                <a:hlinkClick r:id="rId3"/>
              </a:rPr>
              <a:t>http://www.msmt.cz/strukturalni-fondy-1/informace-k-verejnym-zakazkam</a:t>
            </a:r>
            <a:endParaRPr lang="cs-CZ" sz="2000" dirty="0">
              <a:latin typeface="+mn-lt"/>
            </a:endParaRPr>
          </a:p>
          <a:p>
            <a:pPr marL="0" indent="0">
              <a:buNone/>
            </a:pPr>
            <a:endParaRPr lang="cs-CZ" sz="2200" dirty="0">
              <a:latin typeface="+mn-lt"/>
            </a:endParaRPr>
          </a:p>
          <a:p>
            <a:r>
              <a:rPr lang="cs-CZ" sz="2600" dirty="0">
                <a:latin typeface="+mn-lt"/>
              </a:rPr>
              <a:t>školení MMR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02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/>
              <a:t>Zadávání zakázek v OP VVV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r>
              <a:rPr lang="cs-CZ" sz="3200" b="1" dirty="0"/>
              <a:t>Děkujeme za pozornost</a:t>
            </a:r>
            <a:br>
              <a:rPr lang="cs-CZ" sz="3200" b="1" dirty="0"/>
            </a:br>
            <a:r>
              <a:rPr lang="cs-CZ" sz="1600" b="1" dirty="0"/>
              <a:t>Ing. Petr Vrkoslav, Mgr. Lukáš Vícha</a:t>
            </a:r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endParaRPr lang="cs-CZ" sz="3200" b="1" dirty="0"/>
          </a:p>
          <a:p>
            <a:pPr marL="0" indent="0" algn="ctr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194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Realizace aktivity a 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062975"/>
            <a:ext cx="10515600" cy="375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500" b="1" dirty="0" smtClean="0"/>
              <a:t>Předávání zkušeností mezi pedagogy musí vždy: </a:t>
            </a:r>
          </a:p>
          <a:p>
            <a:r>
              <a:rPr lang="cs-CZ" sz="1400" dirty="0" smtClean="0"/>
              <a:t>být zacíleno na vybrané téma </a:t>
            </a:r>
          </a:p>
          <a:p>
            <a:r>
              <a:rPr lang="cs-CZ" sz="1400" dirty="0"/>
              <a:t>s</a:t>
            </a:r>
            <a:r>
              <a:rPr lang="cs-CZ" sz="1400" dirty="0" smtClean="0"/>
              <a:t>plňovat podmínky zapojení škol (vzorová škol x škola zájemce)</a:t>
            </a:r>
          </a:p>
          <a:p>
            <a:pPr marL="0" indent="0">
              <a:buNone/>
            </a:pPr>
            <a:endParaRPr lang="cs-CZ" sz="1500" b="1" dirty="0"/>
          </a:p>
          <a:p>
            <a:pPr marL="0" indent="0">
              <a:buNone/>
            </a:pPr>
            <a:r>
              <a:rPr lang="cs-CZ" sz="1600" b="1" dirty="0"/>
              <a:t>Výstupy: </a:t>
            </a:r>
            <a:endParaRPr lang="cs-CZ" sz="1600" b="1" dirty="0" smtClean="0"/>
          </a:p>
          <a:p>
            <a:r>
              <a:rPr lang="cs-CZ" sz="1400" dirty="0" smtClean="0"/>
              <a:t>Vzorová hodina (vzor bude k dispozici)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3101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ovéPole 2"/>
          <p:cNvSpPr txBox="1">
            <a:spLocks noChangeArrowheads="1"/>
          </p:cNvSpPr>
          <p:nvPr/>
        </p:nvSpPr>
        <p:spPr bwMode="auto">
          <a:xfrm>
            <a:off x="1862329" y="1362456"/>
            <a:ext cx="779284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Administrace projektu </a:t>
            </a: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výzvy PO 3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Implementace strategie digitálního vzdělávání II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b="1" dirty="0">
                <a:solidFill>
                  <a:srgbClr val="428D96"/>
                </a:solidFill>
                <a:latin typeface="Calibri" panose="020F0502020204030204" pitchFamily="34" charset="0"/>
              </a:rPr>
              <a:t>Aktivita 4 a 5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800" b="1" dirty="0">
                <a:solidFill>
                  <a:srgbClr val="428D96"/>
                </a:solidFill>
                <a:latin typeface="Calibri" panose="020F0502020204030204" pitchFamily="34" charset="0"/>
              </a:rPr>
              <a:t>VĚCNÁ ČÁST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b="1" dirty="0">
                <a:solidFill>
                  <a:srgbClr val="428D96"/>
                </a:solidFill>
                <a:latin typeface="Calibri" panose="020F0502020204030204" pitchFamily="34" charset="0"/>
              </a:rPr>
              <a:t>17.9.2019</a:t>
            </a:r>
          </a:p>
        </p:txBody>
      </p:sp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25" y="5832476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5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E683606E-010E-45DA-B755-9C19DB9662BB}" vid="{C31C8895-7B34-43C8-B24B-0C0285860511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[jen pro čtení] [režim kompatibility]" id="{FFDDE6B0-EEC2-4BB5-8A18-92F895E1F177}" vid="{5A0BC182-02C9-4A36-823D-B869CAD7BBB1}"/>
    </a:ext>
  </a:extLst>
</a:theme>
</file>

<file path=ppt/theme/theme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15OPMSMT0001-28-95960</_dlc_DocId>
    <_dlc_DocIdUrl xmlns="0104a4cd-1400-468e-be1b-c7aad71d7d5a">
      <Url>http://op.msmt.cz/_layouts/15/DocIdRedir.aspx?ID=15OPMSMT0001-28-95960</Url>
      <Description>15OPMSMT0001-28-95960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00E145-DA5B-4030-8B75-4331A832C7A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AB93ED4-E1A0-4580-BC8B-CA1BD3E3FB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578C9-97DF-4E30-B0F4-07B0CE903DD6}">
  <ds:schemaRefs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0104a4cd-1400-468e-be1b-c7aad71d7d5a"/>
    <ds:schemaRef ds:uri="http://schemas.microsoft.com/office/infopath/2007/PartnerControl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EF2B46BA-1454-4AEE-8715-BF726F74DF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3670</Words>
  <Application>Microsoft Office PowerPoint</Application>
  <PresentationFormat>Širokoúhlá obrazovka</PresentationFormat>
  <Paragraphs>525</Paragraphs>
  <Slides>73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73</vt:i4>
      </vt:variant>
    </vt:vector>
  </HeadingPairs>
  <TitlesOfParts>
    <vt:vector size="82" baseType="lpstr">
      <vt:lpstr>Arial</vt:lpstr>
      <vt:lpstr>Calibri</vt:lpstr>
      <vt:lpstr>Calibri Light</vt:lpstr>
      <vt:lpstr>Times New Roman</vt:lpstr>
      <vt:lpstr>Wingdings</vt:lpstr>
      <vt:lpstr>Motiv Office</vt:lpstr>
      <vt:lpstr>Vlastní návrh</vt:lpstr>
      <vt:lpstr>1_Vlastní návrh</vt:lpstr>
      <vt:lpstr>2_Vlastní návrh</vt:lpstr>
      <vt:lpstr>Prezentace aplikace PowerPoint</vt:lpstr>
      <vt:lpstr>Prezentace aplikace PowerPoint</vt:lpstr>
      <vt:lpstr>Prezentace aplikace PowerPoint</vt:lpstr>
      <vt:lpstr>Aktivita č. 4</vt:lpstr>
      <vt:lpstr>Realizace aktivity a výstupy</vt:lpstr>
      <vt:lpstr>SOHZ vs Veřejná podpora</vt:lpstr>
      <vt:lpstr>Aktivita č. 5</vt:lpstr>
      <vt:lpstr>Realizace aktivity a výstupy</vt:lpstr>
      <vt:lpstr>Prezentace aplikace PowerPoint</vt:lpstr>
      <vt:lpstr>Věcná část - úvod</vt:lpstr>
      <vt:lpstr>Přehled pravidel</vt:lpstr>
      <vt:lpstr>Přehled pravidel</vt:lpstr>
      <vt:lpstr>Monitorování</vt:lpstr>
      <vt:lpstr>Průběžná zpráva o realizaci projektu</vt:lpstr>
      <vt:lpstr>Průběžná zpráva o realizaci projektu</vt:lpstr>
      <vt:lpstr>Průběžná zpráva o realizaci projektu</vt:lpstr>
      <vt:lpstr>Závěrečná zpráva o realizaci projektu</vt:lpstr>
      <vt:lpstr>Přílohy monitorovacích zpráv</vt:lpstr>
      <vt:lpstr>Přílohy závěrečné monitorovací zprávy</vt:lpstr>
      <vt:lpstr>ZoR - nejčastější chyby</vt:lpstr>
      <vt:lpstr>ZoR - nejčastější chyby</vt:lpstr>
      <vt:lpstr>Posunutí termínu předložení řádné ZoR</vt:lpstr>
      <vt:lpstr>Dřívější předložení ZoR</vt:lpstr>
      <vt:lpstr>Informace o pokroku v realizaci projektu</vt:lpstr>
      <vt:lpstr>Monitorovací indikátory</vt:lpstr>
      <vt:lpstr>Monitorovací indikátory</vt:lpstr>
      <vt:lpstr>Monitorovací indikátory</vt:lpstr>
      <vt:lpstr>Změny projektu</vt:lpstr>
      <vt:lpstr>Změny projektu</vt:lpstr>
      <vt:lpstr>Nepodstatné změny</vt:lpstr>
      <vt:lpstr>Podstatné změny</vt:lpstr>
      <vt:lpstr>Změny projektu</vt:lpstr>
      <vt:lpstr>Zadávání zakázek</vt:lpstr>
      <vt:lpstr>Zadávání  zakázek – aktualizace údajů</vt:lpstr>
      <vt:lpstr>Kontrola zakázek</vt:lpstr>
      <vt:lpstr>Kontrola zakázek – předložení dokladů</vt:lpstr>
      <vt:lpstr>Publicita</vt:lpstr>
      <vt:lpstr>Publicita</vt:lpstr>
      <vt:lpstr>Uchovávání dokumentů</vt:lpstr>
      <vt:lpstr>Boj proti korupci</vt:lpstr>
      <vt:lpstr>Pravidla etiky zaměstnanců MŠMT – DARY</vt:lpstr>
      <vt:lpstr>Administrace projektu - věcná část</vt:lpstr>
      <vt:lpstr>Prezentace aplikace PowerPoint</vt:lpstr>
      <vt:lpstr>Finanční část  Pravidla pro žadatele a příjemce, obecná část, verze 5! + Metodický dopis č.1 + Metodický dopis č.2 Pravidla pro žadatele a příjemce – specifická část pro výzvu ISDV II + Metodický dopis č.1 </vt:lpstr>
      <vt:lpstr>1. zálohová platba (ex-ante)</vt:lpstr>
      <vt:lpstr>Předkládání Žádostí o platbu</vt:lpstr>
      <vt:lpstr>Předkládání Žádostí o platbu</vt:lpstr>
      <vt:lpstr>Finanční milníky</vt:lpstr>
      <vt:lpstr>Finanční milníky</vt:lpstr>
      <vt:lpstr>Finanční milníky - příklad</vt:lpstr>
      <vt:lpstr>Dokladování výdajů</vt:lpstr>
      <vt:lpstr>Výdaje na přímé aktivity – investiční</vt:lpstr>
      <vt:lpstr>Výdaje na přímé aktivity – neinvestiční Osobní výdaje</vt:lpstr>
      <vt:lpstr>Limity kapitol a změny rozpočtu</vt:lpstr>
      <vt:lpstr>Nezpůsobilé výdaje </vt:lpstr>
      <vt:lpstr>Rady a doporučení (obecné)</vt:lpstr>
      <vt:lpstr>Prezentace aplikace PowerPoint</vt:lpstr>
      <vt:lpstr>Prezentace aplikace PowerPoint</vt:lpstr>
      <vt:lpstr>Zadávání zakázek v OP VVV</vt:lpstr>
      <vt:lpstr>Zadávání zakázek v OP VVV</vt:lpstr>
      <vt:lpstr>Působnost</vt:lpstr>
      <vt:lpstr>Kontrola VŘ a ZŘ</vt:lpstr>
      <vt:lpstr>Kontrola VŘ a ZŘ</vt:lpstr>
      <vt:lpstr>Ex-ante kontrola</vt:lpstr>
      <vt:lpstr>Interim kontrola</vt:lpstr>
      <vt:lpstr>Ex-post kontrola</vt:lpstr>
      <vt:lpstr>Komunikace</vt:lpstr>
      <vt:lpstr>Důsledky pochybení příjemce při zadávání zakázek</vt:lpstr>
      <vt:lpstr>Nejčastější pochybení</vt:lpstr>
      <vt:lpstr>Nejčastější pochybení</vt:lpstr>
      <vt:lpstr>Nejčastější pochybení</vt:lpstr>
      <vt:lpstr>Další informace</vt:lpstr>
      <vt:lpstr>Zadávání zakázek v OP VVV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Prezentace_šablona_širokoúhlá</dc:title>
  <dc:creator>Čejková Michaela</dc:creator>
  <cp:lastModifiedBy>Dvořáková Olga</cp:lastModifiedBy>
  <cp:revision>111</cp:revision>
  <cp:lastPrinted>2018-11-05T13:20:08Z</cp:lastPrinted>
  <dcterms:created xsi:type="dcterms:W3CDTF">2016-01-08T09:04:23Z</dcterms:created>
  <dcterms:modified xsi:type="dcterms:W3CDTF">2019-10-23T11:01:27Z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ece3188a-eb82-4b77-8f99-319709d8c0fd</vt:lpwstr>
  </property>
  <property fmtid="{D5CDD505-2E9C-101B-9397-08002B2CF9AE}" pid="4" name="Komentář">
    <vt:lpwstr>předepsané písmo Cabliri, daná velikost a barva písma</vt:lpwstr>
  </property>
</Properties>
</file>