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3"/>
  </p:notesMasterIdLst>
  <p:handoutMasterIdLst>
    <p:handoutMasterId r:id="rId24"/>
  </p:handoutMasterIdLst>
  <p:sldIdLst>
    <p:sldId id="266" r:id="rId6"/>
    <p:sldId id="270" r:id="rId7"/>
    <p:sldId id="271" r:id="rId8"/>
    <p:sldId id="272" r:id="rId9"/>
    <p:sldId id="281" r:id="rId10"/>
    <p:sldId id="290" r:id="rId11"/>
    <p:sldId id="282" r:id="rId12"/>
    <p:sldId id="287" r:id="rId13"/>
    <p:sldId id="288" r:id="rId14"/>
    <p:sldId id="296" r:id="rId15"/>
    <p:sldId id="297" r:id="rId16"/>
    <p:sldId id="294" r:id="rId17"/>
    <p:sldId id="295" r:id="rId18"/>
    <p:sldId id="293" r:id="rId19"/>
    <p:sldId id="280" r:id="rId20"/>
    <p:sldId id="283" r:id="rId21"/>
    <p:sldId id="292" r:id="rId22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baníková Šárka" initials="UŠ" lastIdx="1" clrIdx="0">
    <p:extLst>
      <p:ext uri="{19B8F6BF-5375-455C-9EA6-DF929625EA0E}">
        <p15:presenceInfo xmlns:p15="http://schemas.microsoft.com/office/powerpoint/2012/main" userId="S-1-5-21-1024343765-948047755-1557874966-273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7849" autoAdjust="0"/>
  </p:normalViewPr>
  <p:slideViewPr>
    <p:cSldViewPr snapToGrid="0">
      <p:cViewPr varScale="1">
        <p:scale>
          <a:sx n="115" d="100"/>
          <a:sy n="115" d="100"/>
        </p:scale>
        <p:origin x="13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0614A-A554-40C1-83ED-4682AD75B470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DB24C-22EB-435C-94F1-693501862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30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1C95DA-C25D-4CD6-B85E-A13E1DFB2A3F}" type="datetimeFigureOut">
              <a:rPr lang="cs-CZ"/>
              <a:pPr>
                <a:defRPr/>
              </a:pPr>
              <a:t>17.06.2020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06DA6D-188E-430E-AB7E-444515185E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328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Včetně</a:t>
            </a:r>
            <a:r>
              <a:rPr lang="cs-CZ" baseline="0" dirty="0"/>
              <a:t> MD 1 – 3. Metodický výklad.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6DA6D-188E-430E-AB7E-444515185E9B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24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99C2-BFF2-4311-A7F7-B4C73DE27234}" type="datetimeFigureOut">
              <a:rPr lang="cs-CZ"/>
              <a:pPr>
                <a:defRPr/>
              </a:pPr>
              <a:t>17.06.2020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157A-A02B-427C-A88B-C5DF5A1A2F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00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444A-89FC-4ADD-ABA1-E1E4D5F39358}" type="datetimeFigureOut">
              <a:rPr lang="cs-CZ"/>
              <a:pPr>
                <a:defRPr/>
              </a:pPr>
              <a:t>17.06.2020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F7A2-42E0-49C8-B66D-B5C9DC3484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86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9F10-037D-41A4-88C3-FA96B0C137FA}" type="datetimeFigureOut">
              <a:rPr lang="cs-CZ"/>
              <a:pPr>
                <a:defRPr/>
              </a:pPr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8C94-125E-40FA-9582-81B2A9642D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37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13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29300"/>
            <a:ext cx="4613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77834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30C4-2B69-4E7D-9A1A-8BB66A906FFF}" type="datetimeFigureOut">
              <a:rPr lang="cs-CZ"/>
              <a:pPr>
                <a:defRPr/>
              </a:pPr>
              <a:t>17.06.2020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190-C8BF-402D-9CC3-0C490BBDBD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97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B3311-A7DD-4174-A6A6-8E095052499D}" type="datetimeFigureOut">
              <a:rPr lang="cs-CZ"/>
              <a:pPr>
                <a:defRPr/>
              </a:pPr>
              <a:t>17.06.2020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7467-159E-489A-996D-521F5D9E2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93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3143-314E-4F65-9E5E-F1B2EB4C8B4E}" type="datetimeFigureOut">
              <a:rPr lang="cs-CZ"/>
              <a:pPr>
                <a:defRPr/>
              </a:pPr>
              <a:t>17.06.2020</a:t>
            </a:fld>
            <a:endParaRPr lang="cs-CZ"/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91E9-EFEE-45C8-BE6F-2546EF55D4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26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9AD5-259B-4380-8711-9A9AB4455D49}" type="datetimeFigureOut">
              <a:rPr lang="cs-CZ"/>
              <a:pPr>
                <a:defRPr/>
              </a:pPr>
              <a:t>17.06.2020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8FB-6026-455B-8D97-CDE3CEB51C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85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37F4-870F-4AFD-B48C-EF1623B3B6A6}" type="datetimeFigureOut">
              <a:rPr lang="cs-CZ"/>
              <a:pPr>
                <a:defRPr/>
              </a:pPr>
              <a:t>17.06.2020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1546-2BF4-4D9A-BD0B-4ADA4AC53A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70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673F-29BB-4287-8332-77F310EE36ED}" type="datetimeFigureOut">
              <a:rPr lang="cs-CZ"/>
              <a:pPr>
                <a:defRPr/>
              </a:pPr>
              <a:t>17.06.2020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B501-16BE-4783-B86A-85B7DFCF51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48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E20EE-B493-445A-B7A7-FDAF4CC77913}" type="datetimeFigureOut">
              <a:rPr lang="cs-CZ"/>
              <a:pPr>
                <a:defRPr/>
              </a:pPr>
              <a:t>17.06.2020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9C07-7E9B-4793-BA3C-DF5FFB909F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29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792163"/>
            <a:ext cx="78867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81A5F1-72C1-4479-BB80-087B63366C25}" type="datetimeFigureOut">
              <a:rPr lang="cs-CZ"/>
              <a:pPr>
                <a:defRPr/>
              </a:pPr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9FB5D6-76BE-4BFD-ABB4-B4AB8AA0EB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07" r:id="rId11"/>
    <p:sldLayoutId id="2147483719" r:id="rId12"/>
  </p:sldLayoutIdLst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847726" y="1504951"/>
            <a:ext cx="767134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Administrace výzvy 02_19_68</a:t>
            </a:r>
            <a:br>
              <a:rPr 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 Pregraduální vzdělávání II.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FINANČNÍ ČÁST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b="1" dirty="0">
                <a:solidFill>
                  <a:srgbClr val="428D96"/>
                </a:solidFill>
                <a:latin typeface="Calibri" panose="020F0502020204030204" pitchFamily="34" charset="0"/>
              </a:rPr>
              <a:t>23. června 2020</a:t>
            </a:r>
          </a:p>
        </p:txBody>
      </p:sp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Výkazy práce (PV)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62101"/>
            <a:ext cx="7886700" cy="4352924"/>
          </a:xfrm>
        </p:spPr>
        <p:txBody>
          <a:bodyPr/>
          <a:lstStyle/>
          <a:p>
            <a:r>
              <a:rPr lang="cs-CZ" dirty="0"/>
              <a:t>Existují 3 možnosti. Pracovník PV: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vede a předkládá,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vede a nepředkládá,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nevede.</a:t>
            </a:r>
          </a:p>
          <a:p>
            <a:r>
              <a:rPr lang="cs-CZ" dirty="0"/>
              <a:t>Měsíční (MD č. 2 k </a:t>
            </a:r>
            <a:r>
              <a:rPr lang="cs-CZ" dirty="0" err="1"/>
              <a:t>PpŽP</a:t>
            </a:r>
            <a:r>
              <a:rPr lang="cs-CZ" dirty="0"/>
              <a:t> v. 5) pracovní výkaz vede pracovník, který: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vykonává činnosti pro projekt i mimo projekt nebo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pracuje na základě DPP nebo DPČ nebo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vykonává současně činnosti vykazované v přímých nákladech a činnosti hrazené z nepřímých nákladů (riziko dvojího financování).</a:t>
            </a:r>
          </a:p>
          <a:p>
            <a:r>
              <a:rPr lang="cs-CZ" dirty="0"/>
              <a:t>Povinnost uchovávat kopie PV pro účely kontroly.</a:t>
            </a:r>
          </a:p>
          <a:p>
            <a:r>
              <a:rPr lang="cs-CZ" dirty="0"/>
              <a:t>„Výkaz práce měsíční hrazen“ je k dispozici na webu MŠMT.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59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přímé náklady a jednotkové náklady (2.kat.)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3976687"/>
          </a:xfrm>
        </p:spPr>
        <p:txBody>
          <a:bodyPr>
            <a:normAutofit/>
          </a:bodyPr>
          <a:lstStyle/>
          <a:p>
            <a:r>
              <a:rPr lang="cs-CZ" dirty="0"/>
              <a:t>Cestovní náhrady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Musí být v souladu s cíli projektu a realizovány osobami zapojenými do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Výdaje na cestovní náhrady cílové skupiny - kapitola Přímá podpora, popř. Nákup služeb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Tuzemské cesty členů realizačního týmu - z nepřímých nákladů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Musí odpovídat cenám obvyklým v místě a čase realizace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Cestovné, ubytování, stravné, nutné vedlejší výdaje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Per </a:t>
            </a:r>
            <a:r>
              <a:rPr lang="cs-CZ" dirty="0" err="1"/>
              <a:t>diems</a:t>
            </a:r>
            <a:r>
              <a:rPr lang="cs-CZ" dirty="0"/>
              <a:t> (ubytování, stravné a cestovné v ČR zahraničních expertů přizvaných na konference, krátkodobě hostující, nemají pracovně-právní vztah s příjemcem/partnerem, max. 2 měsíce)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84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přímé náklady a jednotkové náklady (2.kat.)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14475"/>
            <a:ext cx="7886700" cy="431482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Hmotný majetek a materiál – seznam obvyklých cen (hardware a vybavení, materiál)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Drobný nehmotný majetek (pořizovací cena do 60 tis. Kč, zejména software)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Nákup služeb (dodávky veškerých služeb jsou v souladu s cíli projektu a přispívají k jejich naplňování, dodávky služeb bezprostředně souvisejí s realizací projektu (časově i místně)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Přímá podpora (výdaje týkající se přímo cílové skupiny projektu a jejího zapojení do aktivit projektu – mzdové příspěvky - jsou poskytovány zaměstnavateli jako náhrada části mzdových výdajů na jeho pracovníka po dobu jeho účasti na dalším vzdělávání, cestovné, ubytování, stravné) </a:t>
            </a:r>
          </a:p>
          <a:p>
            <a:r>
              <a:rPr lang="cs-CZ" dirty="0"/>
              <a:t>Jednotkové náklady se v </a:t>
            </a:r>
            <a:r>
              <a:rPr lang="cs-CZ" dirty="0" err="1"/>
              <a:t>ŽoP</a:t>
            </a:r>
            <a:r>
              <a:rPr lang="cs-CZ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vykazují v soupisce účetních dokladů,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nedokládají účetními doklady ani jinou dokumentací,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přepočítávají kurzem platným ke dni vyhlášení výzvy 1 EUR = 25,635 Kč,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stanovují s využitím Kalkulačky mobilit pro </a:t>
            </a:r>
            <a:r>
              <a:rPr lang="cs-CZ" dirty="0" err="1"/>
              <a:t>ZoR</a:t>
            </a:r>
            <a:r>
              <a:rPr lang="cs-CZ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358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Nepřímé náklady (3. kategorie)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66900"/>
            <a:ext cx="7886700" cy="3609975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lnSpc>
                <a:spcPct val="110000"/>
              </a:lnSpc>
              <a:spcBef>
                <a:spcPts val="1000"/>
              </a:spcBef>
            </a:pPr>
            <a:r>
              <a:rPr lang="cs-CZ" sz="3200" dirty="0">
                <a:latin typeface="+mj-lt"/>
              </a:rPr>
              <a:t>náklady, které vznikly při realizaci projektu či v jeho důsledku,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</a:pPr>
            <a:r>
              <a:rPr lang="cs-CZ" sz="3200" dirty="0">
                <a:latin typeface="+mj-lt"/>
              </a:rPr>
              <a:t>stanoveny v Rozhodnutí o poskytnutí dotace procentní sazbou – 15% přímých způsobilých nákladů na zaměstnance (kategorie 1),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</a:pPr>
            <a:r>
              <a:rPr lang="cs-CZ" sz="3200" dirty="0">
                <a:latin typeface="+mj-lt"/>
              </a:rPr>
              <a:t>nedokládají se, jsou nezbytné pro zajištění chodu projektu, ale nelze je přiřadit ke konkrétní aktivitě,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</a:pPr>
            <a:r>
              <a:rPr lang="cs-CZ" sz="3200" dirty="0">
                <a:latin typeface="+mj-lt"/>
              </a:rPr>
              <a:t>v systému MS2014+ se zaokrouhlují na dvě desetinná místa dolů,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</a:pPr>
            <a:r>
              <a:rPr lang="cs-CZ" sz="3200" dirty="0">
                <a:latin typeface="+mj-lt"/>
              </a:rPr>
              <a:t>považují se za vynaložené, aniž by se zjišťovalo, zda příjemce finanční prostředky skutečně vydal,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</a:pPr>
            <a:r>
              <a:rPr lang="cs-CZ" sz="3200" dirty="0">
                <a:latin typeface="+mj-lt"/>
              </a:rPr>
              <a:t>je třeba je v plné výši využít ve prospěch projektu (nevrací se!)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14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rozpočtu (přesuny finančních prostředků)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941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Ve výzvě 68 je/jsou možné: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přesuny v rámci kapitol,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přesun z ostatních přímých nákladů (2.A) do jednotkových nákladů (2.B)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přesun z osobních nákladů (1) do Jednotkových nákladů (2.B) – tato změna však sníží celkové způsobilé výdaje projektu, protože z kategorie 1 se počítají nepřímé náklady!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Ve výzvě 68 není možné: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přesunout Jednotkové náklady (2.B) do osobních nákladů (1) či ostatních přímých nákladů (2.A)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nově zřídit nebo vynulovat Jednotkové náklady (2.B)</a:t>
            </a:r>
          </a:p>
        </p:txBody>
      </p:sp>
    </p:spTree>
    <p:extLst>
      <p:ext uri="{BB962C8B-B14F-4D97-AF65-F5344CB8AC3E}">
        <p14:creationId xmlns:p14="http://schemas.microsoft.com/office/powerpoint/2010/main" val="161409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Podstatné změny (významné)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95425"/>
            <a:ext cx="7886700" cy="4314825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/>
              <a:t>Podstatné změny jsou platné (způsobilé) od data schválení. Má-li daná změna dopad do způsobilosti výdajů, je možné akceptovat zpětnou způsobilost výdajů, nejdříve však ke dni podání žádosti o změnu. Jedná se např. 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navýšení jednotkové sazby v kapitole rozpočtu Osobní výdaje (Seznam mezd/platů a možné postupy stanovení mezd/platů pro zaměstnance/pracovníky podílející se na realizaci projektů OP VVV, verze 4, str. 16 – nezapomínejte uvádět kód ISPV nebo příslušné nařízení vlády),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navýšení úvazku nad rámec 1,0 u člena odborného týmu (netýká se pedagogických pracovníků škol a školských zařízení  a akademických pracovníků, kteří mají limit zvýšen na 1,2 násobek fondu pracovní doby daného měsíce),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změny v mobilitách (cílová země, počet dnů v rámci jedné zahraniční mobility, doplnění údajů o využití uspořených prostředků na realizaci nových zahraničních mobilit).</a:t>
            </a:r>
          </a:p>
          <a:p>
            <a:r>
              <a:rPr lang="cs-CZ" sz="2400" dirty="0"/>
              <a:t>Samozřejmostí je řádné odůvodnění změny.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07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Nezpůsobilé výdaje dle </a:t>
            </a:r>
            <a:r>
              <a:rPr lang="cs-CZ" dirty="0" err="1"/>
              <a:t>PpŽP</a:t>
            </a:r>
            <a:r>
              <a:rPr lang="cs-CZ" dirty="0"/>
              <a:t> obecná část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45997"/>
            <a:ext cx="7886700" cy="4421170"/>
          </a:xfrm>
        </p:spPr>
        <p:txBody>
          <a:bodyPr>
            <a:normAutofit/>
          </a:bodyPr>
          <a:lstStyle/>
          <a:p>
            <a:r>
              <a:rPr lang="cs-CZ" dirty="0"/>
              <a:t>Dle kapitoly 8.8 se jedná o výdaje, které: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nejsou obsaženy v platném rozpočtu, nelze je hradit z dotačních prostředků či byly již jednou podpořeny z veřejných prostředků,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nejsou v souladu s cíli projektu,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nejsou hospodárné, účelné, efektivní,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nejsou v souladu s platnou legislativou.</a:t>
            </a:r>
          </a:p>
          <a:p>
            <a:r>
              <a:rPr lang="cs-CZ" dirty="0"/>
              <a:t>V osobních nákladech jde zejména o: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náhradu nevyčerpané dovolené při ukončení pracovního poměru,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odstupné,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příspěvky na penzijní připojištění či dary.</a:t>
            </a:r>
          </a:p>
          <a:p>
            <a:r>
              <a:rPr lang="cs-CZ" dirty="0"/>
              <a:t>Příjemce o nich účtuje odděleně od způsobilých výdajů.</a:t>
            </a:r>
          </a:p>
          <a:p>
            <a:pPr lvl="1" indent="0">
              <a:buNone/>
            </a:pP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80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Nezpůsobilé výdaje dle </a:t>
            </a:r>
            <a:r>
              <a:rPr lang="cs-CZ" dirty="0" err="1"/>
              <a:t>PpŽP</a:t>
            </a:r>
            <a:r>
              <a:rPr lang="cs-CZ" dirty="0"/>
              <a:t> specifická část 5.2.4.3.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481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výdaje související s vyloučenými aktivitami, tj. výdaje na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soutěže,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úpravy obsahu a tvorbu doktorských studijních programů, aktivity realizované pro studenty doktorských studijních programů,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tvorbu kurzů DVPP a programů CŽV,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kurzy IT orientované pouze na základy práce s technologiemi bez zaměření na didaktické zpracování obsahu,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akreditované kurzy k získání odborné kvalifikace mentora.  </a:t>
            </a:r>
          </a:p>
          <a:p>
            <a:pPr marL="1028700" lvl="1" indent="-342900"/>
            <a:endParaRPr lang="cs-CZ" sz="2000" dirty="0">
              <a:latin typeface="+mj-lt"/>
            </a:endParaRPr>
          </a:p>
          <a:p>
            <a:pPr algn="ctr"/>
            <a:r>
              <a:rPr lang="cs-CZ" dirty="0"/>
              <a:t>Děkuji za pozornost. </a:t>
            </a:r>
          </a:p>
          <a:p>
            <a:pPr algn="ctr"/>
            <a:r>
              <a:rPr lang="cs-CZ" dirty="0">
                <a:sym typeface="Wingdings" panose="05000000000000000000" pitchFamily="2" charset="2"/>
              </a:rPr>
              <a:t>Ing. Milan Karmazín</a:t>
            </a:r>
          </a:p>
          <a:p>
            <a:pPr algn="ctr"/>
            <a:r>
              <a:rPr lang="cs-CZ" dirty="0">
                <a:sym typeface="Wingdings" panose="05000000000000000000" pitchFamily="2" charset="2"/>
              </a:rPr>
              <a:t>Email: milan.karmazin@msmt.cz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36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</a:pPr>
            <a:r>
              <a:rPr dirty="0"/>
              <a:t>Finanční část </a:t>
            </a:r>
            <a:r>
              <a:rPr lang="cs-CZ" dirty="0"/>
              <a:t>–</a:t>
            </a:r>
            <a:r>
              <a:rPr dirty="0"/>
              <a:t> Pravidla pro žadatele a příjemce, </a:t>
            </a:r>
            <a:br>
              <a:rPr dirty="0"/>
            </a:br>
            <a:r>
              <a:rPr dirty="0"/>
              <a:t>obecná část, verze 5 a specifická část verze 2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28650" y="1771650"/>
            <a:ext cx="7886700" cy="4105275"/>
          </a:xfrm>
        </p:spPr>
        <p:txBody>
          <a:bodyPr rtlCol="0"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Zálohová platba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Předkládání </a:t>
            </a:r>
            <a:r>
              <a:rPr lang="cs-CZ" dirty="0" err="1"/>
              <a:t>ŽoP</a:t>
            </a: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Finanční milníky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Dokladování výdajů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Osobní výdaje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Výkazy práce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Ostatní přímé náklady a jednotkové náklady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Nepřímé náklady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Změny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Nezpůsobilé výdaje</a:t>
            </a:r>
            <a:endParaRPr lang="cs-CZ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Zálohová platba (ex-ante)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Její výše stanovena ve výzvě a příslušných specifických pravidlech pro žadatele a příjemce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Ukotvena v Rozhodnutí o poskytnutí dotace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První zálohová platba ve výši částky, která se vypočte součtem plánovaných výdajů za první dvě sledovaná období uvedená ve finančním plánu, maximálně však do 30 % předpokládaných celkových způsobilých výdajů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Proplacena zpravidla do 30 kalendářních dnů  od vydání právního aktu (rozhodnutí), nejdříve však 60 kalendářních dnů před zahájením fyzické realizace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59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Předkládání Žádostí o platbu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533525"/>
            <a:ext cx="8198827" cy="429577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Žádost o platbu obsahující předfinancování (požadovanou zálohu) i refundaci (vyúčtování) je vždy součástí Zprávy o realizaci.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1. průběžná </a:t>
            </a:r>
            <a:r>
              <a:rPr lang="cs-CZ" dirty="0" err="1"/>
              <a:t>ŽoP</a:t>
            </a:r>
            <a:r>
              <a:rPr lang="cs-CZ" dirty="0"/>
              <a:t> – podání se liší v závislosti na datu zahájení fyzické realizace projektu (před x po vydání </a:t>
            </a:r>
            <a:r>
              <a:rPr lang="cs-CZ" dirty="0" err="1"/>
              <a:t>RoPD</a:t>
            </a:r>
            <a:r>
              <a:rPr lang="cs-CZ" dirty="0"/>
              <a:t>)</a:t>
            </a:r>
          </a:p>
          <a:p>
            <a:r>
              <a:rPr lang="cs-CZ" dirty="0"/>
              <a:t>	pro projekty, jejichž fyzická realizace je zahájena před datem vydání právního 	aktu, období od vydání právního aktu po dobu 3 měsíců plus 20 pracovních dní; </a:t>
            </a:r>
          </a:p>
          <a:p>
            <a:r>
              <a:rPr lang="cs-CZ" dirty="0"/>
              <a:t>	pro projekty, jejichž fyzická realizace je zahájena po datu vydání právního aktu 	(včetně tohoto data), období 3 měsíců od předpokládaného data zahájení 	fyzické realizace projektu plus 20 pracovních dní;</a:t>
            </a:r>
          </a:p>
          <a:p>
            <a:r>
              <a:rPr lang="cs-CZ" dirty="0"/>
              <a:t>	3 měsíce se počítají od data, které nastane později.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Další průběžné </a:t>
            </a:r>
            <a:r>
              <a:rPr lang="cs-CZ" dirty="0" err="1"/>
              <a:t>ŽoP</a:t>
            </a:r>
            <a:r>
              <a:rPr lang="cs-CZ" dirty="0"/>
              <a:t> - do 20 pracovních dnů po uplynutí 6 měsíců od ukončení předchozího sledovaného (monitorovacího) období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Možnost posunutí termínu předložení </a:t>
            </a:r>
            <a:r>
              <a:rPr lang="cs-CZ" dirty="0" err="1"/>
              <a:t>ŽoP</a:t>
            </a:r>
            <a:r>
              <a:rPr lang="cs-CZ" dirty="0"/>
              <a:t> o 10 pracovních dnů, maximálně 1x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Dřívější předložení </a:t>
            </a:r>
            <a:r>
              <a:rPr lang="cs-CZ" dirty="0" err="1"/>
              <a:t>ZoR</a:t>
            </a:r>
            <a:r>
              <a:rPr lang="cs-CZ" dirty="0"/>
              <a:t> a </a:t>
            </a:r>
            <a:r>
              <a:rPr lang="cs-CZ" dirty="0" err="1"/>
              <a:t>ŽoP</a:t>
            </a:r>
            <a:r>
              <a:rPr lang="cs-CZ" dirty="0"/>
              <a:t> – podstatná změna harmonogramu a finančního plánu (pozor – může ovlivnit milníky)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Schválení a proplacení </a:t>
            </a:r>
            <a:r>
              <a:rPr lang="cs-CZ" dirty="0" err="1"/>
              <a:t>ŽoP</a:t>
            </a:r>
            <a:r>
              <a:rPr lang="cs-CZ" dirty="0"/>
              <a:t> do 90 kalendářních dnů od podání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5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milníky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Minimální výše výdajů, kterou je příjemce povinen v úhrnu předložit ŘO OP VVV za sledovaná období, pro která je finanční milník stanoven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Finanční milníky jsou uvedeny v právním aktu o poskytnutí/převodu podpory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Průběžný finanční milník </a:t>
            </a:r>
            <a:r>
              <a:rPr lang="cs-CZ" dirty="0"/>
              <a:t>– 80 % celkové plánované částky vyúčtování za každá dvě po sobě jdoucí sledovaná období (zpravidla 12 měsíců)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Průběžné finanční milníky budou sledovány pouze u projektů, jejichž doba trvání od data zahájení fyzické realizace do předpokládaného data ukončení realizace je delší než 30 měsíců včetně</a:t>
            </a:r>
          </a:p>
        </p:txBody>
      </p:sp>
    </p:spTree>
    <p:extLst>
      <p:ext uri="{BB962C8B-B14F-4D97-AF65-F5344CB8AC3E}">
        <p14:creationId xmlns:p14="http://schemas.microsoft.com/office/powerpoint/2010/main" val="254308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milníky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Hraniční finanční milník </a:t>
            </a:r>
            <a:r>
              <a:rPr lang="cs-CZ" dirty="0"/>
              <a:t>– 60 % celkové plánované částky vyúčtování v 60 % doby realizace projektu (pro dané období již není stanoven průběžný finanční milník)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Hraniční finanční milník je stanoven u všech projektů, není-li výzvou stanoveno jinak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Výši hraničního finančního milníku a dobu, pro kterou je stanoven standardně není možné v době realizace projektu prostřednictvím změnového řízení změnit, kromě následujících případů: dřívější předložení </a:t>
            </a:r>
            <a:r>
              <a:rPr lang="cs-CZ" dirty="0" err="1"/>
              <a:t>ZoR</a:t>
            </a:r>
            <a:r>
              <a:rPr lang="cs-CZ" dirty="0"/>
              <a:t> projektu, změna doby realizace projektu, snížení celkových způsobilých výdajů v rozpočtu projektu a připojení Metodického dopisu „</a:t>
            </a:r>
            <a:r>
              <a:rPr lang="cs-CZ" dirty="0" err="1"/>
              <a:t>koronavirus</a:t>
            </a:r>
            <a:r>
              <a:rPr lang="cs-CZ"/>
              <a:t>“ z 8.4.2020 k </a:t>
            </a:r>
            <a:r>
              <a:rPr lang="cs-CZ" dirty="0" err="1"/>
              <a:t>PpŽP</a:t>
            </a:r>
            <a:r>
              <a:rPr lang="cs-CZ" dirty="0"/>
              <a:t> (dodatek k </a:t>
            </a:r>
            <a:r>
              <a:rPr lang="cs-CZ" dirty="0" err="1"/>
              <a:t>RoPD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18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milníky - příklad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93025"/>
            <a:ext cx="7886700" cy="42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Dokladování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289" y="1690689"/>
            <a:ext cx="7886700" cy="37576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 soupisky dokladů zařazeny všechny přímé výdaje, ale dokládány pouze výdaje nad 10 000 Kč (součet za dodavatele a účetní doklad, hrubá mzda u PS a DPČ 7 462 Kč, součet za zaměstnance)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Účetní doklady, doklady o úhradě a další dokumentace dle kapitoly 8.7.2 obecných pravidel (uzavřené PS, DPČ, DPP u 1. </a:t>
            </a:r>
            <a:r>
              <a:rPr lang="cs-CZ" dirty="0" err="1"/>
              <a:t>ZoR</a:t>
            </a:r>
            <a:r>
              <a:rPr lang="cs-CZ" dirty="0"/>
              <a:t> předkládat všechny u dalších </a:t>
            </a:r>
            <a:r>
              <a:rPr lang="cs-CZ" dirty="0" err="1"/>
              <a:t>ZoR</a:t>
            </a:r>
            <a:r>
              <a:rPr lang="cs-CZ" dirty="0"/>
              <a:t> za nové zaměstnance, tj. i pod 10 tis.)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ŘO si může vyžádat doložení výdajů i do 10 000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Obecné podmínky způsobilosti – věcná, přiměřenost (3 E – hospodárnost, efektivnost, účelnost), časová, místní (výdaj projektu je způsobilý, pokud je projekt realizován na území, na které se vztahuje program, v jehož rámci je podporován), prokazatelnost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75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výdaje (1. kategorie)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Mzdové výdaje (hrubá mzda, plat, odměny z dohod), odvody SP a ZP, nemocenská hrazená zaměstnavatelem, zákonné pojištění odpovědnosti, ostatní obligatorní výdaje (např. FKSP, sociální fond)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Dokládání: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pracovní smlouvy nebo dohody vč. pracovní náplně, mzdové/platové výměry, výše úvazku (jen při prvním uplatnění výdaje) – s vazbou na projekt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sjetina ze mzdového systému za sledované období (mzdové listy, výplatní pásky)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doklady o úhradě 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výkazy práce (v relevantních případech, měsíční)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povinná příloha Realizační tým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Max. úvazek 1,0 u všech subjektů (příjemce a partneři) zapojených do realizace projektu, ve výjimečných případech 1,2. </a:t>
            </a:r>
            <a:r>
              <a:rPr lang="cs-CZ" dirty="0"/>
              <a:t>Výjimka platí pro členy odborného týmu, kterými jsou pedagogičtí pracovníci škol vymezených § 7, odst. 3 školského zákona, akademičtí pracovníci vymezení § 70 zákona o vysokých školách.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3426801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[jen pro čtení] [režim kompatibility]" id="{FFDDE6B0-EEC2-4BB5-8A18-92F895E1F177}" vid="{5A0BC182-02C9-4A36-823D-B869CAD7BBB1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6CA40DB-BDAF-4F55-8218-966A1B623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1EB1A4-4A50-425C-A788-3E0DA2990E0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B479246-A622-4E25-8E24-8ED0367A8635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AD9977BD-16EF-4156-8562-3C8B34556621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0104a4cd-1400-468e-be1b-c7aad71d7d5a"/>
    <ds:schemaRef ds:uri="http://schemas.openxmlformats.org/package/2006/metadata/core-properties"/>
    <ds:schemaRef ds:uri="http://purl.org/dc/dcmitype/"/>
    <ds:schemaRef ds:uri="http://schemas.microsoft.com/sharepoint/v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Vzor_opvvv_prezentace</Template>
  <TotalTime>2390</TotalTime>
  <Words>1518</Words>
  <Application>Microsoft Office PowerPoint</Application>
  <PresentationFormat>Předvádění na obrazovce (4:3)</PresentationFormat>
  <Paragraphs>132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Vlastní návrh</vt:lpstr>
      <vt:lpstr>Prezentace aplikace PowerPoint</vt:lpstr>
      <vt:lpstr>Finanční část – Pravidla pro žadatele a příjemce,  obecná část, verze 5 a specifická část verze 2</vt:lpstr>
      <vt:lpstr>Zálohová platba (ex-ante)</vt:lpstr>
      <vt:lpstr>Předkládání Žádostí o platbu</vt:lpstr>
      <vt:lpstr>Finanční milníky</vt:lpstr>
      <vt:lpstr>Finanční milníky</vt:lpstr>
      <vt:lpstr>Finanční milníky - příklad</vt:lpstr>
      <vt:lpstr>Dokladování výdajů</vt:lpstr>
      <vt:lpstr>Osobní výdaje (1. kategorie)</vt:lpstr>
      <vt:lpstr>Výkazy práce (PV)</vt:lpstr>
      <vt:lpstr>Ostatní přímé náklady a jednotkové náklady (2.kat.)</vt:lpstr>
      <vt:lpstr>Ostatní přímé náklady a jednotkové náklady (2.kat.)</vt:lpstr>
      <vt:lpstr>Nepřímé náklady (3. kategorie)</vt:lpstr>
      <vt:lpstr>Změny rozpočtu (přesuny finančních prostředků) </vt:lpstr>
      <vt:lpstr>Podstatné změny (významné)</vt:lpstr>
      <vt:lpstr>Nezpůsobilé výdaje dle PpŽP obecná část  </vt:lpstr>
      <vt:lpstr>Nezpůsobilé výdaje dle PpŽP specifická část 5.2.4.3. 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Havlíčková Veronika</dc:creator>
  <cp:lastModifiedBy>Melicharová Veronika</cp:lastModifiedBy>
  <cp:revision>208</cp:revision>
  <cp:lastPrinted>2020-06-16T14:36:20Z</cp:lastPrinted>
  <dcterms:created xsi:type="dcterms:W3CDTF">2017-01-03T07:04:46Z</dcterms:created>
  <dcterms:modified xsi:type="dcterms:W3CDTF">2020-06-17T06:54:48Z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de197c94-d562-4c93-a17c-6233561b67ba</vt:lpwstr>
  </property>
  <property fmtid="{D5CDD505-2E9C-101B-9397-08002B2CF9AE}" pid="4" name="Komentář">
    <vt:lpwstr>předepsané písmo Calibri, daná velikost a barva písma</vt:lpwstr>
  </property>
  <property fmtid="{D5CDD505-2E9C-101B-9397-08002B2CF9AE}" pid="5" name="PublishingExpirationDate">
    <vt:lpwstr/>
  </property>
  <property fmtid="{D5CDD505-2E9C-101B-9397-08002B2CF9AE}" pid="6" name="PublishingStartDate">
    <vt:lpwstr/>
  </property>
  <property fmtid="{D5CDD505-2E9C-101B-9397-08002B2CF9AE}" pid="7" name="_dlc_DocId">
    <vt:lpwstr>15OPMSMT0001-3-2874</vt:lpwstr>
  </property>
  <property fmtid="{D5CDD505-2E9C-101B-9397-08002B2CF9AE}" pid="8" name="_dlc_DocIdUrl">
    <vt:lpwstr>http://op.msmt.cz/_layouts/15/DocIdRedir.aspx?ID=15OPMSMT0001-3-2874, 15OPMSMT0001-3-2874</vt:lpwstr>
  </property>
</Properties>
</file>