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0"/>
  </p:notesMasterIdLst>
  <p:sldIdLst>
    <p:sldId id="256" r:id="rId6"/>
    <p:sldId id="285" r:id="rId7"/>
    <p:sldId id="272" r:id="rId8"/>
    <p:sldId id="290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334" r:id="rId28"/>
    <p:sldId id="406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287" r:id="rId46"/>
    <p:sldId id="289" r:id="rId47"/>
    <p:sldId id="369" r:id="rId48"/>
    <p:sldId id="360" r:id="rId49"/>
    <p:sldId id="361" r:id="rId50"/>
    <p:sldId id="362" r:id="rId51"/>
    <p:sldId id="363" r:id="rId52"/>
    <p:sldId id="364" r:id="rId53"/>
    <p:sldId id="365" r:id="rId54"/>
    <p:sldId id="349" r:id="rId55"/>
    <p:sldId id="366" r:id="rId56"/>
    <p:sldId id="336" r:id="rId57"/>
    <p:sldId id="350" r:id="rId58"/>
    <p:sldId id="359" r:id="rId59"/>
    <p:sldId id="352" r:id="rId60"/>
    <p:sldId id="353" r:id="rId61"/>
    <p:sldId id="354" r:id="rId62"/>
    <p:sldId id="370" r:id="rId63"/>
    <p:sldId id="355" r:id="rId64"/>
    <p:sldId id="356" r:id="rId65"/>
    <p:sldId id="357" r:id="rId66"/>
    <p:sldId id="339" r:id="rId67"/>
    <p:sldId id="341" r:id="rId68"/>
    <p:sldId id="346" r:id="rId6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2D1"/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398" autoAdjust="0"/>
  </p:normalViewPr>
  <p:slideViewPr>
    <p:cSldViewPr snapToGrid="0">
      <p:cViewPr varScale="1">
        <p:scale>
          <a:sx n="106" d="100"/>
          <a:sy n="106" d="100"/>
        </p:scale>
        <p:origin x="5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D40A3-B33B-A343-A8F5-330734F2F560}" type="doc">
      <dgm:prSet loTypeId="urn:microsoft.com/office/officeart/2005/8/layout/funnel1" loCatId="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E5C6000-CAF4-454E-91C4-403242062446}">
      <dgm:prSet phldrT="[Text]"/>
      <dgm:spPr>
        <a:solidFill>
          <a:schemeClr val="accent5"/>
        </a:solidFill>
      </dgm:spPr>
      <dgm:t>
        <a:bodyPr/>
        <a:lstStyle/>
        <a:p>
          <a:r>
            <a:rPr lang="cs-CZ" noProof="0" dirty="0" smtClean="0"/>
            <a:t>Aktivity škol – „Šablony“</a:t>
          </a:r>
          <a:endParaRPr lang="cs-CZ" noProof="0" dirty="0"/>
        </a:p>
      </dgm:t>
    </dgm:pt>
    <dgm:pt modelId="{7FA4DA1F-A216-8C47-AB8C-9FD93D50EF80}" type="parTrans" cxnId="{D692E5EA-AAE0-794B-B5F4-CA0E46A298E8}">
      <dgm:prSet/>
      <dgm:spPr/>
      <dgm:t>
        <a:bodyPr/>
        <a:lstStyle/>
        <a:p>
          <a:endParaRPr lang="en-US"/>
        </a:p>
      </dgm:t>
    </dgm:pt>
    <dgm:pt modelId="{1704D797-EAC6-1542-BD4D-33C2578DBAB2}" type="sibTrans" cxnId="{D692E5EA-AAE0-794B-B5F4-CA0E46A298E8}">
      <dgm:prSet/>
      <dgm:spPr/>
      <dgm:t>
        <a:bodyPr/>
        <a:lstStyle/>
        <a:p>
          <a:endParaRPr lang="en-US"/>
        </a:p>
      </dgm:t>
    </dgm:pt>
    <dgm:pt modelId="{36A52A86-6F62-DE47-A5AE-EEC27CF93554}">
      <dgm:prSet phldrT="[Text]"/>
      <dgm:spPr>
        <a:solidFill>
          <a:srgbClr val="990000"/>
        </a:solidFill>
      </dgm:spPr>
      <dgm:t>
        <a:bodyPr/>
        <a:lstStyle/>
        <a:p>
          <a:r>
            <a:rPr lang="cs-CZ" noProof="0" dirty="0" smtClean="0"/>
            <a:t>Aktivity spolupráce – Tematická partnerství a sítě</a:t>
          </a:r>
          <a:endParaRPr lang="cs-CZ" noProof="0" dirty="0"/>
        </a:p>
      </dgm:t>
    </dgm:pt>
    <dgm:pt modelId="{E0BCE14A-EDD8-7E4A-9DD7-432BA382F764}" type="parTrans" cxnId="{C3B6A9F1-86F1-D94A-A09A-9C75223F5E71}">
      <dgm:prSet/>
      <dgm:spPr/>
      <dgm:t>
        <a:bodyPr/>
        <a:lstStyle/>
        <a:p>
          <a:endParaRPr lang="en-US"/>
        </a:p>
      </dgm:t>
    </dgm:pt>
    <dgm:pt modelId="{866A76E9-D713-8A49-9914-CF5B299896E7}" type="sibTrans" cxnId="{C3B6A9F1-86F1-D94A-A09A-9C75223F5E71}">
      <dgm:prSet/>
      <dgm:spPr/>
      <dgm:t>
        <a:bodyPr/>
        <a:lstStyle/>
        <a:p>
          <a:endParaRPr lang="en-US"/>
        </a:p>
      </dgm:t>
    </dgm:pt>
    <dgm:pt modelId="{48244170-1CD1-4B47-AD12-22BD162CA915}">
      <dgm:prSet phldrT="[Text]" custT="1"/>
      <dgm:spPr/>
      <dgm:t>
        <a:bodyPr/>
        <a:lstStyle/>
        <a:p>
          <a:r>
            <a:rPr lang="cs-CZ" sz="1100" noProof="0" dirty="0" smtClean="0"/>
            <a:t>Infrastruktura - IROP</a:t>
          </a:r>
          <a:endParaRPr lang="cs-CZ" sz="1100" noProof="0" dirty="0"/>
        </a:p>
      </dgm:t>
    </dgm:pt>
    <dgm:pt modelId="{9827F446-D50B-8C44-B23C-B76EF0C856B8}" type="parTrans" cxnId="{7C6ADAC1-0363-EE49-8225-5967B4AE8E52}">
      <dgm:prSet/>
      <dgm:spPr/>
      <dgm:t>
        <a:bodyPr/>
        <a:lstStyle/>
        <a:p>
          <a:endParaRPr lang="en-US"/>
        </a:p>
      </dgm:t>
    </dgm:pt>
    <dgm:pt modelId="{1390D77B-D9B9-544B-B668-FAEF0FF14164}" type="sibTrans" cxnId="{7C6ADAC1-0363-EE49-8225-5967B4AE8E52}">
      <dgm:prSet/>
      <dgm:spPr/>
      <dgm:t>
        <a:bodyPr/>
        <a:lstStyle/>
        <a:p>
          <a:endParaRPr lang="en-US"/>
        </a:p>
      </dgm:t>
    </dgm:pt>
    <dgm:pt modelId="{31BBC072-A654-2B4B-98E5-7BA132C23BAB}">
      <dgm:prSet phldrT="[Text]"/>
      <dgm:spPr/>
      <dgm:t>
        <a:bodyPr/>
        <a:lstStyle/>
        <a:p>
          <a:r>
            <a:rPr lang="cs-CZ" noProof="0" dirty="0" smtClean="0"/>
            <a:t>Naplňování opatření v Místním akčním plánu</a:t>
          </a:r>
          <a:endParaRPr lang="cs-CZ" noProof="0" dirty="0"/>
        </a:p>
      </dgm:t>
    </dgm:pt>
    <dgm:pt modelId="{923DE798-C9D9-1C40-942A-B13EA3BFE7FD}" type="parTrans" cxnId="{EBEEAFB3-1698-9D46-B7A3-B72EB673E05C}">
      <dgm:prSet/>
      <dgm:spPr/>
      <dgm:t>
        <a:bodyPr/>
        <a:lstStyle/>
        <a:p>
          <a:endParaRPr lang="en-US"/>
        </a:p>
      </dgm:t>
    </dgm:pt>
    <dgm:pt modelId="{C79F7515-94EF-B544-B8F7-F5B7CD592EC8}" type="sibTrans" cxnId="{EBEEAFB3-1698-9D46-B7A3-B72EB673E05C}">
      <dgm:prSet/>
      <dgm:spPr/>
      <dgm:t>
        <a:bodyPr/>
        <a:lstStyle/>
        <a:p>
          <a:endParaRPr lang="en-US"/>
        </a:p>
      </dgm:t>
    </dgm:pt>
    <dgm:pt modelId="{7162ECC5-72DE-B045-BF42-BBE2B1234586}" type="pres">
      <dgm:prSet presAssocID="{DFAD40A3-B33B-A343-A8F5-330734F2F56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33960-DD61-234F-B6CE-ECDB302E8EDF}" type="pres">
      <dgm:prSet presAssocID="{DFAD40A3-B33B-A343-A8F5-330734F2F560}" presName="ellipse" presStyleLbl="trBgShp" presStyleIdx="0" presStyleCnt="1"/>
      <dgm:spPr/>
    </dgm:pt>
    <dgm:pt modelId="{86520E8E-00CB-EF46-BDE4-437660B5808B}" type="pres">
      <dgm:prSet presAssocID="{DFAD40A3-B33B-A343-A8F5-330734F2F560}" presName="arrow1" presStyleLbl="fgShp" presStyleIdx="0" presStyleCnt="1"/>
      <dgm:spPr/>
    </dgm:pt>
    <dgm:pt modelId="{87371898-5837-DE40-8BEC-51A74A24EB3E}" type="pres">
      <dgm:prSet presAssocID="{DFAD40A3-B33B-A343-A8F5-330734F2F560}" presName="rectangle" presStyleLbl="revTx" presStyleIdx="0" presStyleCnt="1" custScaleX="16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30F48-7C1F-244E-AA96-DE875E351959}" type="pres">
      <dgm:prSet presAssocID="{36A52A86-6F62-DE47-A5AE-EEC27CF9355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1DE5E-CDCA-BE49-8AA1-D7873548E1D5}" type="pres">
      <dgm:prSet presAssocID="{48244170-1CD1-4B47-AD12-22BD162CA91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B6002-0FE3-0B4A-98C4-9E325A936FDE}" type="pres">
      <dgm:prSet presAssocID="{31BBC072-A654-2B4B-98E5-7BA132C23BA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4F368-CF34-FC4B-BD10-FFB25E34356B}" type="pres">
      <dgm:prSet presAssocID="{DFAD40A3-B33B-A343-A8F5-330734F2F560}" presName="funnel" presStyleLbl="trAlignAcc1" presStyleIdx="0" presStyleCnt="1" custLinFactNeighborX="338" custLinFactNeighborY="1644"/>
      <dgm:spPr/>
    </dgm:pt>
  </dgm:ptLst>
  <dgm:cxnLst>
    <dgm:cxn modelId="{D692E5EA-AAE0-794B-B5F4-CA0E46A298E8}" srcId="{DFAD40A3-B33B-A343-A8F5-330734F2F560}" destId="{AE5C6000-CAF4-454E-91C4-403242062446}" srcOrd="0" destOrd="0" parTransId="{7FA4DA1F-A216-8C47-AB8C-9FD93D50EF80}" sibTransId="{1704D797-EAC6-1542-BD4D-33C2578DBAB2}"/>
    <dgm:cxn modelId="{0AFB8AFD-2D6F-4B91-8832-5DFC87772B43}" type="presOf" srcId="{DFAD40A3-B33B-A343-A8F5-330734F2F560}" destId="{7162ECC5-72DE-B045-BF42-BBE2B1234586}" srcOrd="0" destOrd="0" presId="urn:microsoft.com/office/officeart/2005/8/layout/funnel1"/>
    <dgm:cxn modelId="{EBEEAFB3-1698-9D46-B7A3-B72EB673E05C}" srcId="{DFAD40A3-B33B-A343-A8F5-330734F2F560}" destId="{31BBC072-A654-2B4B-98E5-7BA132C23BAB}" srcOrd="3" destOrd="0" parTransId="{923DE798-C9D9-1C40-942A-B13EA3BFE7FD}" sibTransId="{C79F7515-94EF-B544-B8F7-F5B7CD592EC8}"/>
    <dgm:cxn modelId="{C3B6A9F1-86F1-D94A-A09A-9C75223F5E71}" srcId="{DFAD40A3-B33B-A343-A8F5-330734F2F560}" destId="{36A52A86-6F62-DE47-A5AE-EEC27CF93554}" srcOrd="1" destOrd="0" parTransId="{E0BCE14A-EDD8-7E4A-9DD7-432BA382F764}" sibTransId="{866A76E9-D713-8A49-9914-CF5B299896E7}"/>
    <dgm:cxn modelId="{207CB7EC-1C83-4F09-9DEF-FCDE9F6978C2}" type="presOf" srcId="{AE5C6000-CAF4-454E-91C4-403242062446}" destId="{A42B6002-0FE3-0B4A-98C4-9E325A936FDE}" srcOrd="0" destOrd="0" presId="urn:microsoft.com/office/officeart/2005/8/layout/funnel1"/>
    <dgm:cxn modelId="{8894D2F4-3693-4472-8CBA-DA2FA40F912B}" type="presOf" srcId="{48244170-1CD1-4B47-AD12-22BD162CA915}" destId="{F9730F48-7C1F-244E-AA96-DE875E351959}" srcOrd="0" destOrd="0" presId="urn:microsoft.com/office/officeart/2005/8/layout/funnel1"/>
    <dgm:cxn modelId="{23E733CF-AD6B-47E3-B86B-B8CA6EA1DF10}" type="presOf" srcId="{31BBC072-A654-2B4B-98E5-7BA132C23BAB}" destId="{87371898-5837-DE40-8BEC-51A74A24EB3E}" srcOrd="0" destOrd="0" presId="urn:microsoft.com/office/officeart/2005/8/layout/funnel1"/>
    <dgm:cxn modelId="{0DD0900D-E7F9-48EE-8E67-DDF79A05D135}" type="presOf" srcId="{36A52A86-6F62-DE47-A5AE-EEC27CF93554}" destId="{5F11DE5E-CDCA-BE49-8AA1-D7873548E1D5}" srcOrd="0" destOrd="0" presId="urn:microsoft.com/office/officeart/2005/8/layout/funnel1"/>
    <dgm:cxn modelId="{7C6ADAC1-0363-EE49-8225-5967B4AE8E52}" srcId="{DFAD40A3-B33B-A343-A8F5-330734F2F560}" destId="{48244170-1CD1-4B47-AD12-22BD162CA915}" srcOrd="2" destOrd="0" parTransId="{9827F446-D50B-8C44-B23C-B76EF0C856B8}" sibTransId="{1390D77B-D9B9-544B-B668-FAEF0FF14164}"/>
    <dgm:cxn modelId="{1363BBE1-E5F1-4D1D-9969-BEF74CC80F1E}" type="presParOf" srcId="{7162ECC5-72DE-B045-BF42-BBE2B1234586}" destId="{18A33960-DD61-234F-B6CE-ECDB302E8EDF}" srcOrd="0" destOrd="0" presId="urn:microsoft.com/office/officeart/2005/8/layout/funnel1"/>
    <dgm:cxn modelId="{922753C8-85FF-4D0C-AB0E-8BCDFAA78E9E}" type="presParOf" srcId="{7162ECC5-72DE-B045-BF42-BBE2B1234586}" destId="{86520E8E-00CB-EF46-BDE4-437660B5808B}" srcOrd="1" destOrd="0" presId="urn:microsoft.com/office/officeart/2005/8/layout/funnel1"/>
    <dgm:cxn modelId="{A7FFEFFC-26DE-4DC3-B35A-1A2ACD1DCAB3}" type="presParOf" srcId="{7162ECC5-72DE-B045-BF42-BBE2B1234586}" destId="{87371898-5837-DE40-8BEC-51A74A24EB3E}" srcOrd="2" destOrd="0" presId="urn:microsoft.com/office/officeart/2005/8/layout/funnel1"/>
    <dgm:cxn modelId="{01EF4BBB-6BCD-4BF9-8679-1C0B311A260B}" type="presParOf" srcId="{7162ECC5-72DE-B045-BF42-BBE2B1234586}" destId="{F9730F48-7C1F-244E-AA96-DE875E351959}" srcOrd="3" destOrd="0" presId="urn:microsoft.com/office/officeart/2005/8/layout/funnel1"/>
    <dgm:cxn modelId="{735580D6-1D9B-4FE4-BB24-C656C7CF7965}" type="presParOf" srcId="{7162ECC5-72DE-B045-BF42-BBE2B1234586}" destId="{5F11DE5E-CDCA-BE49-8AA1-D7873548E1D5}" srcOrd="4" destOrd="0" presId="urn:microsoft.com/office/officeart/2005/8/layout/funnel1"/>
    <dgm:cxn modelId="{528ED1DA-60E5-400C-B2E7-D3E1EBD9D1D9}" type="presParOf" srcId="{7162ECC5-72DE-B045-BF42-BBE2B1234586}" destId="{A42B6002-0FE3-0B4A-98C4-9E325A936FDE}" srcOrd="5" destOrd="0" presId="urn:microsoft.com/office/officeart/2005/8/layout/funnel1"/>
    <dgm:cxn modelId="{3603BA0E-4165-4B85-95E5-4B361A2A0018}" type="presParOf" srcId="{7162ECC5-72DE-B045-BF42-BBE2B1234586}" destId="{9DF4F368-CF34-FC4B-BD10-FFB25E34356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33960-DD61-234F-B6CE-ECDB302E8EDF}">
      <dsp:nvSpPr>
        <dsp:cNvPr id="0" name=""/>
        <dsp:cNvSpPr/>
      </dsp:nvSpPr>
      <dsp:spPr>
        <a:xfrm>
          <a:off x="1988860" y="187220"/>
          <a:ext cx="3715612" cy="1290383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20E8E-00CB-EF46-BDE4-437660B5808B}">
      <dsp:nvSpPr>
        <dsp:cNvPr id="0" name=""/>
        <dsp:cNvSpPr/>
      </dsp:nvSpPr>
      <dsp:spPr>
        <a:xfrm>
          <a:off x="3492388" y="3346931"/>
          <a:ext cx="720080" cy="460851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71898-5837-DE40-8BEC-51A74A24EB3E}">
      <dsp:nvSpPr>
        <dsp:cNvPr id="0" name=""/>
        <dsp:cNvSpPr/>
      </dsp:nvSpPr>
      <dsp:spPr>
        <a:xfrm>
          <a:off x="972102" y="3715612"/>
          <a:ext cx="5760651" cy="86409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noProof="0" dirty="0" smtClean="0"/>
            <a:t>Naplňování opatření v Místním akčním plánu</a:t>
          </a:r>
          <a:endParaRPr lang="cs-CZ" sz="2300" kern="1200" noProof="0" dirty="0"/>
        </a:p>
      </dsp:txBody>
      <dsp:txXfrm>
        <a:off x="972102" y="3715612"/>
        <a:ext cx="5760651" cy="864096"/>
      </dsp:txXfrm>
    </dsp:sp>
    <dsp:sp modelId="{F9730F48-7C1F-244E-AA96-DE875E351959}">
      <dsp:nvSpPr>
        <dsp:cNvPr id="0" name=""/>
        <dsp:cNvSpPr/>
      </dsp:nvSpPr>
      <dsp:spPr>
        <a:xfrm>
          <a:off x="3339731" y="1577263"/>
          <a:ext cx="1296144" cy="1296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noProof="0" dirty="0" smtClean="0"/>
            <a:t>Infrastruktura - IROP</a:t>
          </a:r>
          <a:endParaRPr lang="cs-CZ" sz="1100" kern="1200" noProof="0" dirty="0"/>
        </a:p>
      </dsp:txBody>
      <dsp:txXfrm>
        <a:off x="3529547" y="1767079"/>
        <a:ext cx="916512" cy="916512"/>
      </dsp:txXfrm>
    </dsp:sp>
    <dsp:sp modelId="{5F11DE5E-CDCA-BE49-8AA1-D7873548E1D5}">
      <dsp:nvSpPr>
        <dsp:cNvPr id="0" name=""/>
        <dsp:cNvSpPr/>
      </dsp:nvSpPr>
      <dsp:spPr>
        <a:xfrm>
          <a:off x="2412267" y="604867"/>
          <a:ext cx="1296144" cy="1296144"/>
        </a:xfrm>
        <a:prstGeom prst="ellipse">
          <a:avLst/>
        </a:prstGeom>
        <a:solidFill>
          <a:srgbClr val="99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Aktivity spolupráce – Tematická partnerství a sítě</a:t>
          </a:r>
          <a:endParaRPr lang="cs-CZ" sz="1200" kern="1200" noProof="0" dirty="0"/>
        </a:p>
      </dsp:txBody>
      <dsp:txXfrm>
        <a:off x="2602083" y="794683"/>
        <a:ext cx="916512" cy="916512"/>
      </dsp:txXfrm>
    </dsp:sp>
    <dsp:sp modelId="{A42B6002-0FE3-0B4A-98C4-9E325A936FDE}">
      <dsp:nvSpPr>
        <dsp:cNvPr id="0" name=""/>
        <dsp:cNvSpPr/>
      </dsp:nvSpPr>
      <dsp:spPr>
        <a:xfrm>
          <a:off x="3737215" y="291488"/>
          <a:ext cx="1296144" cy="1296144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noProof="0" dirty="0" smtClean="0"/>
            <a:t>Aktivity škol – „Šablony“</a:t>
          </a:r>
          <a:endParaRPr lang="cs-CZ" sz="1200" kern="1200" noProof="0" dirty="0"/>
        </a:p>
      </dsp:txBody>
      <dsp:txXfrm>
        <a:off x="3927031" y="481304"/>
        <a:ext cx="916512" cy="916512"/>
      </dsp:txXfrm>
    </dsp:sp>
    <dsp:sp modelId="{9DF4F368-CF34-FC4B-BD10-FFB25E34356B}">
      <dsp:nvSpPr>
        <dsp:cNvPr id="0" name=""/>
        <dsp:cNvSpPr/>
      </dsp:nvSpPr>
      <dsp:spPr>
        <a:xfrm>
          <a:off x="1849833" y="81837"/>
          <a:ext cx="4032448" cy="3225958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32180-97FF-4DA2-A4CD-256F8AF49381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56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32180-97FF-4DA2-A4CD-256F8AF49381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24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32180-97FF-4DA2-A4CD-256F8AF49381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43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32180-97FF-4DA2-A4CD-256F8AF49381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7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32180-97FF-4DA2-A4CD-256F8AF49381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7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132180-97FF-4DA2-A4CD-256F8AF49381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13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04FEAD-0D84-4AA9-AACF-6FD95CCD2CB5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0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04FEAD-0D84-4AA9-AACF-6FD95CCD2CB5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77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81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1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429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202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25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0695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06570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61299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28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78308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29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42232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597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57729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05802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8780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702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40633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4651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16578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496422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9282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39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01419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2DC227-95ED-4BD4-A52D-B0059963056E}" type="slidenum">
              <a:rPr lang="cs-CZ" altLang="cs-CZ" smtClean="0"/>
              <a:pPr/>
              <a:t>40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794853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959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815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60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762EB6-9B58-46D7-A715-D880DD189509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004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Stanovení na základě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předpokladu čerpání způsobilých výdajů v prvních dvou sledovaných období z předloženého finančního plánu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354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632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u="sng" dirty="0" smtClean="0"/>
              <a:t>Věcná způsobilost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 souladu s právními předpisy EU a ČR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 souladu s Obecnými pravidly způsobilosti danými v </a:t>
            </a:r>
            <a:r>
              <a:rPr lang="cs-CZ" baseline="0" dirty="0" err="1" smtClean="0"/>
              <a:t>PpŽp</a:t>
            </a:r>
            <a:r>
              <a:rPr lang="cs-CZ" baseline="0" dirty="0" smtClean="0"/>
              <a:t> a Specifickými pravidly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 souladu s PA</a:t>
            </a:r>
          </a:p>
          <a:p>
            <a:pPr marL="0" indent="0">
              <a:buFontTx/>
              <a:buNone/>
            </a:pPr>
            <a:r>
              <a:rPr lang="cs-CZ" b="1" u="sng" baseline="0" dirty="0" smtClean="0"/>
              <a:t>Přiměřenost výdaje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Výdaj musí být vynaložen v souladu s principy</a:t>
            </a:r>
          </a:p>
          <a:p>
            <a:pPr marL="171450" indent="-171450">
              <a:buFontTx/>
              <a:buChar char="-"/>
            </a:pPr>
            <a:r>
              <a:rPr lang="cs-CZ" b="1" baseline="0" dirty="0" smtClean="0"/>
              <a:t>Hospodárnosti</a:t>
            </a:r>
            <a:r>
              <a:rPr lang="cs-CZ" baseline="0" dirty="0" smtClean="0"/>
              <a:t> – rozumí se dosažení odpovídající kvality plněných úkolů za minimální cenu</a:t>
            </a:r>
          </a:p>
          <a:p>
            <a:pPr marL="171450" indent="-171450">
              <a:buFontTx/>
              <a:buChar char="-"/>
            </a:pPr>
            <a:r>
              <a:rPr lang="cs-CZ" b="1" baseline="0" dirty="0" smtClean="0"/>
              <a:t>Účelnosti</a:t>
            </a:r>
            <a:r>
              <a:rPr lang="cs-CZ" baseline="0" dirty="0" smtClean="0"/>
              <a:t> – použití prostředků, které zajistí optimální míru dosažení cílů při plnění stanovených úkolů</a:t>
            </a:r>
          </a:p>
          <a:p>
            <a:pPr marL="171450" indent="-171450">
              <a:buFontTx/>
              <a:buChar char="-"/>
            </a:pPr>
            <a:r>
              <a:rPr lang="cs-CZ" b="1" baseline="0" dirty="0" smtClean="0"/>
              <a:t>Efektivnosti</a:t>
            </a:r>
            <a:r>
              <a:rPr lang="cs-CZ" baseline="0" dirty="0" smtClean="0"/>
              <a:t> – poměřuje účinnost vložených zdrojů s užitkem, který se danou aktivitou získá</a:t>
            </a:r>
          </a:p>
          <a:p>
            <a:pPr marL="0" indent="0">
              <a:buFontTx/>
              <a:buNone/>
            </a:pPr>
            <a:r>
              <a:rPr lang="cs-CZ" b="1" u="sng" baseline="0" dirty="0" smtClean="0"/>
              <a:t>Časová způsobilost 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Výdaj je časově způsobilý, pokud souvisí s nákladem, který vznikl v období mezi datem zahájení a datem ukončení realizace projektu</a:t>
            </a:r>
          </a:p>
          <a:p>
            <a:pPr marL="0" indent="0">
              <a:buFontTx/>
              <a:buNone/>
            </a:pPr>
            <a:r>
              <a:rPr lang="cs-CZ" b="1" u="sng" baseline="0" dirty="0" smtClean="0"/>
              <a:t>Místní způsobilost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způsobilý, pokud je projekt realizován na území, na které se vztahuje program, v jehož rámci je podporován</a:t>
            </a:r>
          </a:p>
          <a:p>
            <a:pPr marL="0" indent="0">
              <a:buFontTx/>
              <a:buNone/>
            </a:pPr>
            <a:r>
              <a:rPr lang="cs-CZ" b="1" u="sng" baseline="0" dirty="0" smtClean="0"/>
              <a:t>Prokázání výdaje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Výdaj musí být řádně identifikovatelný prokazatelný a doložitelný – o dokladování více v dalším bloku</a:t>
            </a:r>
          </a:p>
          <a:p>
            <a:r>
              <a:rPr lang="cs-CZ" b="1" u="sng" dirty="0" smtClean="0"/>
              <a:t>Zpětná způsobilost – před schválením</a:t>
            </a:r>
            <a:r>
              <a:rPr lang="cs-CZ" b="1" u="sng" baseline="0" dirty="0" smtClean="0"/>
              <a:t> PA</a:t>
            </a:r>
          </a:p>
          <a:p>
            <a:pPr marL="0" indent="0">
              <a:buFontTx/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65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Ostatní obligatorní výdaje: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dovolená nabíhající po dobu mateřské dovolené, příspěvky do fondu kulturních a sociálních potřeb, respektive sociálního fondu (v případě že to vyžaduje právní předpis), osobní překážky v práci či službě (vyšetření nebo ošetření u lékaře, svatba, narození dítěte, promoce, účast na pohřbu rodinného příslušníka, apod.) nebo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indispoziční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volno; rozsah překážek na straně zaměstnance a konkrétní podmínky poskytování náhrad platu jsou určeny buď právním předpisem, vnitřním předpisem zaměstnavatele či v kolektivní smlouvě.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5235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vykazování mzdových výdajů se za jeden účetní doklad, který je možné zahrnout do seznamu účetních dokladů, považuje způsobilá část mzdy/platu/odměny jednotlivého pracovníka nepřesahující částku 10.000 CZK za předpokladu, že je do této částky zahrnuta hrubá mzda včetně osobních příplatků a zákonné zdravotní a sociální pojištění. V případě, že má osoba více částečných úvazků v rámci jednoho projektu, hodnota účetních dokladů se sčítá.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9043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výčet povinných náležitostí PV uveden v </a:t>
            </a:r>
            <a:r>
              <a:rPr lang="cs-CZ" dirty="0" err="1" smtClean="0"/>
              <a:t>PpŽP</a:t>
            </a:r>
            <a:r>
              <a:rPr lang="cs-CZ" dirty="0" smtClean="0"/>
              <a:t>, s. 138</a:t>
            </a:r>
            <a:r>
              <a:rPr lang="cs-CZ" baseline="0" dirty="0" smtClean="0"/>
              <a:t> a 139</a:t>
            </a:r>
            <a:endParaRPr lang="cs-CZ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identifikace projektu;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identifikační údaje: jméno a příjmení pracovníka, název pozice, typ pracovněprávního vztahu, úvazek zaměstnance na dané pozici, celkový úvazek pro zaměstnavatele a celkový úvazek u všech zaměstnavatelů zapojených do realizace projektu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fond pracovní doby pracovníka v daném měsíci v hodinách;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počet hodin dovolené, z toho počet hodin dovolené pro projekt (v detailu na dvě desetinná místa);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počet hodin nemocenské;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počet skutečně odpracovaných hodin;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popis činností/skupin činností, které pracovník vykonával pro projekt a ke každé počet hodin. (zaměstnanec nevyplňuje detail, který den přesně danou činnost vykonával, s výjimkou účasti na služební cestě, poradě či konferenci, pak uvede i datum); zaměstnavatel ovšem musí být schopen v případě kontroly poskytnout záznam o počtu odpracovaných hodin za daný měsíc celkově i pro projekt). Hodiny strávené činnostmi mimo projekt nebo činnostmi, které zakládají nepřímé náklady, jsou zahrnuty v celkových číselných údajích za dané sledované období u zaměstnavatele, ale neuvádí se k nim, co pracovník během nich vykonával;</a:t>
            </a:r>
            <a:r>
              <a:rPr lang="cs-CZ" baseline="0" dirty="0" smtClean="0"/>
              <a:t> </a:t>
            </a:r>
            <a:r>
              <a:rPr lang="cs-CZ" dirty="0" smtClean="0"/>
              <a:t>prohlášení o pravdivosti údajů;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dirty="0" smtClean="0"/>
              <a:t>podpis a datum podpisu zaměstnance, jméno a příjmení, podpis a datum podpisu osoby oprávněné pravdivost výkazu potvrdit; 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-</a:t>
            </a:r>
            <a:r>
              <a:rPr lang="cs-CZ" baseline="0" dirty="0" smtClean="0"/>
              <a:t> otázky: položka rozpočtu;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má pracovník v jednom projektu dvě pracovní smlouvy na dvě různé pozice, znamená to, že se nemusí předkládat kopie pracovního výkazu 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Ano,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upozornění, že nesmí přešvihnout 1,2 úvazku – prohlašuje v příloze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Realizační tým.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132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8800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50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A6396C-6F3F-4F5B-B95F-E559B99315D1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7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97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05B589-70BC-4BEE-99E8-4DF62BCF03F6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5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7EE04A-FF4A-40FA-9276-FB0825ABED06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5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6406" indent="-29861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94471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72260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50048" indent="-23889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2783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05626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83414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61202" indent="-23889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49611D-A2CC-4C1A-990B-61F3750F18CD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9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pravidla-pro-publicit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package" Target="../embeddings/List_aplikace_Microsoft_Excel1.xlsx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krausova@msmt.cz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es.holecek@msmt.cz" TargetMode="External"/><Relationship Id="rId4" Type="http://schemas.openxmlformats.org/officeDocument/2006/relationships/hyperlink" Target="mailto:daniela.privrelova@msmt.cz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0" y="-11016"/>
            <a:ext cx="9144000" cy="225845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2859" y="2808581"/>
            <a:ext cx="76382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příjemce</a:t>
            </a:r>
          </a:p>
          <a:p>
            <a:pPr algn="ctr"/>
            <a:r>
              <a:rPr lang="cs-CZ" sz="3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19. května 2016</a:t>
            </a:r>
            <a:endParaRPr lang="cs-CZ" sz="24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Průřezová a volitelná opatření MAP: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Rozvoj digitálních kompetencí dětí a žáků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Rozvoj kompetencí dětí a žáků pro aktivní používání cizího jazyka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Rozvoj sociálních a občanských kompetencí dětí a žáků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Rozvoj kulturního povědomí a vyjádření dětí a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žáků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Investice do rozvoje kapacit základních škol</a:t>
            </a:r>
          </a:p>
          <a:p>
            <a:pPr lvl="1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Aktivity související se vzděláváním mimo OP VVV a IROP</a:t>
            </a:r>
          </a:p>
          <a:p>
            <a:pPr lvl="1"/>
            <a:endParaRPr lang="cs-CZ" altLang="cs-CZ" sz="2000" dirty="0" smtClean="0">
              <a:latin typeface="Calibri" panose="020F0502020204030204" pitchFamily="34" charset="0"/>
            </a:endParaRPr>
          </a:p>
          <a:p>
            <a:pPr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323850" y="869060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Úrovně zpracování MAP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8815" y="1269110"/>
          <a:ext cx="8532813" cy="4243388"/>
        </p:xfrm>
        <a:graphic>
          <a:graphicData uri="http://schemas.openxmlformats.org/drawingml/2006/table">
            <a:tbl>
              <a:tblPr/>
              <a:tblGrid>
                <a:gridCol w="2133600"/>
                <a:gridCol w="2132013"/>
                <a:gridCol w="2133600"/>
                <a:gridCol w="2133600"/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91444" marR="91444"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preMAP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MAP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MAP+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Úroveň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Zjednodušená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Základní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Pokročilá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Hlavní cíl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Posílit vazby v místním partnerství aktérů v oblasti vzdělávání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Shodnout se na prioritách v oblasti vzdělávání a připravit akční plán aktivit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Realizovat naplánované aktivity, kontinuálně rozvíjet akční plánování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Převažující obsah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Stáže, workshopy, prezentace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Kulaté stoly, pracovní skupiny, setkávání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Vzdělávací aktivity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Hlavní výstup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Strategický rámec MAP a priority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Akční plán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rgbClr val="5F5F5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Akční plán – aktualizace Strategie rozvoje ZŠ</a:t>
                      </a:r>
                    </a:p>
                  </a:txBody>
                  <a:tcPr marL="91444" marR="91444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5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23850" y="816049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Povinné aktivity projektu: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468313" y="1216099"/>
            <a:ext cx="8351837" cy="455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Akční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plánování</a:t>
            </a: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pro projekty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preMAP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je povinná pouze realizace a dokončení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podaktivity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a) Rozvoj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partnerství -  Řídící výbor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b) Dohoda o prioritách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- vytvoření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Strategického rámce MAP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včetně Investičních priorit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c) Budování znalostních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kapacit 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pro projekty MAP a MAP+ je povinná realizace a dokončení </a:t>
            </a:r>
            <a:r>
              <a:rPr lang="cs-CZ" alt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podaktivity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Rozvoj partnerství – Řídící výbor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b) Dohoda o prioritách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- vytvoření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Strategického rámce MAP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včetně Investičních priorit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c) Akční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plánování – vytvoření Místního akčního plánu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d) Budování znalostních kapacit</a:t>
            </a: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73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23850" y="816049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Akční plánování - </a:t>
            </a:r>
            <a:r>
              <a:rPr lang="cs-CZ" altLang="cs-CZ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podaktivity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468313" y="1216099"/>
            <a:ext cx="83518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Rozvoj partnerství:</a:t>
            </a:r>
          </a:p>
          <a:p>
            <a:pPr marL="0" indent="0" eaLnBrk="1" hangingPunct="1"/>
            <a:endParaRPr lang="cs-CZ" altLang="cs-CZ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cílem je sestavení a vytvoření </a:t>
            </a: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Řídícího výboru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realizátor osloví povinné subjekty k zapojení</a:t>
            </a:r>
          </a:p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Výstup:</a:t>
            </a: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Řídící výbor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Schválený status a jednací řád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  vzniku partnerství a jeho složení – oslovené subjekty, zapojené subjekty, počet členů, výběr relevantních partnerů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Řídící výbor: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Hlavní představitel MAP – schvaluje Strategický rámec MAP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Zprostředkovává přenos informací v území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Spolupráce všech relevantních partnerů v daném území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96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23850" y="816049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Akční plánování - </a:t>
            </a: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podaktivity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468313" y="1216099"/>
            <a:ext cx="835183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Dohoda o prioritách:</a:t>
            </a:r>
          </a:p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realizují všechny úrovně MAP</a:t>
            </a:r>
          </a:p>
          <a:p>
            <a:pPr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AutoNum type="arabicParenR"/>
            </a:pP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Analýza –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z dotazníkového šetření, </a:t>
            </a:r>
            <a:r>
              <a:rPr lang="cs-CZ" alt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metaanalýzy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stávajících dokumentů, SWOT-3 analýza pro každou z oblastí</a:t>
            </a:r>
          </a:p>
          <a:p>
            <a:pPr eaLnBrk="1" hangingPunct="1">
              <a:buAutoNum type="arabicParenR"/>
            </a:pPr>
            <a:endParaRPr lang="cs-CZ" alt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AutoNum type="arabicParenR"/>
            </a:pP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Strategický rámec MAP –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struktura Vize, Popis zapojení aktérů, Popis priorit a cílů, </a:t>
            </a:r>
            <a:r>
              <a:rPr lang="cs-CZ" alt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Prioritizace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témat</a:t>
            </a:r>
          </a:p>
          <a:p>
            <a:pPr eaLnBrk="1" hangingPunct="1">
              <a:buAutoNum type="arabicParenR"/>
            </a:pPr>
            <a:endParaRPr lang="cs-CZ" alt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AutoNum type="arabicParenR"/>
            </a:pP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Investiční priority –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příloha strategického rámce</a:t>
            </a:r>
          </a:p>
          <a:p>
            <a:pPr marL="0" indent="0" eaLnBrk="1" hangingPunct="1"/>
            <a:endParaRPr lang="cs-CZ" altLang="cs-CZ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Výstup: </a:t>
            </a:r>
          </a:p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Strategický rámec MAP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včetně přílohy </a:t>
            </a: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Investiční priority</a:t>
            </a: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46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23850" y="816049"/>
            <a:ext cx="849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Akční plánování - </a:t>
            </a:r>
            <a:r>
              <a:rPr lang="cs-CZ" altLang="cs-CZ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podaktivity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468313" y="1216099"/>
            <a:ext cx="83518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Akční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plánování</a:t>
            </a: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realizují MAP a MAP+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vytvoření Místního akčního plánu</a:t>
            </a:r>
          </a:p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Struktura:</a:t>
            </a:r>
          </a:p>
          <a:p>
            <a:pPr eaLnBrk="1" hangingPunct="1">
              <a:buFont typeface="+mj-lt"/>
              <a:buAutoNum type="arabicParenR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Analytická část </a:t>
            </a:r>
          </a:p>
          <a:p>
            <a:pPr eaLnBrk="1" hangingPunct="1">
              <a:buFont typeface="+mj-lt"/>
              <a:buAutoNum type="arabicParenR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Strategická část</a:t>
            </a:r>
          </a:p>
          <a:p>
            <a:pPr eaLnBrk="1" hangingPunct="1">
              <a:buFont typeface="+mj-lt"/>
              <a:buAutoNum type="arabicParenR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Neinvestiční opatření: aktivity škol a aktivity spolupráce</a:t>
            </a:r>
          </a:p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Roční akční plán: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konkrétní opatření, odpovědnosti, termíny, měřitelnost (princip SMART)</a:t>
            </a:r>
          </a:p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56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23850" y="816049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Povinné aktivity projektu: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468313" y="1216099"/>
            <a:ext cx="8351837" cy="388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Budování </a:t>
            </a: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znalostních </a:t>
            </a: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kapacit: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realizace vzdělávacích aktivit v průběhu tvorby MAP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vzdělávání nesmí mít individuální charakter – nesmí být pro jednu instituci/osobu</a:t>
            </a:r>
          </a:p>
          <a:p>
            <a:pPr eaLnBrk="1" hangingPunct="1">
              <a:lnSpc>
                <a:spcPct val="130000"/>
              </a:lnSpc>
            </a:pPr>
            <a:endParaRPr lang="cs-CZ" alt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Výstupy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Prezenční listina z akce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Hodnocení přínosu vzdělávání – zpráva zpracována za každou vzdělávací akci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Nepodporované vzdělávání: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jazykové, IT a prezentační dovednosti, účetnictví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83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23081" y="885007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Povinné aktivity projektu: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467544" y="1285057"/>
            <a:ext cx="8351837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2. Realizace –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uznatelná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aktivita pouze pro projekty MAP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3. Evaluace –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povinná pro všechny projekty, jejímž cílem je vyhodnotit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úspěšnost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   procesů a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stanovení dalších kroků MAP</a:t>
            </a:r>
          </a:p>
          <a:p>
            <a:pPr eaLnBrk="1" hangingPunct="1"/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4. Řízení MAP – povinná pro všechny </a:t>
            </a:r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projekty –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implementační struktura k řízení MAP</a:t>
            </a:r>
          </a:p>
          <a:p>
            <a:pPr lvl="1" eaLnBrk="1" hangingPunct="1">
              <a:lnSpc>
                <a:spcPct val="130000"/>
              </a:lnSpc>
              <a:buFont typeface="Wingdings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Identifikace dotčené veřejnosti</a:t>
            </a:r>
          </a:p>
          <a:p>
            <a:pPr lvl="1" eaLnBrk="1" hangingPunct="1">
              <a:lnSpc>
                <a:spcPct val="130000"/>
              </a:lnSpc>
              <a:buFont typeface="Wingdings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Základní struktura partnerství</a:t>
            </a:r>
          </a:p>
          <a:p>
            <a:pPr lvl="1" eaLnBrk="1" hangingPunct="1">
              <a:lnSpc>
                <a:spcPct val="130000"/>
              </a:lnSpc>
              <a:buFont typeface="Wingdings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Komunikační strategie – zapojení dotčené veřejnosti</a:t>
            </a:r>
          </a:p>
          <a:p>
            <a:pPr lvl="1" eaLnBrk="1" hangingPunct="1">
              <a:lnSpc>
                <a:spcPct val="130000"/>
              </a:lnSpc>
              <a:buFont typeface="Wingdings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Popis fungování MAP</a:t>
            </a:r>
          </a:p>
          <a:p>
            <a:pPr eaLnBrk="1" hangingPunct="1"/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5. Řízení projektu – povinná pro všechny projekty, </a:t>
            </a:r>
          </a:p>
          <a:p>
            <a:pPr lvl="1" eaLnBrk="1" hangingPunct="1">
              <a:buFont typeface="Wingdings" charset="2"/>
              <a:buChar char="Ø"/>
            </a:pP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žadatel 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uvede popis realizačního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týmu a způsobu řízení projektu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396081" y="925512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Struktura MAP: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468313" y="1628775"/>
            <a:ext cx="835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cs-CZ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4" name="Rectangle 1"/>
          <p:cNvSpPr>
            <a:spLocks noChangeArrowheads="1"/>
          </p:cNvSpPr>
          <p:nvPr/>
        </p:nvSpPr>
        <p:spPr bwMode="auto">
          <a:xfrm>
            <a:off x="396081" y="1486675"/>
            <a:ext cx="8208962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Calibri Light" panose="020F0302020204030204" pitchFamily="34" charset="0"/>
              <a:buAutoNum type="arabicParenR"/>
            </a:pP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Analytická část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Calibri Light" panose="020F0302020204030204" pitchFamily="34" charset="0"/>
              <a:buAutoNum type="arabicParenR"/>
            </a:pP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Calibri Light" panose="020F0302020204030204" pitchFamily="34" charset="0"/>
              <a:buAutoNum type="arabicParenR"/>
            </a:pP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Strategický rámec MAP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Calibri Light" panose="020F0302020204030204" pitchFamily="34" charset="0"/>
              <a:buAutoNum type="arabicParenR"/>
            </a:pP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Calibri Light" panose="020F0302020204030204" pitchFamily="34" charset="0"/>
              <a:buAutoNum type="arabicParenR"/>
            </a:pPr>
            <a:r>
              <a:rPr lang="cs-CZ" alt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Opatření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Opatření bude zpracováno v následující struktuře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Odůvodnění výběru opatření na základě místní analýzy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Cíl opatření: čeho chceme dosáhnout v tomto opatření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Popis kroků k naplnění cíle – aktivity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	Aktivity jednotlivých škol – jaké aktivity poběží ve školách</a:t>
            </a: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	Aktivity spolupráce – jaké aktivity je nutné dělat ve </a:t>
            </a:r>
            <a:r>
              <a:rPr lang="cs-CZ" alt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spolupráci</a:t>
            </a: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	Infrastruktura – jaká infrastruktura je potřebná k realizaci aktivit</a:t>
            </a:r>
          </a:p>
        </p:txBody>
      </p:sp>
    </p:spTree>
    <p:extLst>
      <p:ext uri="{BB962C8B-B14F-4D97-AF65-F5344CB8AC3E}">
        <p14:creationId xmlns:p14="http://schemas.microsoft.com/office/powerpoint/2010/main" val="15482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323850" y="821532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Financování opatření v Místním akčním plánu: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323850" y="1490663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468313" y="1628775"/>
            <a:ext cx="8351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cs-CZ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719572" y="1379715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8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81378" y="186413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9276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9600" y="2114554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1292771"/>
            <a:ext cx="8271304" cy="43789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760" y="725469"/>
            <a:ext cx="8686800" cy="4330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Plánovaná podpora školám z IROP</a:t>
            </a:r>
          </a:p>
          <a:p>
            <a:pPr marL="0" indent="0">
              <a:buNone/>
            </a:pPr>
            <a:r>
              <a:rPr lang="cs-CZ" sz="2000" dirty="0" smtClean="0"/>
              <a:t>Výzva na podporu infrastruktury ZŠ – žadatel musí prokázat soulad se Strategickým rámcem MAP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Stavební úpravy, pořízení vybavení pro zajištění rozvoje žáků v následujících klíčových kompetencích: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v oblastech komunikace v cizích jazycích,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v oblasti technických a řemeslných oborů, přírodních věd,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ve schopnosti práce s digitálními technologiemi.</a:t>
            </a:r>
          </a:p>
          <a:p>
            <a:pPr marL="457200" lvl="1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Cílem je zvýšení kvality vzdělávání ve vazbě na budoucí uplatnění na trhu práce a potřeby sladění nabídky a poptávky na regionálním trhu práce.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 </a:t>
            </a:r>
          </a:p>
          <a:p>
            <a:pPr marL="0" indent="0" algn="ctr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1765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9600" y="2114554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1292771"/>
            <a:ext cx="8271304" cy="43789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760" y="725469"/>
            <a:ext cx="8686800" cy="4330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Plánovaná podpora školám z IROP</a:t>
            </a:r>
          </a:p>
          <a:p>
            <a:pPr marL="0" indent="0">
              <a:buNone/>
            </a:pPr>
            <a:r>
              <a:rPr lang="cs-CZ" sz="2000" dirty="0"/>
              <a:t>Výzva na podporu infrastruktury pro neformální a celoživotní učení – žadatel musí prokázat soulad s akčním plánem rozvoje vzdělávání (MAP/KAP)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000" dirty="0" smtClean="0"/>
              <a:t>Stavební </a:t>
            </a:r>
            <a:r>
              <a:rPr lang="cs-CZ" sz="2000" dirty="0"/>
              <a:t>úpravy, pořízení vybavení pro zajištění rozvoje žáků v následujících klíčových kompetencích: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v oblastech komunikace v cizích jazycích,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v oblasti technických a řemeslných oborů, přírodních věd,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ve schopnosti práce s digitálními technologiemi.</a:t>
            </a:r>
          </a:p>
          <a:p>
            <a:pPr marL="457200" lvl="1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Cílem je zvýšení kvality vzdělávání ve vazbě na budoucí uplatnění na trhu práce a potřeby sladění nabídky a poptávky na regionálním trhu práce.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 </a:t>
            </a:r>
          </a:p>
          <a:p>
            <a:pPr marL="0" indent="0" algn="ctr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65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9600" y="2114554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1292771"/>
            <a:ext cx="8271304" cy="43789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760" y="725469"/>
            <a:ext cx="8686800" cy="4330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Podporované aktivity z Integrovaného regionálního operačního programu </a:t>
            </a:r>
          </a:p>
          <a:p>
            <a:pPr marL="0" indent="0">
              <a:buNone/>
            </a:pPr>
            <a:endParaRPr lang="cs-CZ" sz="24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/>
              <a:t>Rozšiřování kapacit základních škol</a:t>
            </a:r>
            <a:r>
              <a:rPr lang="cs-CZ" sz="2000" dirty="0"/>
              <a:t> mimo vazbu na klíčové kompetence je možné pouze na území správního obvodu ORP se sociálně vyloučenou lokalitou</a:t>
            </a:r>
            <a:r>
              <a:rPr lang="cs-CZ" sz="20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/>
              <a:t>Podpora sociální inkluze</a:t>
            </a:r>
            <a:r>
              <a:rPr lang="cs-CZ" sz="2000" dirty="0"/>
              <a:t> prostřednictvím stavebních úprav budov a učeben, školních poradenských pracovišť, pořízení vybavení a kompenzačních pomůcek a </a:t>
            </a:r>
            <a:r>
              <a:rPr lang="cs-CZ" sz="2000" dirty="0" smtClean="0"/>
              <a:t>kompenzačního vybavení </a:t>
            </a:r>
            <a:r>
              <a:rPr lang="cs-CZ" sz="2000" dirty="0"/>
              <a:t>pro děti se SVP, nezbytných pro zajištění rovného přístupu ke vzdělávání sociálně vyloučeným osobám</a:t>
            </a:r>
            <a:r>
              <a:rPr lang="cs-CZ" sz="20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/>
              <a:t>Zajištění vnitřní konektivity škol a připojení k internetu</a:t>
            </a:r>
            <a:r>
              <a:rPr lang="cs-CZ" sz="2000" dirty="0"/>
              <a:t> – rozvoj vnitřní konektivity v prostorách škol a školských zařízení a připojení k internetu.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 </a:t>
            </a:r>
          </a:p>
          <a:p>
            <a:pPr marL="0" indent="0" algn="ctr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9259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92011" y="1864134"/>
            <a:ext cx="758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zaměření MAP</a:t>
            </a: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Zástupce NIDV</a:t>
            </a:r>
          </a:p>
          <a:p>
            <a:pPr algn="ctr"/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506" t="3172" r="3313" b="29830"/>
          <a:stretch/>
        </p:blipFill>
        <p:spPr>
          <a:xfrm>
            <a:off x="256032" y="749809"/>
            <a:ext cx="8668512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603503"/>
            <a:ext cx="8796528" cy="540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326035" y="603503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Orientace projektu v OP VVV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1639130"/>
            <a:ext cx="8064500" cy="4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cs-CZ" sz="2400" dirty="0"/>
              <a:t>Prioritní </a:t>
            </a:r>
            <a:r>
              <a:rPr lang="cs-CZ" sz="2400" dirty="0" smtClean="0"/>
              <a:t>osa 3</a:t>
            </a:r>
          </a:p>
          <a:p>
            <a:pPr>
              <a:buNone/>
            </a:pPr>
            <a:r>
              <a:rPr lang="cs-CZ" sz="1800" i="1" dirty="0" smtClean="0"/>
              <a:t>Rovný přístup </a:t>
            </a:r>
            <a:r>
              <a:rPr lang="cs-CZ" sz="1800" i="1" dirty="0"/>
              <a:t>ke kvalitnímu předškolnímu, primárnímu </a:t>
            </a:r>
            <a:r>
              <a:rPr lang="cs-CZ" sz="1800" i="1" dirty="0" smtClean="0"/>
              <a:t>a </a:t>
            </a:r>
            <a:r>
              <a:rPr lang="cs-CZ" sz="1800" i="1" dirty="0"/>
              <a:t>sekundárnímu </a:t>
            </a:r>
            <a:r>
              <a:rPr lang="cs-CZ" sz="1800" i="1" dirty="0" smtClean="0"/>
              <a:t>vzdělávání </a:t>
            </a:r>
          </a:p>
          <a:p>
            <a:pPr>
              <a:buNone/>
            </a:pPr>
            <a:r>
              <a:rPr lang="cs-CZ" sz="2400" dirty="0" smtClean="0"/>
              <a:t>Investiční priorita 1</a:t>
            </a:r>
          </a:p>
          <a:p>
            <a:pPr algn="just">
              <a:buNone/>
            </a:pPr>
            <a:r>
              <a:rPr lang="cs-CZ" sz="1800" i="1" dirty="0"/>
              <a:t>Omezování a prevence předčasného ukončování školní docházky a podpora rovného </a:t>
            </a:r>
            <a:r>
              <a:rPr lang="cs-CZ" sz="1800" i="1" dirty="0" smtClean="0"/>
              <a:t>přístupu </a:t>
            </a:r>
            <a:r>
              <a:rPr lang="cs-CZ" sz="1800" i="1" dirty="0"/>
              <a:t>ke kvalitním programům předškolního rozvoje, k primárnímu a sekundárnímu </a:t>
            </a:r>
            <a:r>
              <a:rPr lang="cs-CZ" sz="1800" i="1" dirty="0" smtClean="0"/>
              <a:t>vzdělávání</a:t>
            </a:r>
            <a:r>
              <a:rPr lang="cs-CZ" sz="1800" i="1" dirty="0"/>
              <a:t>, možnostem formálního a neformálního vzdělávání, které </a:t>
            </a:r>
            <a:r>
              <a:rPr lang="cs-CZ" sz="1800" i="1" dirty="0" smtClean="0"/>
              <a:t>umožňuje </a:t>
            </a:r>
            <a:r>
              <a:rPr lang="cs-CZ" sz="1800" i="1" dirty="0"/>
              <a:t>zpětné </a:t>
            </a:r>
            <a:r>
              <a:rPr lang="cs-CZ" sz="1800" i="1" dirty="0" smtClean="0"/>
              <a:t>začlenění </a:t>
            </a:r>
            <a:r>
              <a:rPr lang="cs-CZ" sz="1800" i="1" dirty="0"/>
              <a:t>do </a:t>
            </a:r>
            <a:r>
              <a:rPr lang="cs-CZ" sz="1800" i="1" dirty="0" smtClean="0"/>
              <a:t>procesu </a:t>
            </a:r>
            <a:r>
              <a:rPr lang="cs-CZ" sz="1800" i="1" dirty="0"/>
              <a:t>vzdělávání a odborné </a:t>
            </a:r>
            <a:r>
              <a:rPr lang="cs-CZ" sz="1800" i="1" dirty="0" smtClean="0"/>
              <a:t>přípravy</a:t>
            </a:r>
            <a:endParaRPr lang="cs-CZ" sz="1800" i="1" dirty="0"/>
          </a:p>
          <a:p>
            <a:pPr>
              <a:buNone/>
            </a:pPr>
            <a:r>
              <a:rPr lang="cs-CZ" sz="2400" dirty="0"/>
              <a:t>Tematický cíl </a:t>
            </a:r>
            <a:r>
              <a:rPr lang="cs-CZ" sz="2400" dirty="0" smtClean="0"/>
              <a:t>10</a:t>
            </a:r>
          </a:p>
          <a:p>
            <a:pPr>
              <a:buNone/>
            </a:pPr>
            <a:r>
              <a:rPr lang="cs-CZ" sz="1800" i="1" dirty="0" smtClean="0"/>
              <a:t>Investice </a:t>
            </a:r>
            <a:r>
              <a:rPr lang="cs-CZ" sz="1800" i="1" dirty="0"/>
              <a:t>do vzdělávání, odborné přípravy a odborného výcviku k získávání </a:t>
            </a:r>
            <a:r>
              <a:rPr lang="cs-CZ" sz="1800" i="1" dirty="0" smtClean="0"/>
              <a:t>dovedností </a:t>
            </a:r>
            <a:r>
              <a:rPr lang="cs-CZ" sz="1800" i="1" dirty="0"/>
              <a:t>a do celoživotního učení</a:t>
            </a:r>
          </a:p>
          <a:p>
            <a:pPr>
              <a:buNone/>
            </a:pPr>
            <a:r>
              <a:rPr lang="cs-CZ" sz="2400" dirty="0" smtClean="0"/>
              <a:t>Specifický cíl 3</a:t>
            </a:r>
            <a:endParaRPr lang="cs-CZ" sz="2400" dirty="0"/>
          </a:p>
          <a:p>
            <a:pPr>
              <a:buNone/>
            </a:pPr>
            <a:r>
              <a:rPr lang="cs-CZ" sz="1800" i="1" dirty="0"/>
              <a:t>Rozvoj systému strategického řízení a hodnocení kvality ve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9853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40"/>
            <a:ext cx="9144000" cy="543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353195" y="565590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Orientace projektu v OP VVV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1639130"/>
            <a:ext cx="806450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cs-CZ" sz="2400" b="1" dirty="0" smtClean="0"/>
              <a:t>Cíl IP 1 PO 3</a:t>
            </a:r>
          </a:p>
          <a:p>
            <a:pPr algn="just">
              <a:buNone/>
            </a:pPr>
            <a:endParaRPr lang="cs-CZ" sz="2400" dirty="0" smtClean="0"/>
          </a:p>
          <a:p>
            <a:pPr algn="just">
              <a:buNone/>
            </a:pPr>
            <a:r>
              <a:rPr lang="cs-CZ" sz="2400" dirty="0" smtClean="0"/>
              <a:t>Vytvořit podmínky pro excelentní vzdělávání </a:t>
            </a:r>
            <a:r>
              <a:rPr lang="cs-CZ" sz="2400" dirty="0"/>
              <a:t>na všech jeho stupních s cílem </a:t>
            </a:r>
            <a:r>
              <a:rPr lang="cs-CZ" sz="2400" dirty="0" smtClean="0"/>
              <a:t>podpořit potenciál každého jednotlivého </a:t>
            </a:r>
            <a:r>
              <a:rPr lang="cs-CZ" sz="2400" dirty="0"/>
              <a:t>dítěte a </a:t>
            </a:r>
            <a:r>
              <a:rPr lang="cs-CZ" sz="2400" dirty="0" smtClean="0"/>
              <a:t>žáka rozvíjet své </a:t>
            </a:r>
            <a:r>
              <a:rPr lang="cs-CZ" sz="2400" dirty="0"/>
              <a:t>kompetence během celého </a:t>
            </a:r>
            <a:r>
              <a:rPr lang="cs-CZ" sz="2400" dirty="0" smtClean="0"/>
              <a:t>života – </a:t>
            </a:r>
            <a:r>
              <a:rPr lang="cs-CZ" sz="2400" b="1" dirty="0" smtClean="0"/>
              <a:t>zvýšit kvalitu vzdělávání</a:t>
            </a:r>
          </a:p>
          <a:p>
            <a:pPr algn="just">
              <a:buNone/>
            </a:pPr>
            <a:endParaRPr lang="cs-CZ" sz="2400" b="1" dirty="0" smtClean="0"/>
          </a:p>
          <a:p>
            <a:pPr algn="just">
              <a:buNone/>
            </a:pPr>
            <a:r>
              <a:rPr lang="cs-CZ" sz="2400" dirty="0"/>
              <a:t>Základem pro změnu je posílení schopnosti </a:t>
            </a:r>
            <a:r>
              <a:rPr lang="cs-CZ" sz="2400" dirty="0" smtClean="0"/>
              <a:t>strategického </a:t>
            </a:r>
            <a:r>
              <a:rPr lang="cs-CZ" sz="2400" dirty="0"/>
              <a:t>vedení vzdělávání </a:t>
            </a:r>
            <a:r>
              <a:rPr lang="cs-CZ" sz="2400" dirty="0" smtClean="0"/>
              <a:t>k lepším výsledkům </a:t>
            </a:r>
            <a:r>
              <a:rPr lang="cs-CZ" sz="2400" dirty="0"/>
              <a:t>na všech </a:t>
            </a:r>
            <a:r>
              <a:rPr lang="cs-CZ" sz="2400" dirty="0" smtClean="0"/>
              <a:t>úrovních: stát/zřizovatel/ředitel/učitel/žáci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02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49"/>
            <a:ext cx="9120188" cy="533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280768" y="606582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Akce KLIMA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1790580"/>
            <a:ext cx="80645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285750" algn="just">
              <a:buNone/>
            </a:pPr>
            <a:r>
              <a:rPr lang="cs-CZ" altLang="cs-CZ" sz="2400" dirty="0" smtClean="0">
                <a:cs typeface="Calibri" panose="020F0502020204030204" pitchFamily="34" charset="0"/>
              </a:rPr>
              <a:t>Klíčovým </a:t>
            </a:r>
            <a:r>
              <a:rPr lang="cs-CZ" altLang="cs-CZ" sz="2400" dirty="0">
                <a:cs typeface="Calibri" panose="020F0502020204030204" pitchFamily="34" charset="0"/>
              </a:rPr>
              <a:t>článkem kvality škol jsou motivovaní a kompetentní učitelé a ředitelé (Strategie 2020). </a:t>
            </a:r>
          </a:p>
          <a:p>
            <a:pPr indent="-285750" algn="just">
              <a:buNone/>
            </a:pPr>
            <a:endParaRPr lang="cs-CZ" altLang="cs-CZ" sz="2400" dirty="0">
              <a:cs typeface="Calibri" panose="020F0502020204030204" pitchFamily="34" charset="0"/>
            </a:endParaRPr>
          </a:p>
          <a:p>
            <a:pPr indent="-285750" algn="just">
              <a:buNone/>
            </a:pPr>
            <a:r>
              <a:rPr lang="cs-CZ" altLang="cs-CZ" sz="2400" dirty="0" smtClean="0">
                <a:cs typeface="Calibri" panose="020F0502020204030204" pitchFamily="34" charset="0"/>
              </a:rPr>
              <a:t>KLIMA - </a:t>
            </a:r>
            <a:r>
              <a:rPr lang="cs-CZ" altLang="cs-CZ" sz="2400" b="1" dirty="0">
                <a:cs typeface="Calibri" panose="020F0502020204030204" pitchFamily="34" charset="0"/>
              </a:rPr>
              <a:t>K</a:t>
            </a:r>
            <a:r>
              <a:rPr lang="cs-CZ" altLang="cs-CZ" sz="2400" dirty="0">
                <a:cs typeface="Calibri" panose="020F0502020204030204" pitchFamily="34" charset="0"/>
              </a:rPr>
              <a:t>ultura školy, </a:t>
            </a:r>
            <a:r>
              <a:rPr lang="cs-CZ" altLang="cs-CZ" sz="2400" b="1" dirty="0" err="1">
                <a:cs typeface="Calibri" panose="020F0502020204030204" pitchFamily="34" charset="0"/>
              </a:rPr>
              <a:t>l</a:t>
            </a:r>
            <a:r>
              <a:rPr lang="cs-CZ" altLang="cs-CZ" sz="2400" dirty="0" err="1">
                <a:cs typeface="Calibri" panose="020F0502020204030204" pitchFamily="34" charset="0"/>
              </a:rPr>
              <a:t>eadership</a:t>
            </a:r>
            <a:r>
              <a:rPr lang="cs-CZ" altLang="cs-CZ" sz="2400" dirty="0">
                <a:cs typeface="Calibri" panose="020F0502020204030204" pitchFamily="34" charset="0"/>
              </a:rPr>
              <a:t>, </a:t>
            </a:r>
            <a:r>
              <a:rPr lang="cs-CZ" altLang="cs-CZ" sz="2400" b="1" dirty="0">
                <a:cs typeface="Calibri" panose="020F0502020204030204" pitchFamily="34" charset="0"/>
              </a:rPr>
              <a:t>i</a:t>
            </a:r>
            <a:r>
              <a:rPr lang="cs-CZ" altLang="cs-CZ" sz="2400" dirty="0">
                <a:cs typeface="Calibri" panose="020F0502020204030204" pitchFamily="34" charset="0"/>
              </a:rPr>
              <a:t>nkluze, </a:t>
            </a:r>
            <a:r>
              <a:rPr lang="cs-CZ" altLang="cs-CZ" sz="2400" b="1" dirty="0" err="1">
                <a:cs typeface="Calibri" panose="020F0502020204030204" pitchFamily="34" charset="0"/>
              </a:rPr>
              <a:t>m</a:t>
            </a:r>
            <a:r>
              <a:rPr lang="cs-CZ" altLang="cs-CZ" sz="2400" dirty="0" err="1">
                <a:cs typeface="Calibri" panose="020F0502020204030204" pitchFamily="34" charset="0"/>
              </a:rPr>
              <a:t>entoring</a:t>
            </a:r>
            <a:r>
              <a:rPr lang="cs-CZ" altLang="cs-CZ" sz="2400" dirty="0">
                <a:cs typeface="Calibri" panose="020F0502020204030204" pitchFamily="34" charset="0"/>
              </a:rPr>
              <a:t>, </a:t>
            </a:r>
            <a:r>
              <a:rPr lang="cs-CZ" altLang="cs-CZ" sz="2400" b="1" dirty="0"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cs typeface="Calibri" panose="020F0502020204030204" pitchFamily="34" charset="0"/>
              </a:rPr>
              <a:t>ktivizující formy učení </a:t>
            </a:r>
            <a:endParaRPr lang="cs-CZ" altLang="cs-CZ" sz="2400" dirty="0"/>
          </a:p>
          <a:p>
            <a:pPr indent="-285750" algn="just">
              <a:buNone/>
            </a:pPr>
            <a:endParaRPr lang="cs-CZ" altLang="cs-CZ" sz="2400" dirty="0" smtClean="0">
              <a:cs typeface="Calibri" panose="020F0502020204030204" pitchFamily="34" charset="0"/>
            </a:endParaRPr>
          </a:p>
          <a:p>
            <a:pPr indent="-285750" algn="just">
              <a:buNone/>
            </a:pPr>
            <a:r>
              <a:rPr lang="cs-CZ" altLang="cs-CZ" sz="2400" dirty="0" smtClean="0">
                <a:cs typeface="Calibri" panose="020F0502020204030204" pitchFamily="34" charset="0"/>
              </a:rPr>
              <a:t>Cílem je </a:t>
            </a:r>
            <a:r>
              <a:rPr lang="cs-CZ" altLang="cs-CZ" sz="2400" dirty="0">
                <a:cs typeface="Calibri" panose="020F0502020204030204" pitchFamily="34" charset="0"/>
              </a:rPr>
              <a:t>rozvíjet ve školách motivující kulturu zaměřenou na maximální úspěch pro každého žáka a každého učitele a na trvalý pedagogický rozvoj celé školy. </a:t>
            </a:r>
          </a:p>
          <a:p>
            <a:pPr indent="-285750" algn="just">
              <a:buNone/>
            </a:pPr>
            <a:endParaRPr lang="cs-CZ" altLang="cs-CZ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315"/>
            <a:ext cx="9095855" cy="531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144966" y="561315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Základní informace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1790580"/>
            <a:ext cx="8064500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cs-CZ" altLang="cs-CZ" sz="2400" b="1" dirty="0" smtClean="0"/>
              <a:t>Realizace projektu</a:t>
            </a:r>
            <a:r>
              <a:rPr lang="cs-CZ" altLang="cs-CZ" sz="2400" b="1" dirty="0"/>
              <a:t>: </a:t>
            </a:r>
            <a:r>
              <a:rPr lang="cs-CZ" altLang="cs-CZ" sz="2400" dirty="0" smtClean="0"/>
              <a:t>1. 3. 2016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30. 11. 2021</a:t>
            </a:r>
            <a:endParaRPr lang="cs-CZ" altLang="cs-CZ" sz="2400" dirty="0"/>
          </a:p>
          <a:p>
            <a:pPr algn="just">
              <a:buNone/>
            </a:pPr>
            <a:endParaRPr lang="cs-CZ" altLang="cs-CZ" sz="2400" b="1" dirty="0" smtClean="0"/>
          </a:p>
          <a:p>
            <a:pPr algn="just">
              <a:buNone/>
            </a:pPr>
            <a:r>
              <a:rPr lang="cs-CZ" altLang="cs-CZ" sz="2400" b="1" dirty="0" smtClean="0"/>
              <a:t>Cílová </a:t>
            </a:r>
            <a:r>
              <a:rPr lang="cs-CZ" altLang="cs-CZ" sz="2400" b="1" dirty="0"/>
              <a:t>skupina:</a:t>
            </a:r>
            <a:endParaRPr lang="cs-CZ" altLang="cs-CZ" sz="2400" dirty="0"/>
          </a:p>
          <a:p>
            <a:pPr marL="342900" indent="-342900" algn="just"/>
            <a:r>
              <a:rPr lang="cs-CZ" altLang="cs-CZ" sz="2400" dirty="0" smtClean="0"/>
              <a:t>pedagogičtí </a:t>
            </a:r>
            <a:r>
              <a:rPr lang="cs-CZ" altLang="cs-CZ" sz="2400" dirty="0"/>
              <a:t>pracovníci MŠ, ZŠ (vč. škol. zařízení: ŠD a ŠK</a:t>
            </a:r>
            <a:r>
              <a:rPr lang="cs-CZ" altLang="cs-CZ" sz="2400" dirty="0" smtClean="0"/>
              <a:t>),</a:t>
            </a:r>
          </a:p>
          <a:p>
            <a:pPr marL="342900" indent="-342900" algn="just"/>
            <a:r>
              <a:rPr lang="cs-CZ" altLang="cs-CZ" sz="2400" dirty="0" smtClean="0"/>
              <a:t>vedoucí </a:t>
            </a:r>
            <a:r>
              <a:rPr lang="cs-CZ" altLang="cs-CZ" sz="2400" dirty="0"/>
              <a:t>pedagogičtí pracovníci MŠ, ZŠ a SŠ, VOŠ, </a:t>
            </a:r>
            <a:endParaRPr lang="cs-CZ" altLang="cs-CZ" sz="2400" dirty="0" smtClean="0"/>
          </a:p>
          <a:p>
            <a:pPr marL="342900" indent="-342900" algn="just"/>
            <a:r>
              <a:rPr lang="cs-CZ" altLang="cs-CZ" sz="2400" dirty="0" smtClean="0"/>
              <a:t>pracovníci </a:t>
            </a:r>
            <a:r>
              <a:rPr lang="cs-CZ" altLang="cs-CZ" sz="2400" dirty="0"/>
              <a:t>zřizovatelů mateřských a základních škol, </a:t>
            </a:r>
            <a:endParaRPr lang="cs-CZ" altLang="cs-CZ" sz="2400" dirty="0" smtClean="0"/>
          </a:p>
          <a:p>
            <a:pPr marL="342900" indent="-342900" algn="just"/>
            <a:r>
              <a:rPr lang="cs-CZ" altLang="cs-CZ" sz="2400" dirty="0" smtClean="0"/>
              <a:t>příjemci </a:t>
            </a:r>
            <a:r>
              <a:rPr lang="cs-CZ" altLang="cs-CZ" sz="2400" dirty="0" err="1"/>
              <a:t>IPo</a:t>
            </a:r>
            <a:r>
              <a:rPr lang="cs-CZ" altLang="cs-CZ" sz="2400" dirty="0"/>
              <a:t> Místní akční </a:t>
            </a:r>
            <a:r>
              <a:rPr lang="cs-CZ" altLang="cs-CZ" sz="2400" dirty="0" smtClean="0"/>
              <a:t>plány.</a:t>
            </a:r>
            <a:endParaRPr lang="cs-CZ" altLang="cs-CZ" sz="2400" dirty="0"/>
          </a:p>
          <a:p>
            <a:pPr algn="just">
              <a:buNone/>
            </a:pPr>
            <a:endParaRPr lang="cs-CZ" altLang="cs-CZ" sz="2400" b="1" dirty="0" smtClean="0"/>
          </a:p>
          <a:p>
            <a:pPr algn="just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1394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8887"/>
            <a:ext cx="8445969" cy="534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468313" y="488887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Cíle projektu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659047" y="1736222"/>
            <a:ext cx="80645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  <a:defRPr/>
            </a:pPr>
            <a:r>
              <a:rPr lang="cs-CZ" sz="2000" b="1" dirty="0"/>
              <a:t>Hlavní cíl projektu</a:t>
            </a:r>
          </a:p>
          <a:p>
            <a:pPr marL="0" indent="0" algn="just">
              <a:buNone/>
              <a:defRPr/>
            </a:pPr>
            <a:r>
              <a:rPr lang="cs-CZ" sz="2000" dirty="0"/>
              <a:t>Zlepšit strategické řízení a plánování ve školách a v </a:t>
            </a:r>
            <a:r>
              <a:rPr lang="cs-CZ" sz="2000" dirty="0" smtClean="0"/>
              <a:t>územích </a:t>
            </a:r>
            <a:r>
              <a:rPr lang="cs-CZ" sz="2000" dirty="0"/>
              <a:t>prostřednictvím rozvoje pedagogického vedení ve školách a metodického vedení příjemců </a:t>
            </a:r>
            <a:r>
              <a:rPr lang="cs-CZ" sz="2000" dirty="0" err="1"/>
              <a:t>IPo</a:t>
            </a:r>
            <a:r>
              <a:rPr lang="cs-CZ" sz="2000" dirty="0"/>
              <a:t> pro tvorbu MAP.</a:t>
            </a:r>
          </a:p>
          <a:p>
            <a:pPr algn="just">
              <a:buNone/>
              <a:defRPr/>
            </a:pPr>
            <a:endParaRPr lang="cs-CZ" sz="2000" b="1" dirty="0"/>
          </a:p>
          <a:p>
            <a:pPr algn="just">
              <a:buNone/>
              <a:defRPr/>
            </a:pPr>
            <a:r>
              <a:rPr lang="cs-CZ" sz="2000" b="1" dirty="0"/>
              <a:t>Dílčí cíle projektu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dirty="0"/>
              <a:t>Vytvořit a ověřit systém intenzivní podpory škol s potenciálem rozvoje.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dirty="0"/>
              <a:t>Vytvořit a ověřit systém podpory širšímu vedení školy v oblasti strategického řízení a pedagogického vedení. 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dirty="0" smtClean="0"/>
              <a:t>Koordinovat </a:t>
            </a:r>
            <a:r>
              <a:rPr lang="cs-CZ" sz="2000" dirty="0"/>
              <a:t>příjemce </a:t>
            </a:r>
            <a:r>
              <a:rPr lang="cs-CZ" sz="2000" dirty="0" err="1"/>
              <a:t>IPo</a:t>
            </a:r>
            <a:r>
              <a:rPr lang="cs-CZ" sz="2000" dirty="0"/>
              <a:t> MAP a poskytnout jim metodickou podporu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097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11697"/>
            <a:ext cx="7886700" cy="898237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Program semináře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9935"/>
            <a:ext cx="7886700" cy="4480558"/>
          </a:xfrm>
        </p:spPr>
        <p:txBody>
          <a:bodyPr>
            <a:normAutofit/>
          </a:bodyPr>
          <a:lstStyle/>
          <a:p>
            <a:r>
              <a:rPr lang="cs-CZ" sz="1900" b="1" dirty="0" smtClean="0"/>
              <a:t>09,30 – 10,00		Registrace</a:t>
            </a:r>
            <a:endParaRPr lang="cs-CZ" sz="1900" b="1" dirty="0"/>
          </a:p>
          <a:p>
            <a:r>
              <a:rPr lang="cs-CZ" sz="1900" b="1" dirty="0" smtClean="0"/>
              <a:t>10,00 – 10,30 		Úvodní slovo, představení programu</a:t>
            </a:r>
          </a:p>
          <a:p>
            <a:r>
              <a:rPr lang="cs-CZ" sz="1900" b="1" dirty="0" smtClean="0"/>
              <a:t>10,30 – 12,00 		Věcné zaměření MAP</a:t>
            </a:r>
          </a:p>
          <a:p>
            <a:pPr marL="5251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b="1" dirty="0"/>
              <a:t>10,30 – 11,15 	</a:t>
            </a:r>
            <a:r>
              <a:rPr lang="cs-CZ" sz="1600" b="1" dirty="0" smtClean="0"/>
              <a:t>	Odborný </a:t>
            </a:r>
            <a:r>
              <a:rPr lang="cs-CZ" sz="1600" b="1" dirty="0"/>
              <a:t>garant ŘO OP </a:t>
            </a:r>
            <a:r>
              <a:rPr lang="cs-CZ" sz="1600" b="1" dirty="0" smtClean="0"/>
              <a:t>VVV</a:t>
            </a:r>
          </a:p>
          <a:p>
            <a:pPr marL="5251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b="1" dirty="0" smtClean="0"/>
              <a:t>11,15 </a:t>
            </a:r>
            <a:r>
              <a:rPr lang="cs-CZ" sz="1600" b="1" dirty="0"/>
              <a:t>– 12,00 		</a:t>
            </a:r>
            <a:r>
              <a:rPr lang="cs-CZ" sz="1600" b="1" dirty="0" smtClean="0"/>
              <a:t>NIDV</a:t>
            </a:r>
            <a:endParaRPr lang="cs-CZ" sz="1600" b="1" dirty="0"/>
          </a:p>
          <a:p>
            <a:r>
              <a:rPr lang="cs-CZ" sz="1900" b="1" dirty="0" smtClean="0"/>
              <a:t>12,00 – 12,30 		Přestávka</a:t>
            </a:r>
          </a:p>
          <a:p>
            <a:r>
              <a:rPr lang="cs-CZ" sz="1900" b="1" dirty="0" smtClean="0"/>
              <a:t>12,30 – 14,00 		Administrace projektů MAP</a:t>
            </a:r>
          </a:p>
          <a:p>
            <a:pPr marL="5251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b="1" dirty="0" smtClean="0"/>
              <a:t>12,30 – 13,00 		Věcná část</a:t>
            </a:r>
          </a:p>
          <a:p>
            <a:pPr marL="5251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cs-CZ" sz="1600" b="1" dirty="0" smtClean="0"/>
              <a:t>13,00 – 14,00		Finanční část</a:t>
            </a:r>
          </a:p>
          <a:p>
            <a:r>
              <a:rPr lang="cs-CZ" sz="1900" b="1" dirty="0" smtClean="0"/>
              <a:t>14,00 – 15,00		Informační systém</a:t>
            </a:r>
          </a:p>
          <a:p>
            <a:r>
              <a:rPr lang="cs-CZ" sz="1900" b="1" dirty="0" smtClean="0"/>
              <a:t>15,00 – 16,00		Diskuse</a:t>
            </a:r>
          </a:p>
        </p:txBody>
      </p:sp>
    </p:spTree>
    <p:extLst>
      <p:ext uri="{BB962C8B-B14F-4D97-AF65-F5344CB8AC3E}">
        <p14:creationId xmlns:p14="http://schemas.microsoft.com/office/powerpoint/2010/main" val="1375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1" y="606582"/>
            <a:ext cx="8603261" cy="545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468311" y="538430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Obecný přínos projektu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751438" y="1747319"/>
            <a:ext cx="785840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/>
            <a:r>
              <a:rPr lang="cs-CZ" sz="2000" b="1" dirty="0"/>
              <a:t>zvýšení kompetentnosti </a:t>
            </a:r>
            <a:r>
              <a:rPr lang="cs-CZ" sz="2000" dirty="0"/>
              <a:t>v oblasti </a:t>
            </a:r>
            <a:r>
              <a:rPr lang="cs-CZ" sz="2000" dirty="0" smtClean="0"/>
              <a:t>SRP, pedagogického </a:t>
            </a:r>
            <a:r>
              <a:rPr lang="cs-CZ" sz="2000" dirty="0"/>
              <a:t>vedení školy, řízení a vedení </a:t>
            </a:r>
            <a:r>
              <a:rPr lang="cs-CZ" sz="2000" dirty="0" smtClean="0"/>
              <a:t>změny</a:t>
            </a:r>
          </a:p>
          <a:p>
            <a:pPr marL="342900" lvl="0" indent="-342900"/>
            <a:r>
              <a:rPr lang="cs-CZ" sz="2000" b="1" dirty="0" smtClean="0"/>
              <a:t>vytvoření koncepce </a:t>
            </a:r>
            <a:r>
              <a:rPr lang="cs-CZ" sz="2000" b="1" dirty="0"/>
              <a:t>rozvoje školy sdílenou pracovníky </a:t>
            </a:r>
            <a:r>
              <a:rPr lang="cs-CZ" sz="2000" dirty="0"/>
              <a:t>a plán její realizace</a:t>
            </a:r>
          </a:p>
          <a:p>
            <a:pPr marL="342900" indent="-342900"/>
            <a:r>
              <a:rPr lang="cs-CZ" sz="2000" b="1" dirty="0" smtClean="0"/>
              <a:t>zefektivnění </a:t>
            </a:r>
            <a:r>
              <a:rPr lang="cs-CZ" sz="2000" b="1" dirty="0"/>
              <a:t>a zacílení </a:t>
            </a:r>
            <a:r>
              <a:rPr lang="cs-CZ" sz="2000" dirty="0"/>
              <a:t>všech výchovných a vzdělávacích aktivit ve škole </a:t>
            </a:r>
          </a:p>
          <a:p>
            <a:pPr marL="342900" indent="-342900"/>
            <a:r>
              <a:rPr lang="cs-CZ" sz="2000" b="1" dirty="0"/>
              <a:t>zlepšení kvality v oblasti</a:t>
            </a:r>
            <a:r>
              <a:rPr lang="cs-CZ" sz="2000" dirty="0"/>
              <a:t>, která je pro školu prioritní</a:t>
            </a:r>
          </a:p>
          <a:p>
            <a:pPr marL="342900" indent="-342900"/>
            <a:r>
              <a:rPr lang="cs-CZ" sz="2000" b="1" dirty="0"/>
              <a:t>pracovníky sdílející vizi </a:t>
            </a:r>
            <a:r>
              <a:rPr lang="cs-CZ" sz="2000" dirty="0"/>
              <a:t>a strategické (rozvojové) cíle </a:t>
            </a:r>
            <a:r>
              <a:rPr lang="cs-CZ" sz="2000" dirty="0" smtClean="0"/>
              <a:t>školy</a:t>
            </a:r>
          </a:p>
          <a:p>
            <a:pPr marL="342900" indent="-342900"/>
            <a:r>
              <a:rPr lang="cs-CZ" sz="2000" b="1" dirty="0" smtClean="0"/>
              <a:t>podporu </a:t>
            </a:r>
            <a:r>
              <a:rPr lang="cs-CZ" sz="2000" b="1" dirty="0"/>
              <a:t>širšího vedení školy </a:t>
            </a:r>
            <a:r>
              <a:rPr lang="cs-CZ" sz="2000" dirty="0"/>
              <a:t>ve svých záměrech vedoucích k rozvoji školy</a:t>
            </a:r>
          </a:p>
          <a:p>
            <a:pPr marL="342900" indent="-342900"/>
            <a:r>
              <a:rPr lang="cs-CZ" sz="2000" b="1" dirty="0"/>
              <a:t>zapojení zřizovatele do dění školy</a:t>
            </a:r>
            <a:r>
              <a:rPr lang="cs-CZ" sz="2000" dirty="0"/>
              <a:t>, v ideálním případě aktivní podporu </a:t>
            </a:r>
            <a:r>
              <a:rPr lang="cs-CZ" sz="2000" dirty="0" smtClean="0"/>
              <a:t>zřizovatele</a:t>
            </a:r>
          </a:p>
          <a:p>
            <a:pPr marL="342900" indent="-342900"/>
            <a:r>
              <a:rPr lang="cs-CZ" sz="2000" b="1" dirty="0" smtClean="0"/>
              <a:t>jednotné postupy tvorby MAP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047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" y="588475"/>
            <a:ext cx="9081141" cy="503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235500" y="588475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Klíčové aktivity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1790580"/>
            <a:ext cx="8064500" cy="398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b="1" dirty="0" smtClean="0"/>
              <a:t>Řízení projektu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b="1" dirty="0" smtClean="0"/>
              <a:t>Centra podpory </a:t>
            </a:r>
            <a:r>
              <a:rPr lang="cs-CZ" sz="2000" dirty="0" smtClean="0"/>
              <a:t>– poradenská a konzultační činnost pro vedení škol v oblasti SRP, koordinace a metodická podpora příjemců </a:t>
            </a:r>
            <a:r>
              <a:rPr lang="cs-CZ" sz="2000" dirty="0" err="1" smtClean="0"/>
              <a:t>IPo</a:t>
            </a:r>
            <a:r>
              <a:rPr lang="cs-CZ" sz="2000" dirty="0" smtClean="0"/>
              <a:t> MAP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b="1" dirty="0" smtClean="0"/>
              <a:t>Individuální pomoc</a:t>
            </a:r>
            <a:r>
              <a:rPr lang="cs-CZ" sz="2000" dirty="0" smtClean="0"/>
              <a:t> – podpora 80 školám vybraným ČŠI v oblasti SRP, individuální formy podpory pro vedení škol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b="1" dirty="0" smtClean="0"/>
              <a:t>Vzdělávání</a:t>
            </a:r>
            <a:r>
              <a:rPr lang="cs-CZ" sz="2000" dirty="0" smtClean="0"/>
              <a:t> – obsahová příprava a realizace prezenčních a distančních seminářů, </a:t>
            </a:r>
            <a:r>
              <a:rPr lang="cs-CZ" sz="2000" dirty="0" err="1" smtClean="0"/>
              <a:t>webinářů</a:t>
            </a:r>
            <a:r>
              <a:rPr lang="cs-CZ" sz="2000" dirty="0" smtClean="0"/>
              <a:t>, konferencí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b="1" dirty="0" smtClean="0"/>
              <a:t>Veřejnost</a:t>
            </a:r>
            <a:r>
              <a:rPr lang="cs-CZ" sz="2000" dirty="0" smtClean="0"/>
              <a:t> – PR aktivity projektu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b="1" dirty="0" smtClean="0"/>
              <a:t>Evaluace </a:t>
            </a:r>
            <a:r>
              <a:rPr lang="cs-CZ" sz="2000" dirty="0" smtClean="0"/>
              <a:t>– průběžné hodnocení výstupů projektu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000" b="1" dirty="0" smtClean="0"/>
              <a:t>Spolupráce</a:t>
            </a:r>
            <a:r>
              <a:rPr lang="cs-CZ" sz="2000" dirty="0" smtClean="0"/>
              <a:t> – koordinace činností mezi </a:t>
            </a:r>
            <a:r>
              <a:rPr lang="cs-CZ" sz="2000" dirty="0" err="1" smtClean="0"/>
              <a:t>IPs</a:t>
            </a:r>
            <a:endParaRPr lang="cs-CZ" sz="2000" b="1" dirty="0" smtClean="0"/>
          </a:p>
          <a:p>
            <a:pPr marL="457200" indent="-457200" algn="just">
              <a:buFont typeface="+mj-lt"/>
              <a:buAutoNum type="arabicPeriod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773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1504"/>
            <a:ext cx="7842958" cy="546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362249" y="638018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Cíle projektu ve vztahu k MAP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748971" y="2188932"/>
            <a:ext cx="80645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buFont typeface="+mj-lt"/>
              <a:buAutoNum type="arabicPeriod"/>
              <a:defRPr/>
            </a:pPr>
            <a:r>
              <a:rPr lang="cs-CZ" sz="2400" dirty="0" smtClean="0"/>
              <a:t>Koordinovat </a:t>
            </a:r>
            <a:r>
              <a:rPr lang="cs-CZ" sz="2400" dirty="0"/>
              <a:t>příjemce </a:t>
            </a:r>
            <a:r>
              <a:rPr lang="cs-CZ" sz="2400" dirty="0" err="1"/>
              <a:t>IPo</a:t>
            </a:r>
            <a:r>
              <a:rPr lang="cs-CZ" sz="2400" dirty="0"/>
              <a:t> MAP </a:t>
            </a:r>
            <a:r>
              <a:rPr lang="cs-CZ" sz="2400" dirty="0" smtClean="0"/>
              <a:t>v územích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400" dirty="0" smtClean="0"/>
              <a:t>Zajistit tok informací mezi příjemci </a:t>
            </a:r>
            <a:r>
              <a:rPr lang="cs-CZ" sz="2400" dirty="0" err="1" smtClean="0"/>
              <a:t>IPo</a:t>
            </a:r>
            <a:r>
              <a:rPr lang="cs-CZ" sz="2400" dirty="0" smtClean="0"/>
              <a:t> MAP a MŠMT</a:t>
            </a:r>
            <a:endParaRPr lang="cs-CZ" sz="2000" dirty="0" smtClean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400" dirty="0" smtClean="0"/>
              <a:t>Poskytnout jednotnou metodickou podporu </a:t>
            </a:r>
            <a:endParaRPr lang="cs-CZ" sz="2000" dirty="0" smtClean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400" dirty="0" smtClean="0"/>
              <a:t>Aktualizovat metodiku Postupy tvorby MAP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cs-CZ" sz="2400" dirty="0" smtClean="0"/>
              <a:t>Vytvořit příležitosti pro vzdělávání příjemců </a:t>
            </a:r>
            <a:r>
              <a:rPr lang="cs-CZ" sz="2400" dirty="0" err="1" smtClean="0"/>
              <a:t>IPo</a:t>
            </a:r>
            <a:r>
              <a:rPr lang="cs-CZ" sz="2400" dirty="0" smtClean="0"/>
              <a:t> MAP</a:t>
            </a:r>
          </a:p>
        </p:txBody>
      </p:sp>
    </p:spTree>
    <p:extLst>
      <p:ext uri="{BB962C8B-B14F-4D97-AF65-F5344CB8AC3E}">
        <p14:creationId xmlns:p14="http://schemas.microsoft.com/office/powerpoint/2010/main" val="12086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7" y="468288"/>
            <a:ext cx="7997558" cy="540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226337" y="574643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Koordinace příjemců </a:t>
            </a:r>
            <a:r>
              <a:rPr lang="cs-CZ" altLang="cs-CZ" sz="2800" b="1" dirty="0" err="1" smtClean="0"/>
              <a:t>IPo</a:t>
            </a:r>
            <a:r>
              <a:rPr lang="cs-CZ" altLang="cs-CZ" sz="2800" b="1" dirty="0" smtClean="0"/>
              <a:t> MAP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1700808"/>
            <a:ext cx="8064500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cs-CZ" altLang="cs-CZ" sz="2400" dirty="0" smtClean="0"/>
              <a:t>Krajská Centra podpory</a:t>
            </a:r>
          </a:p>
          <a:p>
            <a:pPr marL="342900" indent="-342900" algn="just"/>
            <a:r>
              <a:rPr lang="cs-CZ" altLang="cs-CZ" sz="2400" dirty="0" smtClean="0"/>
              <a:t>Zjišťování potřeb aktérů v územích (školy, další subjekty)</a:t>
            </a:r>
          </a:p>
          <a:p>
            <a:pPr marL="342900" indent="-342900" algn="just"/>
            <a:r>
              <a:rPr lang="cs-CZ" altLang="cs-CZ" sz="2400" dirty="0" smtClean="0"/>
              <a:t>Koordinace </a:t>
            </a:r>
            <a:r>
              <a:rPr lang="cs-CZ" altLang="cs-CZ" sz="2400" dirty="0"/>
              <a:t>spolupráce mezi příjemci </a:t>
            </a:r>
            <a:r>
              <a:rPr lang="cs-CZ" altLang="cs-CZ" sz="2400" dirty="0" err="1"/>
              <a:t>IPo</a:t>
            </a:r>
            <a:r>
              <a:rPr lang="cs-CZ" altLang="cs-CZ" sz="2400" dirty="0"/>
              <a:t> MAP a </a:t>
            </a:r>
            <a:r>
              <a:rPr lang="cs-CZ" altLang="cs-CZ" sz="2400" dirty="0" smtClean="0"/>
              <a:t>školami</a:t>
            </a:r>
            <a:endParaRPr lang="cs-CZ" altLang="cs-CZ" sz="2400" dirty="0"/>
          </a:p>
          <a:p>
            <a:pPr marL="342900" indent="-342900" algn="just"/>
            <a:r>
              <a:rPr lang="cs-CZ" altLang="cs-CZ" sz="2400" dirty="0" smtClean="0"/>
              <a:t>Organizace </a:t>
            </a:r>
            <a:r>
              <a:rPr lang="cs-CZ" altLang="cs-CZ" sz="2400" dirty="0"/>
              <a:t>setkávání aktérů v územích (infopanely, </a:t>
            </a:r>
            <a:r>
              <a:rPr lang="cs-CZ" altLang="cs-CZ" sz="2400" dirty="0" smtClean="0"/>
              <a:t>kulaté stoly)</a:t>
            </a:r>
            <a:endParaRPr lang="cs-CZ" altLang="cs-CZ" sz="2400" dirty="0"/>
          </a:p>
          <a:p>
            <a:pPr marL="342900" indent="-342900" algn="just"/>
            <a:r>
              <a:rPr lang="cs-CZ" altLang="cs-CZ" sz="2400" dirty="0" smtClean="0"/>
              <a:t>Facilitace jednání aktérů vzdělávací politiky v územích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2454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76747"/>
            <a:ext cx="8473934" cy="56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307928" y="583697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Informační podpora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1700808"/>
            <a:ext cx="806450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cs-CZ" altLang="cs-CZ" sz="2400" dirty="0" smtClean="0"/>
              <a:t>Informování o vzdělávacích prioritách MŠMT</a:t>
            </a:r>
          </a:p>
          <a:p>
            <a:pPr marL="342900" indent="-342900" algn="just"/>
            <a:r>
              <a:rPr lang="cs-CZ" altLang="cs-CZ" sz="2400" dirty="0" smtClean="0"/>
              <a:t>Informování o cílech OP VVV a akce KLIMA</a:t>
            </a:r>
          </a:p>
          <a:p>
            <a:pPr marL="342900" indent="-342900" algn="just"/>
            <a:r>
              <a:rPr lang="cs-CZ" altLang="cs-CZ" sz="2400" dirty="0" smtClean="0"/>
              <a:t>Informování o výzvách OP VVV a možnostech zapojení škol</a:t>
            </a:r>
          </a:p>
          <a:p>
            <a:pPr marL="342900" indent="-342900" algn="just"/>
            <a:r>
              <a:rPr lang="cs-CZ" altLang="cs-CZ" sz="2400" dirty="0" smtClean="0"/>
              <a:t>Předávání jednotných informací do území (výsledky dotazníkového šetření MŠMT, termíny podání dokumentů MAP)</a:t>
            </a:r>
          </a:p>
          <a:p>
            <a:pPr marL="342900" indent="-342900" algn="just"/>
            <a:r>
              <a:rPr lang="cs-CZ" altLang="cs-CZ" sz="2400" dirty="0" smtClean="0"/>
              <a:t>Správa znalostní databáze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610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1" y="464458"/>
            <a:ext cx="8675876" cy="553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278001" y="477361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Metodická podpora MAP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2080939"/>
            <a:ext cx="806450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cs-CZ" altLang="cs-CZ" sz="2400" dirty="0"/>
              <a:t>Poradenství </a:t>
            </a:r>
            <a:r>
              <a:rPr lang="cs-CZ" altLang="cs-CZ" sz="2400" dirty="0" smtClean="0"/>
              <a:t>a konzultace v </a:t>
            </a:r>
            <a:r>
              <a:rPr lang="cs-CZ" altLang="cs-CZ" sz="2400" dirty="0"/>
              <a:t>oblasti tvorby </a:t>
            </a:r>
            <a:r>
              <a:rPr lang="cs-CZ" altLang="cs-CZ" sz="2400" dirty="0" smtClean="0"/>
              <a:t>MAP </a:t>
            </a:r>
          </a:p>
          <a:p>
            <a:pPr marL="342900" indent="-342900" algn="just"/>
            <a:r>
              <a:rPr lang="cs-CZ" altLang="cs-CZ" sz="2400" dirty="0" smtClean="0"/>
              <a:t>Tvorba a poskytování vzorových dokumentů MAP (Strategický rámec MAP, Akční plán)</a:t>
            </a:r>
          </a:p>
          <a:p>
            <a:pPr marL="342900" indent="-342900" algn="just"/>
            <a:r>
              <a:rPr lang="cs-CZ" altLang="cs-CZ" sz="2400" dirty="0" smtClean="0"/>
              <a:t>Tvorba manuálů a metodických listů k dokumentaci MAP</a:t>
            </a:r>
          </a:p>
          <a:p>
            <a:pPr marL="342900" indent="-342900" algn="just"/>
            <a:r>
              <a:rPr lang="cs-CZ" altLang="cs-CZ" sz="2400" dirty="0" smtClean="0"/>
              <a:t>Poradenství při tvorbě plánu DVPP v území</a:t>
            </a:r>
          </a:p>
          <a:p>
            <a:pPr marL="342900" indent="-342900" algn="just"/>
            <a:r>
              <a:rPr lang="cs-CZ" altLang="cs-CZ" sz="2400" dirty="0" smtClean="0"/>
              <a:t>Poradenství při výběru šablon (pro školy, ve spolupráci s </a:t>
            </a:r>
            <a:r>
              <a:rPr lang="cs-CZ" altLang="cs-CZ" sz="2400" dirty="0" err="1" smtClean="0"/>
              <a:t>IPo</a:t>
            </a:r>
            <a:r>
              <a:rPr lang="cs-CZ" altLang="cs-CZ" sz="2400" dirty="0" smtClean="0"/>
              <a:t> MAP)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0791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2" y="525101"/>
            <a:ext cx="8902905" cy="540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307928" y="610858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Aktualizace Postupů MAP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2080939"/>
            <a:ext cx="8064500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cs-CZ" altLang="cs-CZ" sz="2400" dirty="0" smtClean="0"/>
              <a:t>Zjišťování zpětné vazby od aktérů v územích</a:t>
            </a:r>
          </a:p>
          <a:p>
            <a:pPr marL="342900" indent="-342900" algn="just"/>
            <a:r>
              <a:rPr lang="cs-CZ" altLang="cs-CZ" sz="2400" dirty="0" smtClean="0"/>
              <a:t>Vyjasňování procesů a terminologie</a:t>
            </a:r>
            <a:endParaRPr lang="cs-CZ" altLang="cs-CZ" sz="2400" dirty="0"/>
          </a:p>
          <a:p>
            <a:pPr marL="342900" indent="-342900" algn="just"/>
            <a:r>
              <a:rPr lang="cs-CZ" altLang="cs-CZ" sz="2400" dirty="0" smtClean="0"/>
              <a:t>Plánování a realizace tvorby MAP</a:t>
            </a:r>
          </a:p>
          <a:p>
            <a:pPr marL="342900" indent="-342900" algn="just"/>
            <a:r>
              <a:rPr lang="cs-CZ" altLang="cs-CZ" sz="2400" dirty="0" smtClean="0"/>
              <a:t>Předávání doporučení MŠMT pro druhou vlnu </a:t>
            </a:r>
            <a:r>
              <a:rPr lang="cs-CZ" altLang="cs-CZ" sz="2400" dirty="0" err="1" smtClean="0"/>
              <a:t>IPo</a:t>
            </a:r>
            <a:r>
              <a:rPr lang="cs-CZ" altLang="cs-CZ" sz="2400" dirty="0" smtClean="0"/>
              <a:t> MAP</a:t>
            </a:r>
          </a:p>
          <a:p>
            <a:pPr marL="342900" indent="-342900" algn="just"/>
            <a:r>
              <a:rPr lang="cs-CZ" altLang="cs-CZ" sz="2400" dirty="0" smtClean="0"/>
              <a:t>Revize metodiky Postupy tvorby MAP</a:t>
            </a:r>
          </a:p>
        </p:txBody>
      </p:sp>
    </p:spTree>
    <p:extLst>
      <p:ext uri="{BB962C8B-B14F-4D97-AF65-F5344CB8AC3E}">
        <p14:creationId xmlns:p14="http://schemas.microsoft.com/office/powerpoint/2010/main" val="10835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543208"/>
            <a:ext cx="8821424" cy="546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298764" y="543208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Vzdělávání příjemců </a:t>
            </a:r>
            <a:r>
              <a:rPr lang="cs-CZ" altLang="cs-CZ" sz="2800" b="1" dirty="0" err="1" smtClean="0"/>
              <a:t>IPo</a:t>
            </a:r>
            <a:r>
              <a:rPr lang="cs-CZ" altLang="cs-CZ" sz="2800" b="1" dirty="0" smtClean="0"/>
              <a:t> MAP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2080939"/>
            <a:ext cx="8064500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cs-CZ" altLang="cs-CZ" sz="2400" dirty="0" smtClean="0"/>
              <a:t>Pravidelné krajské konference</a:t>
            </a:r>
          </a:p>
          <a:p>
            <a:pPr marL="342900" indent="-342900" algn="just"/>
            <a:r>
              <a:rPr lang="cs-CZ" altLang="cs-CZ" sz="2400" dirty="0" err="1" smtClean="0"/>
              <a:t>Webináře</a:t>
            </a:r>
            <a:r>
              <a:rPr lang="cs-CZ" altLang="cs-CZ" sz="2400" dirty="0" smtClean="0"/>
              <a:t> a prezenční semináře</a:t>
            </a:r>
          </a:p>
          <a:p>
            <a:pPr marL="1085850" lvl="1" indent="-342900" algn="just"/>
            <a:r>
              <a:rPr lang="cs-CZ" altLang="cs-CZ" sz="2000" dirty="0" smtClean="0"/>
              <a:t>Strategické dokumenty vzdělávací politiky</a:t>
            </a:r>
          </a:p>
          <a:p>
            <a:pPr marL="1085850" lvl="1" indent="-342900" algn="just"/>
            <a:r>
              <a:rPr lang="cs-CZ" altLang="cs-CZ" sz="2000" dirty="0" smtClean="0"/>
              <a:t>Strategické řízení a plánování</a:t>
            </a:r>
          </a:p>
          <a:p>
            <a:pPr marL="1085850" lvl="1" indent="-342900" algn="just"/>
            <a:r>
              <a:rPr lang="cs-CZ" altLang="cs-CZ" sz="2000" dirty="0" smtClean="0"/>
              <a:t>Tvorba MAP</a:t>
            </a:r>
          </a:p>
          <a:p>
            <a:pPr marL="1085850" lvl="1" indent="-342900" algn="just"/>
            <a:r>
              <a:rPr lang="cs-CZ" altLang="cs-CZ" sz="2000" dirty="0" smtClean="0"/>
              <a:t>Vedení a řízení týmů</a:t>
            </a:r>
          </a:p>
        </p:txBody>
      </p:sp>
    </p:spTree>
    <p:extLst>
      <p:ext uri="{BB962C8B-B14F-4D97-AF65-F5344CB8AC3E}">
        <p14:creationId xmlns:p14="http://schemas.microsoft.com/office/powerpoint/2010/main" val="575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0" y="579422"/>
            <a:ext cx="8911958" cy="527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-108531" y="656125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Rozsah podpory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1790580"/>
            <a:ext cx="806450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  <a:defRPr/>
            </a:pPr>
            <a:r>
              <a:rPr lang="cs-CZ" sz="2400" dirty="0" smtClean="0"/>
              <a:t>Podpora příjemců </a:t>
            </a:r>
            <a:r>
              <a:rPr lang="cs-CZ" sz="2400" dirty="0" err="1" smtClean="0"/>
              <a:t>IPo</a:t>
            </a:r>
            <a:r>
              <a:rPr lang="cs-CZ" sz="2400" dirty="0" smtClean="0"/>
              <a:t> MAP je </a:t>
            </a:r>
            <a:r>
              <a:rPr lang="cs-CZ" sz="2400" b="1" dirty="0" smtClean="0"/>
              <a:t>koordinační </a:t>
            </a:r>
            <a:r>
              <a:rPr lang="cs-CZ" sz="2400" dirty="0" smtClean="0"/>
              <a:t>a </a:t>
            </a:r>
            <a:r>
              <a:rPr lang="cs-CZ" sz="2400" b="1" dirty="0" smtClean="0"/>
              <a:t>metodická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cs-CZ" sz="2400" b="1" dirty="0"/>
          </a:p>
          <a:p>
            <a:pPr algn="just">
              <a:buNone/>
              <a:defRPr/>
            </a:pPr>
            <a:r>
              <a:rPr lang="cs-CZ" sz="2400" dirty="0" smtClean="0"/>
              <a:t>Konzultanti MAP se </a:t>
            </a:r>
            <a:r>
              <a:rPr lang="cs-CZ" sz="2400" b="1" dirty="0" smtClean="0"/>
              <a:t>nepodílí </a:t>
            </a:r>
            <a:r>
              <a:rPr lang="cs-CZ" sz="2400" dirty="0" smtClean="0"/>
              <a:t>na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Administraci </a:t>
            </a:r>
            <a:r>
              <a:rPr lang="cs-CZ" sz="2000" dirty="0" err="1"/>
              <a:t>IPo</a:t>
            </a:r>
            <a:r>
              <a:rPr lang="cs-CZ" sz="2000" dirty="0"/>
              <a:t> </a:t>
            </a:r>
            <a:r>
              <a:rPr lang="cs-CZ" sz="2000" dirty="0" smtClean="0"/>
              <a:t>MAP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Řízení </a:t>
            </a:r>
            <a:r>
              <a:rPr lang="cs-CZ" sz="2000" dirty="0" err="1" smtClean="0"/>
              <a:t>IPo</a:t>
            </a:r>
            <a:r>
              <a:rPr lang="cs-CZ" sz="2000" dirty="0" smtClean="0"/>
              <a:t> MAP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Tvorbě obsahu MAP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Ověření kvality MAP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Schvalování MAP</a:t>
            </a:r>
          </a:p>
        </p:txBody>
      </p:sp>
    </p:spTree>
    <p:extLst>
      <p:ext uri="{BB962C8B-B14F-4D97-AF65-F5344CB8AC3E}">
        <p14:creationId xmlns:p14="http://schemas.microsoft.com/office/powerpoint/2010/main" val="16232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6" y="579421"/>
            <a:ext cx="8866691" cy="546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253496" y="742446"/>
            <a:ext cx="5902325" cy="795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b="1" dirty="0"/>
              <a:t>Podpora MAP v rámci Center podpory</a:t>
            </a:r>
            <a:endParaRPr lang="cs-CZ" altLang="cs-CZ" sz="2800" b="1" dirty="0" smtClean="0"/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468313" y="1700808"/>
            <a:ext cx="80645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cs-CZ" altLang="cs-CZ" sz="2400" dirty="0"/>
              <a:t>Poradenství v oblasti tvorby MAP, </a:t>
            </a:r>
            <a:endParaRPr lang="cs-CZ" altLang="cs-CZ" sz="2400" dirty="0" smtClean="0"/>
          </a:p>
          <a:p>
            <a:pPr marL="342900" indent="-342900" algn="just"/>
            <a:r>
              <a:rPr lang="cs-CZ" altLang="cs-CZ" sz="2400" dirty="0" smtClean="0"/>
              <a:t>Koordinace </a:t>
            </a:r>
            <a:r>
              <a:rPr lang="cs-CZ" altLang="cs-CZ" sz="2400" dirty="0"/>
              <a:t>spolupráce mezi příjemci </a:t>
            </a:r>
            <a:r>
              <a:rPr lang="cs-CZ" altLang="cs-CZ" sz="2400" dirty="0" err="1"/>
              <a:t>IPo</a:t>
            </a:r>
            <a:r>
              <a:rPr lang="cs-CZ" altLang="cs-CZ" sz="2400" dirty="0"/>
              <a:t> MAP a školami</a:t>
            </a:r>
          </a:p>
          <a:p>
            <a:pPr marL="342900" indent="-342900" algn="just"/>
            <a:r>
              <a:rPr lang="cs-CZ" altLang="cs-CZ" sz="2400" dirty="0"/>
              <a:t>Organizace setkávání aktérů v územích (</a:t>
            </a:r>
            <a:r>
              <a:rPr lang="cs-CZ" altLang="cs-CZ" sz="2400" b="1" dirty="0"/>
              <a:t>infopanely, konference</a:t>
            </a:r>
            <a:r>
              <a:rPr lang="cs-CZ" altLang="cs-CZ" sz="2400" dirty="0"/>
              <a:t>)</a:t>
            </a:r>
          </a:p>
          <a:p>
            <a:pPr marL="342900" indent="-342900" algn="just"/>
            <a:r>
              <a:rPr lang="cs-CZ" altLang="cs-CZ" sz="2400" dirty="0"/>
              <a:t>Facilitace jednání</a:t>
            </a:r>
          </a:p>
          <a:p>
            <a:pPr marL="342900" indent="-342900" algn="just"/>
            <a:r>
              <a:rPr lang="cs-CZ" altLang="cs-CZ" sz="2400" dirty="0"/>
              <a:t>Organizace a realizace </a:t>
            </a:r>
            <a:r>
              <a:rPr lang="cs-CZ" altLang="cs-CZ" sz="2400" b="1" dirty="0"/>
              <a:t>vzdělávacích programů </a:t>
            </a:r>
            <a:r>
              <a:rPr lang="cs-CZ" altLang="cs-CZ" sz="2400" dirty="0"/>
              <a:t>pro příjemce </a:t>
            </a:r>
            <a:r>
              <a:rPr lang="cs-CZ" altLang="cs-CZ" sz="2400" dirty="0" err="1"/>
              <a:t>IPo</a:t>
            </a:r>
            <a:r>
              <a:rPr lang="cs-CZ" altLang="cs-CZ" sz="2400" dirty="0"/>
              <a:t> MAP, </a:t>
            </a:r>
            <a:r>
              <a:rPr lang="cs-CZ" altLang="cs-CZ" sz="2400" b="1" dirty="0" err="1"/>
              <a:t>webináře</a:t>
            </a:r>
            <a:endParaRPr lang="cs-CZ" altLang="cs-CZ" sz="2400" b="1" dirty="0"/>
          </a:p>
          <a:p>
            <a:pPr marL="342900" indent="-342900" algn="just"/>
            <a:r>
              <a:rPr lang="cs-CZ" altLang="cs-CZ" sz="2400" dirty="0"/>
              <a:t>Nabídka metodiky, vzorových </a:t>
            </a:r>
            <a:r>
              <a:rPr lang="cs-CZ" altLang="cs-CZ" sz="2400" dirty="0" smtClean="0"/>
              <a:t>dokumentů, metodických listů, aktualizace Postupů MAP</a:t>
            </a:r>
          </a:p>
          <a:p>
            <a:pPr marL="342900" indent="-342900" algn="just"/>
            <a:r>
              <a:rPr lang="cs-CZ" altLang="cs-CZ" sz="2400" dirty="0" smtClean="0"/>
              <a:t>Osobní, telefonická, online konzultace (</a:t>
            </a:r>
            <a:r>
              <a:rPr lang="cs-CZ" altLang="cs-CZ" sz="2400" b="1" dirty="0" smtClean="0"/>
              <a:t>znalostní databáze</a:t>
            </a:r>
            <a:r>
              <a:rPr lang="cs-CZ" altLang="cs-CZ" sz="2400" dirty="0" smtClean="0"/>
              <a:t>)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835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92011" y="1864134"/>
            <a:ext cx="758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Věcné zaměření MAP</a:t>
            </a: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Odborný garant ŘO OP VVV</a:t>
            </a:r>
          </a:p>
          <a:p>
            <a:pPr algn="ctr"/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45" y="488886"/>
            <a:ext cx="8794263" cy="55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Nadpis 1"/>
          <p:cNvSpPr>
            <a:spLocks noGrp="1"/>
          </p:cNvSpPr>
          <p:nvPr>
            <p:ph type="ctrTitle"/>
          </p:nvPr>
        </p:nvSpPr>
        <p:spPr>
          <a:xfrm>
            <a:off x="0" y="565903"/>
            <a:ext cx="5902325" cy="795338"/>
          </a:xfrm>
        </p:spPr>
        <p:txBody>
          <a:bodyPr/>
          <a:lstStyle/>
          <a:p>
            <a:pPr eaLnBrk="1" hangingPunct="1"/>
            <a:r>
              <a:rPr lang="cs-CZ" altLang="cs-CZ" sz="2800" b="1" dirty="0" smtClean="0"/>
              <a:t>Strategický rámec MAP</a:t>
            </a:r>
          </a:p>
        </p:txBody>
      </p:sp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504526" y="1537847"/>
            <a:ext cx="80645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/>
            <a:r>
              <a:rPr lang="cs-CZ" altLang="cs-CZ" sz="2400" b="1" dirty="0" smtClean="0"/>
              <a:t>Účel:</a:t>
            </a:r>
          </a:p>
          <a:p>
            <a:pPr marL="1085850" lvl="1" indent="-342900" algn="just"/>
            <a:r>
              <a:rPr lang="cs-CZ" altLang="cs-CZ" sz="2000" dirty="0" smtClean="0"/>
              <a:t>Zajištění souladu projektů OP VVV, IROP a OP PPR s prioritami regionu</a:t>
            </a:r>
          </a:p>
          <a:p>
            <a:pPr marL="1085850" lvl="1" indent="-342900" algn="just"/>
            <a:r>
              <a:rPr lang="cs-CZ" altLang="cs-CZ" sz="2000" dirty="0" smtClean="0"/>
              <a:t>Poskytnutí přehledu priorit dle Dohody o prioritách</a:t>
            </a:r>
          </a:p>
          <a:p>
            <a:pPr marL="342900" indent="-342900" algn="just"/>
            <a:r>
              <a:rPr lang="cs-CZ" altLang="cs-CZ" sz="2000" b="1" dirty="0" smtClean="0"/>
              <a:t>Struktura:</a:t>
            </a:r>
          </a:p>
          <a:p>
            <a:pPr marL="1085850" lvl="1" indent="-342900" algn="just"/>
            <a:r>
              <a:rPr lang="cs-CZ" altLang="cs-CZ" sz="2000" dirty="0" smtClean="0"/>
              <a:t>1. Vize</a:t>
            </a:r>
          </a:p>
          <a:p>
            <a:pPr marL="1085850" lvl="1" indent="-342900" algn="just"/>
            <a:r>
              <a:rPr lang="cs-CZ" altLang="cs-CZ" sz="2000" dirty="0" smtClean="0"/>
              <a:t>2. Popis zapojení aktérů v území</a:t>
            </a:r>
          </a:p>
          <a:p>
            <a:pPr marL="1085850" lvl="1" indent="-342900" algn="just"/>
            <a:r>
              <a:rPr lang="cs-CZ" altLang="cs-CZ" sz="2000" dirty="0" smtClean="0"/>
              <a:t>3. Popis priorit a cílů + vazba na opatření MAP</a:t>
            </a:r>
          </a:p>
          <a:p>
            <a:pPr marL="1085850" lvl="1" indent="-342900" algn="just"/>
            <a:r>
              <a:rPr lang="cs-CZ" altLang="cs-CZ" sz="2000" dirty="0" smtClean="0"/>
              <a:t>4. </a:t>
            </a:r>
            <a:r>
              <a:rPr lang="cs-CZ" altLang="cs-CZ" sz="2000" dirty="0" err="1" smtClean="0"/>
              <a:t>Prioritizace</a:t>
            </a:r>
            <a:r>
              <a:rPr lang="cs-CZ" altLang="cs-CZ" sz="2000" dirty="0" smtClean="0"/>
              <a:t> témat pro posouzení souladu s OP VVV a IROP</a:t>
            </a:r>
            <a:endParaRPr lang="cs-CZ" altLang="cs-CZ" sz="2000" dirty="0"/>
          </a:p>
          <a:p>
            <a:pPr marL="342900" indent="-342900" algn="just"/>
            <a:r>
              <a:rPr lang="cs-CZ" altLang="cs-CZ" sz="2000" b="1" dirty="0" smtClean="0"/>
              <a:t>Termín finalizace:</a:t>
            </a:r>
          </a:p>
          <a:p>
            <a:pPr marL="1085850" lvl="1" indent="-342900" algn="just"/>
            <a:r>
              <a:rPr lang="cs-CZ" altLang="cs-CZ" sz="2000" dirty="0" smtClean="0"/>
              <a:t>Do 6 měsíců od zahájení realizace</a:t>
            </a:r>
          </a:p>
          <a:p>
            <a:pPr marL="1085850" lvl="1" indent="-342900" algn="just"/>
            <a:r>
              <a:rPr lang="cs-CZ" altLang="cs-CZ" sz="2000" dirty="0" smtClean="0"/>
              <a:t>Nejpozději do 30. 9. 2016</a:t>
            </a:r>
            <a:endParaRPr lang="cs-CZ" altLang="cs-CZ" sz="2000" dirty="0"/>
          </a:p>
          <a:p>
            <a:pPr marL="1085850" lvl="1" indent="-342900" algn="just"/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369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832236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Přestávka</a:t>
            </a: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12,00 – 12,30</a:t>
            </a:r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874767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Administrace MAP</a:t>
            </a: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Věcná část</a:t>
            </a:r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Monitorovací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cs-CZ" sz="3600" dirty="0"/>
              <a:t>Pravidla pro žadatele a příjemce – Obecná část, verze 3 </a:t>
            </a:r>
          </a:p>
          <a:p>
            <a:pPr lvl="0">
              <a:lnSpc>
                <a:spcPct val="150000"/>
              </a:lnSpc>
            </a:pPr>
            <a:r>
              <a:rPr lang="cs-CZ" sz="3600" dirty="0"/>
              <a:t>Pravidla pro žadatele a příjemce – Specifická část, verze </a:t>
            </a:r>
            <a:r>
              <a:rPr lang="cs-CZ" sz="3600" dirty="0" smtClean="0"/>
              <a:t>2 </a:t>
            </a:r>
            <a:endParaRPr lang="cs-CZ" sz="3600" b="1" dirty="0"/>
          </a:p>
          <a:p>
            <a:pPr lvl="0">
              <a:lnSpc>
                <a:spcPct val="150000"/>
              </a:lnSpc>
            </a:pPr>
            <a:r>
              <a:rPr lang="cs-CZ" sz="3600" dirty="0"/>
              <a:t>Příloha č. 1 výzvy</a:t>
            </a:r>
          </a:p>
          <a:p>
            <a:pPr lvl="0">
              <a:lnSpc>
                <a:spcPct val="150000"/>
              </a:lnSpc>
            </a:pPr>
            <a:r>
              <a:rPr lang="cs-CZ" sz="3600" dirty="0" smtClean="0"/>
              <a:t>Přehled </a:t>
            </a:r>
            <a:r>
              <a:rPr lang="cs-CZ" sz="3600" dirty="0"/>
              <a:t>ESF indikátorů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035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Monitorovací</a:t>
            </a:r>
            <a:r>
              <a:rPr lang="cs-CZ" dirty="0" smtClean="0"/>
              <a:t> </a:t>
            </a:r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altLang="cs-CZ" dirty="0"/>
              <a:t>MI výstupu</a:t>
            </a:r>
          </a:p>
          <a:p>
            <a:pPr lvl="1" algn="just">
              <a:defRPr/>
            </a:pPr>
            <a:r>
              <a:rPr lang="cs-CZ" dirty="0"/>
              <a:t>indikátory určené pro sledování a vyhodnocování prováděných opatření a aktivit, které charakterizují konkrétní činnost.</a:t>
            </a:r>
            <a:endParaRPr lang="cs-CZ" altLang="cs-CZ" dirty="0"/>
          </a:p>
          <a:p>
            <a:pPr algn="just">
              <a:defRPr/>
            </a:pPr>
            <a:r>
              <a:rPr lang="cs-CZ" altLang="cs-CZ" dirty="0"/>
              <a:t>MI výsledku</a:t>
            </a:r>
          </a:p>
          <a:p>
            <a:pPr lvl="1" algn="just">
              <a:defRPr/>
            </a:pPr>
            <a:r>
              <a:rPr lang="cs-CZ" dirty="0"/>
              <a:t>prokázání, zda bylo cíle projektu dosaženo. </a:t>
            </a:r>
          </a:p>
          <a:p>
            <a:pPr marL="457200" lvl="1" indent="0" algn="just">
              <a:buNone/>
              <a:defRPr/>
            </a:pPr>
            <a:endParaRPr lang="cs-CZ" dirty="0"/>
          </a:p>
          <a:p>
            <a:pPr marL="457200" lvl="1" indent="0" algn="just">
              <a:buNone/>
              <a:defRPr/>
            </a:pPr>
            <a:r>
              <a:rPr lang="cs-CZ" dirty="0"/>
              <a:t>Indikátory výstupu a výsledku jsou mezi sebou provázané.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749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Počet regionálních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cs-CZ" altLang="cs-CZ" dirty="0"/>
              <a:t>Indikátor výstupu: 5 49 01 	</a:t>
            </a:r>
          </a:p>
          <a:p>
            <a:pPr algn="just">
              <a:defRPr/>
            </a:pPr>
            <a:r>
              <a:rPr lang="cs-CZ" altLang="cs-CZ" dirty="0"/>
              <a:t>Měrná jednotka: Regionální systémy 	</a:t>
            </a:r>
          </a:p>
          <a:p>
            <a:pPr algn="just">
              <a:defRPr/>
            </a:pPr>
            <a:r>
              <a:rPr lang="cs-CZ" altLang="cs-CZ" dirty="0"/>
              <a:t>Místní akční plán</a:t>
            </a:r>
          </a:p>
          <a:p>
            <a:pPr algn="just">
              <a:defRPr/>
            </a:pPr>
            <a:r>
              <a:rPr lang="cs-CZ" altLang="cs-CZ" dirty="0"/>
              <a:t>Pro úroveň </a:t>
            </a:r>
            <a:r>
              <a:rPr lang="cs-CZ" altLang="cs-CZ" dirty="0" err="1"/>
              <a:t>preMAP</a:t>
            </a:r>
            <a:r>
              <a:rPr lang="cs-CZ" altLang="cs-CZ" dirty="0"/>
              <a:t>: Strategický rámec MAP do roku 2023</a:t>
            </a:r>
          </a:p>
          <a:p>
            <a:pPr algn="just">
              <a:defRPr/>
            </a:pPr>
            <a:r>
              <a:rPr lang="cs-CZ" altLang="cs-CZ" dirty="0"/>
              <a:t>Pro úroveň MAP a MAP+ : Místní akční plán, jehož součástí je Strategický rámec MAP do roku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04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podpořených spoluprací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Indikátor výsledku: 5 43 10 	</a:t>
            </a:r>
          </a:p>
          <a:p>
            <a:r>
              <a:rPr lang="cs-CZ" altLang="cs-CZ" dirty="0" smtClean="0"/>
              <a:t>Měrná </a:t>
            </a:r>
            <a:r>
              <a:rPr lang="cs-CZ" altLang="cs-CZ" dirty="0"/>
              <a:t>jednotka: Spolupráce 	</a:t>
            </a:r>
          </a:p>
          <a:p>
            <a:r>
              <a:rPr lang="cs-CZ" altLang="cs-CZ" dirty="0"/>
              <a:t>Dokládá se Smlouvou o spolupráci mezi partnery, jejímiž účastníky budou všichni, kteří navzájem  spolupracovali na vzniku MAP, případně na vzniku Strategického rámce MAP do roku 2023 v úrovni </a:t>
            </a:r>
            <a:r>
              <a:rPr lang="cs-CZ" altLang="cs-CZ" dirty="0" err="1"/>
              <a:t>preMAP</a:t>
            </a:r>
            <a:r>
              <a:rPr lang="cs-CZ" alt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646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Změny projektu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Všechny změny se zapisují v IS KP14</a:t>
            </a:r>
            <a:r>
              <a:rPr lang="cs-CZ" dirty="0" smtClean="0"/>
              <a:t>+ v podobě tzv. změnových řízení </a:t>
            </a:r>
            <a:endParaRPr lang="cs-CZ" dirty="0"/>
          </a:p>
          <a:p>
            <a:pPr algn="just"/>
            <a:endParaRPr lang="cs-CZ" dirty="0"/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Nepodstatné změny</a:t>
            </a:r>
          </a:p>
          <a:p>
            <a:pPr marL="514350" indent="-514350" algn="just">
              <a:buFont typeface="+mj-lt"/>
              <a:buAutoNum type="arabicPeriod"/>
            </a:pPr>
            <a:endParaRPr lang="cs-CZ" sz="1800" dirty="0"/>
          </a:p>
          <a:p>
            <a:pPr marL="514350" indent="-514350" algn="just">
              <a:buFont typeface="+mj-lt"/>
              <a:buAutoNum type="arabicPeriod"/>
            </a:pPr>
            <a:r>
              <a:rPr lang="cs-CZ" dirty="0"/>
              <a:t>Podstatné </a:t>
            </a:r>
            <a:r>
              <a:rPr lang="cs-CZ" dirty="0" smtClean="0"/>
              <a:t>změny</a:t>
            </a:r>
          </a:p>
          <a:p>
            <a:pPr marL="0" indent="0" algn="just">
              <a:buNone/>
            </a:pPr>
            <a:r>
              <a:rPr lang="cs-CZ" dirty="0" smtClean="0"/>
              <a:t>V případě pochybnosti, o jaký typ změny se jedná, se má za to, že jde o změnu podstatnou.</a:t>
            </a:r>
            <a:endParaRPr lang="cs-CZ" dirty="0"/>
          </a:p>
          <a:p>
            <a:pPr marL="514350" indent="-514350" algn="just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600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Nepodstatné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Změny, které je příjemce oprávněn provádět i bez předchozího souhlasu ŘO OP VVV</a:t>
            </a:r>
          </a:p>
          <a:p>
            <a:pPr algn="just"/>
            <a:r>
              <a:rPr lang="cs-CZ" dirty="0"/>
              <a:t>Příjemce nepodstatné změny průběžně oznamuje (nejpozději však před odevzdáním </a:t>
            </a:r>
            <a:r>
              <a:rPr lang="cs-CZ" dirty="0" err="1"/>
              <a:t>ZoR</a:t>
            </a:r>
            <a:r>
              <a:rPr lang="cs-CZ" dirty="0"/>
              <a:t>) a ŘO je bere na vědomí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813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Podstatné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Zakládající změnu PA</a:t>
            </a:r>
          </a:p>
          <a:p>
            <a:pPr algn="just"/>
            <a:r>
              <a:rPr lang="cs-CZ" dirty="0" smtClean="0"/>
              <a:t>Nezakládající </a:t>
            </a:r>
            <a:r>
              <a:rPr lang="cs-CZ" dirty="0"/>
              <a:t>změnu </a:t>
            </a:r>
            <a:r>
              <a:rPr lang="cs-CZ" dirty="0" smtClean="0"/>
              <a:t>PA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O jaký typ změny se jedná rozhoduje finálně projektový administrátor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75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9"/>
          <a:stretch/>
        </p:blipFill>
        <p:spPr>
          <a:xfrm>
            <a:off x="0" y="0"/>
            <a:ext cx="9144000" cy="53602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Místní akční plány rozvoje vzdělávání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096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11697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Zadávání zakázek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9935"/>
            <a:ext cx="7886700" cy="448055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Veřejní </a:t>
            </a:r>
            <a:r>
              <a:rPr lang="cs-CZ" dirty="0"/>
              <a:t>zadavatelé postupují při zadávání zakázek </a:t>
            </a:r>
            <a:r>
              <a:rPr lang="cs-CZ" dirty="0" smtClean="0"/>
              <a:t>malé hodnoty (VZMR) podle Pravidel pro výběr dodavatelů (kap. 12, oddíly 12.1 až 12.3 </a:t>
            </a:r>
            <a:r>
              <a:rPr lang="cs-CZ" dirty="0" err="1" smtClean="0"/>
              <a:t>PpŽP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Zadavatelé mohou v případě zakázek s předpokládanou hodnotou nižší než 400 tis. Kč bez DPH využít přímého nákupu nebo přímé objednávky</a:t>
            </a:r>
          </a:p>
          <a:p>
            <a:r>
              <a:rPr lang="cs-CZ" dirty="0" smtClean="0"/>
              <a:t>Postupy </a:t>
            </a:r>
            <a:r>
              <a:rPr lang="cs-CZ" dirty="0" err="1" smtClean="0"/>
              <a:t>PpŽP</a:t>
            </a:r>
            <a:r>
              <a:rPr lang="cs-CZ" dirty="0" smtClean="0"/>
              <a:t> je nutno se řídit i v případě, že jsou zakázky propláceny z paušálních výdajů, i když nejsou tyto dokumenty vyžadovány ke kontrole (kontroly externí – např. NKÚ)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11697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Publicita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9935"/>
            <a:ext cx="7886700" cy="4480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 smtClean="0"/>
          </a:p>
          <a:p>
            <a:pPr marL="0" indent="0">
              <a:buNone/>
            </a:pPr>
            <a:r>
              <a:rPr lang="cs-CZ" altLang="cs-CZ" sz="2400" dirty="0" smtClean="0"/>
              <a:t>Dokumenty jsou umístěny na </a:t>
            </a:r>
            <a:r>
              <a:rPr lang="cs-CZ" altLang="cs-CZ" sz="2400" dirty="0"/>
              <a:t>webovských stránkách </a:t>
            </a:r>
            <a:r>
              <a:rPr lang="cs-CZ" altLang="cs-CZ" sz="2400" dirty="0" smtClean="0"/>
              <a:t>MŠMT:</a:t>
            </a:r>
          </a:p>
          <a:p>
            <a:r>
              <a:rPr lang="cs-CZ" altLang="cs-CZ" sz="2400" dirty="0" smtClean="0"/>
              <a:t>Manuál Jednotného vizuálního stylu ESI fondů </a:t>
            </a:r>
          </a:p>
          <a:p>
            <a:r>
              <a:rPr lang="cs-CZ" altLang="cs-CZ" sz="2400" dirty="0" err="1" smtClean="0"/>
              <a:t>Logolinky</a:t>
            </a:r>
            <a:r>
              <a:rPr lang="cs-CZ" altLang="cs-CZ" sz="2400" dirty="0" smtClean="0"/>
              <a:t> OP VVV</a:t>
            </a:r>
            <a:endParaRPr lang="cs-CZ" altLang="cs-CZ" sz="24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u="sng" dirty="0" smtClean="0">
                <a:hlinkClick r:id="rId3"/>
              </a:rPr>
              <a:t>http</a:t>
            </a:r>
            <a:r>
              <a:rPr lang="cs-CZ" altLang="cs-CZ" sz="2000" u="sng" dirty="0">
                <a:hlinkClick r:id="rId3"/>
              </a:rPr>
              <a:t>://www.msmt.cz/strukturalni-fondy-1/pravidla-pro-publicitu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7507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874767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Administrace MAP</a:t>
            </a: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část</a:t>
            </a:r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Finanční část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6824" y="1997747"/>
            <a:ext cx="7708526" cy="3531683"/>
          </a:xfrm>
        </p:spPr>
        <p:txBody>
          <a:bodyPr>
            <a:normAutofit/>
          </a:bodyPr>
          <a:lstStyle/>
          <a:p>
            <a:pPr lvl="0"/>
            <a:r>
              <a:rPr lang="cs-CZ" sz="2200" dirty="0" smtClean="0"/>
              <a:t>Zálohová platba</a:t>
            </a:r>
          </a:p>
          <a:p>
            <a:pPr lvl="0"/>
            <a:r>
              <a:rPr lang="cs-CZ" sz="2200" dirty="0" smtClean="0"/>
              <a:t>Předkládání žádosti o platbu</a:t>
            </a:r>
          </a:p>
          <a:p>
            <a:pPr lvl="0"/>
            <a:r>
              <a:rPr lang="cs-CZ" sz="2200" dirty="0" smtClean="0"/>
              <a:t>Vykazování výdajů</a:t>
            </a:r>
          </a:p>
          <a:p>
            <a:r>
              <a:rPr lang="cs-CZ" sz="2200" dirty="0"/>
              <a:t>Způsobilost </a:t>
            </a:r>
            <a:r>
              <a:rPr lang="cs-CZ" sz="2200" dirty="0" smtClean="0"/>
              <a:t>výdajů</a:t>
            </a:r>
          </a:p>
          <a:p>
            <a:r>
              <a:rPr lang="cs-CZ" sz="2200" dirty="0" smtClean="0"/>
              <a:t>Dokladování mezd</a:t>
            </a:r>
          </a:p>
          <a:p>
            <a:pPr lvl="0"/>
            <a:r>
              <a:rPr lang="cs-CZ" sz="2200" dirty="0"/>
              <a:t>Výkazy práce</a:t>
            </a:r>
          </a:p>
          <a:p>
            <a:pPr lvl="0"/>
            <a:r>
              <a:rPr lang="cs-CZ" sz="2200" dirty="0" smtClean="0"/>
              <a:t>Nezpůsobilé výdaje</a:t>
            </a:r>
            <a:endParaRPr lang="cs-CZ" sz="2200" dirty="0"/>
          </a:p>
          <a:p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2971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11697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Zálohová platba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44636"/>
            <a:ext cx="7886700" cy="307282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spcAft>
                <a:spcPts val="1800"/>
              </a:spcAft>
            </a:pPr>
            <a:r>
              <a:rPr lang="cs-CZ" dirty="0"/>
              <a:t>Její výše stanovena ve výzvě a příslušných specifických </a:t>
            </a:r>
            <a:r>
              <a:rPr lang="cs-CZ" dirty="0" smtClean="0"/>
              <a:t>pravidlech pro žadatele a příjemce</a:t>
            </a:r>
            <a:endParaRPr lang="cs-CZ" dirty="0"/>
          </a:p>
          <a:p>
            <a:pPr marL="228600" lvl="1">
              <a:spcBef>
                <a:spcPts val="1000"/>
              </a:spcBef>
              <a:spcAft>
                <a:spcPts val="1800"/>
              </a:spcAft>
            </a:pPr>
            <a:r>
              <a:rPr lang="cs-CZ" dirty="0"/>
              <a:t>Ukotvena v Rozhodnutí o poskytnutí dotace</a:t>
            </a:r>
          </a:p>
          <a:p>
            <a:pPr marL="228600" lvl="1">
              <a:spcBef>
                <a:spcPts val="1000"/>
              </a:spcBef>
              <a:spcAft>
                <a:spcPts val="1800"/>
              </a:spcAft>
            </a:pPr>
            <a:r>
              <a:rPr lang="cs-CZ" dirty="0"/>
              <a:t>V projektech </a:t>
            </a:r>
            <a:r>
              <a:rPr lang="cs-CZ" dirty="0" smtClean="0"/>
              <a:t>MAP ve </a:t>
            </a:r>
            <a:r>
              <a:rPr lang="cs-CZ" dirty="0"/>
              <a:t>výši maximálně </a:t>
            </a:r>
            <a:r>
              <a:rPr lang="cs-CZ" dirty="0" smtClean="0"/>
              <a:t>30 % </a:t>
            </a:r>
            <a:r>
              <a:rPr lang="cs-CZ" dirty="0"/>
              <a:t>celkových způsobilých výdajů </a:t>
            </a:r>
            <a:r>
              <a:rPr lang="cs-CZ" dirty="0" smtClean="0"/>
              <a:t>projektu (odvíjí se od výše vyúčtování v následujícím období)</a:t>
            </a:r>
            <a:endParaRPr lang="cs-CZ" dirty="0"/>
          </a:p>
          <a:p>
            <a:endParaRPr lang="cs-CZ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32637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27905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Předkládání </a:t>
            </a:r>
            <a:r>
              <a:rPr lang="cs-CZ" sz="3600" b="1" dirty="0"/>
              <a:t>Ž</a:t>
            </a:r>
            <a:r>
              <a:rPr lang="cs-CZ" sz="3600" b="1" dirty="0" smtClean="0"/>
              <a:t>ádosti o platbu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12203"/>
            <a:ext cx="7708526" cy="4106339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 smtClean="0"/>
              <a:t>Žádost o platbu je vždy součástí Zprávy o realizaci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/>
              <a:t>První </a:t>
            </a:r>
            <a:r>
              <a:rPr lang="cs-CZ" sz="2000" dirty="0" err="1" smtClean="0"/>
              <a:t>ŽoP</a:t>
            </a:r>
            <a:r>
              <a:rPr lang="cs-CZ" sz="2000" dirty="0" smtClean="0"/>
              <a:t> se předkládá do 20 pracovních dní po uplynutí 3 měsíců od vydání Rozhodnutí o poskytnutí dotace</a:t>
            </a:r>
          </a:p>
          <a:p>
            <a:pPr algn="just">
              <a:spcAft>
                <a:spcPts val="600"/>
              </a:spcAft>
            </a:pPr>
            <a:r>
              <a:rPr lang="cs-CZ" sz="2000" dirty="0" smtClean="0"/>
              <a:t>Monitorovacím obdobím jsou 3 měsíce</a:t>
            </a:r>
          </a:p>
          <a:p>
            <a:pPr algn="just">
              <a:spcAft>
                <a:spcPts val="600"/>
              </a:spcAft>
            </a:pPr>
            <a:r>
              <a:rPr lang="cs-CZ" sz="2000" dirty="0" smtClean="0"/>
              <a:t>Schválení a proplacení </a:t>
            </a:r>
            <a:r>
              <a:rPr lang="cs-CZ" sz="2000" dirty="0" err="1" smtClean="0"/>
              <a:t>ŽoP</a:t>
            </a:r>
            <a:r>
              <a:rPr lang="cs-CZ" sz="2000" dirty="0" smtClean="0"/>
              <a:t> do 90 kalendářních dnů od podání</a:t>
            </a:r>
          </a:p>
          <a:p>
            <a:pPr algn="just">
              <a:spcAft>
                <a:spcPts val="600"/>
              </a:spcAft>
            </a:pPr>
            <a:r>
              <a:rPr lang="cs-CZ" sz="2000" dirty="0" smtClean="0"/>
              <a:t>Možnost posunutí termínu předložení </a:t>
            </a:r>
            <a:r>
              <a:rPr lang="cs-CZ" sz="2000" dirty="0" err="1" smtClean="0"/>
              <a:t>ŽoP</a:t>
            </a:r>
            <a:r>
              <a:rPr lang="cs-CZ" sz="2000" dirty="0" smtClean="0"/>
              <a:t> o 10 PD</a:t>
            </a:r>
          </a:p>
          <a:p>
            <a:pPr algn="just">
              <a:spcAft>
                <a:spcPts val="600"/>
              </a:spcAft>
            </a:pPr>
            <a:r>
              <a:rPr lang="cs-CZ" sz="2000" dirty="0" smtClean="0"/>
              <a:t>Dřívější předložení </a:t>
            </a:r>
            <a:r>
              <a:rPr lang="cs-CZ" sz="2000" dirty="0" err="1" smtClean="0"/>
              <a:t>ŽoP</a:t>
            </a:r>
            <a:r>
              <a:rPr lang="cs-CZ" sz="2000" dirty="0" smtClean="0"/>
              <a:t> – podstatná změna harmonogramu a finančního plánu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/>
              <a:t>Nedostatečně doložené výdaje může ŘO z </a:t>
            </a:r>
            <a:r>
              <a:rPr lang="cs-CZ" sz="2000" dirty="0" err="1" smtClean="0"/>
              <a:t>ŽoP</a:t>
            </a:r>
            <a:r>
              <a:rPr lang="cs-CZ" sz="2000" dirty="0" smtClean="0"/>
              <a:t> vyjmout – dokládají se v následujících </a:t>
            </a:r>
            <a:r>
              <a:rPr lang="cs-CZ" sz="2000" dirty="0" err="1" smtClean="0"/>
              <a:t>ŽoP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40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Vykazování výdajů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225065" cy="400367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600" dirty="0" smtClean="0"/>
              <a:t>Přímé výdaje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200" dirty="0" smtClean="0"/>
              <a:t>vyúčtovány prostřednictvím Žádosti o platbu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200" dirty="0" smtClean="0"/>
              <a:t>v projektech MAP pouze osobní výdaje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600" dirty="0"/>
              <a:t>Nepřímé výdaje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nelze přiřadit ke konkrétní aktivitě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200" dirty="0"/>
              <a:t>pro </a:t>
            </a:r>
            <a:r>
              <a:rPr lang="cs-CZ" sz="2200" dirty="0" smtClean="0"/>
              <a:t>projekty MAP nerelevantní</a:t>
            </a:r>
            <a:endParaRPr lang="cs-CZ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600" dirty="0"/>
              <a:t>Paušální výdaje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200" dirty="0" smtClean="0"/>
              <a:t>V projektech MAP 40</a:t>
            </a:r>
            <a:r>
              <a:rPr lang="cs-CZ" sz="2200" dirty="0"/>
              <a:t>% přímých způsobilých nákladů na pracovníky projektu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nedokládají 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200" dirty="0" smtClean="0"/>
              <a:t>POZOR – pravidla pro zadávání zakázek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294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27905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Způsobilost výdajů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61079"/>
            <a:ext cx="7886700" cy="4164867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 smtClean="0"/>
              <a:t>Obecná hlediska způsobilosti:</a:t>
            </a:r>
            <a:endParaRPr lang="cs-CZ" sz="2600" dirty="0"/>
          </a:p>
          <a:p>
            <a:pPr lvl="1">
              <a:lnSpc>
                <a:spcPct val="150000"/>
              </a:lnSpc>
            </a:pPr>
            <a:r>
              <a:rPr lang="cs-CZ" sz="2200" dirty="0" smtClean="0"/>
              <a:t>věcná </a:t>
            </a:r>
            <a:r>
              <a:rPr lang="cs-CZ" sz="2200" dirty="0"/>
              <a:t>způsobilost</a:t>
            </a:r>
          </a:p>
          <a:p>
            <a:pPr lvl="1">
              <a:lnSpc>
                <a:spcPct val="150000"/>
              </a:lnSpc>
            </a:pPr>
            <a:r>
              <a:rPr lang="cs-CZ" sz="2200" dirty="0" smtClean="0"/>
              <a:t>přiměřenost výdaje – pravidlo 3E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200" dirty="0" smtClean="0"/>
              <a:t>   (hospodárnost, účelnost, efektivnost)</a:t>
            </a:r>
          </a:p>
          <a:p>
            <a:pPr lvl="1">
              <a:lnSpc>
                <a:spcPct val="150000"/>
              </a:lnSpc>
            </a:pPr>
            <a:r>
              <a:rPr lang="cs-CZ" sz="2200" dirty="0" smtClean="0"/>
              <a:t>časová </a:t>
            </a:r>
            <a:r>
              <a:rPr lang="cs-CZ" sz="2200" dirty="0"/>
              <a:t>způsobilost </a:t>
            </a:r>
            <a:r>
              <a:rPr lang="cs-CZ" sz="2200" dirty="0" smtClean="0"/>
              <a:t>výdaje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200" dirty="0"/>
              <a:t> </a:t>
            </a:r>
            <a:r>
              <a:rPr lang="cs-CZ" sz="2200" dirty="0" smtClean="0"/>
              <a:t>  (v projektech MAP od úspěšného splnění </a:t>
            </a:r>
            <a:r>
              <a:rPr lang="cs-CZ" sz="2200" dirty="0"/>
              <a:t>první fáze </a:t>
            </a:r>
            <a:r>
              <a:rPr lang="cs-CZ" sz="2200" dirty="0" smtClean="0"/>
              <a:t>hodnocení)</a:t>
            </a:r>
            <a:endParaRPr lang="cs-CZ" sz="2200" dirty="0"/>
          </a:p>
          <a:p>
            <a:pPr lvl="1">
              <a:lnSpc>
                <a:spcPct val="150000"/>
              </a:lnSpc>
            </a:pPr>
            <a:r>
              <a:rPr lang="cs-CZ" sz="2200" dirty="0" smtClean="0"/>
              <a:t>místní </a:t>
            </a:r>
            <a:r>
              <a:rPr lang="cs-CZ" sz="2200" dirty="0"/>
              <a:t>způsobilost</a:t>
            </a:r>
          </a:p>
          <a:p>
            <a:pPr lvl="1">
              <a:lnSpc>
                <a:spcPct val="150000"/>
              </a:lnSpc>
            </a:pPr>
            <a:r>
              <a:rPr lang="cs-CZ" sz="2200" dirty="0" smtClean="0"/>
              <a:t>prokázání </a:t>
            </a:r>
            <a:r>
              <a:rPr lang="cs-CZ" sz="2200" dirty="0"/>
              <a:t>výdaje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8817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– mzdy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17065"/>
            <a:ext cx="7886700" cy="4003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600" dirty="0"/>
              <a:t>Způsobilými osobními výdaji jsou</a:t>
            </a:r>
            <a:r>
              <a:rPr lang="cs-CZ" sz="2600" dirty="0" smtClean="0"/>
              <a:t>:</a:t>
            </a:r>
            <a:endParaRPr lang="cs-CZ" sz="26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mzdové </a:t>
            </a:r>
            <a:r>
              <a:rPr lang="cs-CZ" sz="2000" dirty="0" smtClean="0"/>
              <a:t>výdaje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odvody na sociální a zdravotní </a:t>
            </a:r>
            <a:r>
              <a:rPr lang="cs-CZ" sz="2000" dirty="0" smtClean="0"/>
              <a:t>pojištění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nemocenská hrazená </a:t>
            </a:r>
            <a:r>
              <a:rPr lang="cs-CZ" sz="2000" dirty="0" smtClean="0"/>
              <a:t>zaměstnavatelem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zákonné pojištění odpovědnosti </a:t>
            </a:r>
            <a:r>
              <a:rPr lang="cs-CZ" sz="2000" dirty="0" smtClean="0"/>
              <a:t>zaměstnavatele</a:t>
            </a:r>
            <a:endParaRPr lang="cs-CZ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ostatní obligatorní </a:t>
            </a:r>
            <a:r>
              <a:rPr lang="cs-CZ" sz="2000" dirty="0" smtClean="0"/>
              <a:t>výdaje</a:t>
            </a:r>
            <a:endParaRPr lang="cs-CZ" sz="2000" dirty="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 smtClean="0"/>
              <a:t>Způsobilým </a:t>
            </a:r>
            <a:r>
              <a:rPr lang="cs-CZ" sz="2000" dirty="0"/>
              <a:t>výdajem nemůže být u 1 pracovníka pracovní úvazek vyšší než 1,2 úvazku celkem v souhrnné výši uzavřených úvazků u subjektů zapojených do projektu.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629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31087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Dokladování mezd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9324"/>
            <a:ext cx="7977468" cy="4299804"/>
          </a:xfrm>
        </p:spPr>
        <p:txBody>
          <a:bodyPr>
            <a:noAutofit/>
          </a:bodyPr>
          <a:lstStyle/>
          <a:p>
            <a:pPr algn="just"/>
            <a:r>
              <a:rPr lang="cs-CZ" sz="2200" dirty="0" smtClean="0"/>
              <a:t>Celková vykazovaná částka vyšší než 10 000 Kč</a:t>
            </a:r>
          </a:p>
          <a:p>
            <a:pPr algn="just">
              <a:spcAft>
                <a:spcPts val="600"/>
              </a:spcAft>
            </a:pPr>
            <a:r>
              <a:rPr lang="cs-CZ" sz="2200" dirty="0" smtClean="0"/>
              <a:t>Doklady k předložení: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pracovní smlouvy nebo dohody vč. pracovní náplně, mzdové sazby, výše úvazku (jen při prvním uplatnění výdaje)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sjetina z účetního systému za sledované období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doklady o úhradě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/>
              <a:t>výkazy práce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povinná </a:t>
            </a:r>
            <a:r>
              <a:rPr lang="cs-CZ" sz="2000" dirty="0"/>
              <a:t>příloha </a:t>
            </a:r>
            <a:r>
              <a:rPr lang="cs-CZ" sz="2000" dirty="0" err="1"/>
              <a:t>ZoR</a:t>
            </a:r>
            <a:r>
              <a:rPr lang="cs-CZ" sz="2000" dirty="0"/>
              <a:t> Realizační tým, jejíž součástí je čestné prohlášení příjemce o dodržování pravidla max. povolené výše úvazků všech pracovníků, podílejících se na realizaci </a:t>
            </a:r>
            <a:r>
              <a:rPr lang="cs-CZ" sz="2000" dirty="0" smtClean="0"/>
              <a:t>projektu (zveřejněno na webu)</a:t>
            </a:r>
            <a:endParaRPr lang="cs-CZ" sz="2400" dirty="0"/>
          </a:p>
          <a:p>
            <a:pPr algn="just"/>
            <a:r>
              <a:rPr lang="cs-CZ" sz="2200" dirty="0"/>
              <a:t>Ostatní </a:t>
            </a:r>
            <a:r>
              <a:rPr lang="cs-CZ" sz="2200" dirty="0" smtClean="0"/>
              <a:t>se předkládá na </a:t>
            </a:r>
            <a:r>
              <a:rPr lang="cs-CZ" sz="2200" dirty="0"/>
              <a:t>vyžádání ŘO OP VVV</a:t>
            </a:r>
          </a:p>
        </p:txBody>
      </p:sp>
    </p:spTree>
    <p:extLst>
      <p:ext uri="{BB962C8B-B14F-4D97-AF65-F5344CB8AC3E}">
        <p14:creationId xmlns:p14="http://schemas.microsoft.com/office/powerpoint/2010/main" val="15883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49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rincipy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tvorbu místních akčních plánů rozvoje vzdělávání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31700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>
              <a:defRPr/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respektování již vzniklých partnerství a dohody v území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oordinace akcí a dlouhodobá podpora rozvoje spolupráce v oblasti vzdělávání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rincipy MAP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Spolupráce, Zapojení dotčené veřejnosti do plánovacích procesů, Dohody, Otevřenosti, Princip 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Udržitelnosti, Partnerství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cs-CZ" altLang="cs-CZ" sz="2000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Výkazy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4799"/>
            <a:ext cx="7783830" cy="416486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Dokládá pracovník, který:</a:t>
            </a:r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vykonává činnosti pro projekt i mimo projekt nebo</a:t>
            </a:r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pracuje na základě DPP nebo DPČ nebo</a:t>
            </a:r>
          </a:p>
          <a:p>
            <a:pPr lvl="1">
              <a:lnSpc>
                <a:spcPct val="110000"/>
              </a:lnSpc>
            </a:pPr>
            <a:r>
              <a:rPr lang="cs-CZ" sz="2000" dirty="0"/>
              <a:t>v</a:t>
            </a:r>
            <a:r>
              <a:rPr lang="cs-CZ" sz="2000" dirty="0" smtClean="0"/>
              <a:t>ykonává současně činnosti vykazované v přímých nákladech a činnosti hrazené z  paušálních nákladů projektu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</a:t>
            </a:r>
            <a:r>
              <a:rPr lang="cs-CZ" sz="2400" dirty="0" smtClean="0"/>
              <a:t>ovinnost </a:t>
            </a:r>
            <a:r>
              <a:rPr lang="cs-CZ" sz="2400" dirty="0"/>
              <a:t>uchovávat kopii PV pro účely kontroly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Vzor </a:t>
            </a:r>
            <a:r>
              <a:rPr lang="cs-CZ" sz="2400" dirty="0"/>
              <a:t>PV </a:t>
            </a:r>
            <a:r>
              <a:rPr lang="cs-CZ" sz="2400" dirty="0" smtClean="0"/>
              <a:t>pro OP VVV k</a:t>
            </a:r>
            <a:r>
              <a:rPr lang="cs-CZ" sz="2400" dirty="0"/>
              <a:t> dispozici na webu MŠMT: </a:t>
            </a:r>
            <a:r>
              <a:rPr lang="cs-CZ" sz="1600" dirty="0" smtClean="0"/>
              <a:t>Dokumenty </a:t>
            </a:r>
            <a:r>
              <a:rPr lang="cs-CZ" sz="1600" dirty="0"/>
              <a:t>pro žadatele a </a:t>
            </a:r>
            <a:r>
              <a:rPr lang="cs-CZ" sz="1600" dirty="0" smtClean="0"/>
              <a:t>příjemce / Vzory </a:t>
            </a:r>
            <a:r>
              <a:rPr lang="cs-CZ" sz="1600" dirty="0"/>
              <a:t>dokumentů OP </a:t>
            </a:r>
            <a:r>
              <a:rPr lang="cs-CZ" sz="1600" dirty="0" smtClean="0"/>
              <a:t>VVV / Přehled </a:t>
            </a:r>
            <a:r>
              <a:rPr lang="cs-CZ" sz="1600" dirty="0"/>
              <a:t>vzorů – Přílohy MZ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725133"/>
              </p:ext>
            </p:extLst>
          </p:nvPr>
        </p:nvGraphicFramePr>
        <p:xfrm>
          <a:off x="2249786" y="52341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List" showAsIcon="1" r:id="rId4" imgW="914400" imgH="771480" progId="Excel.Sheet.12">
                  <p:embed/>
                </p:oleObj>
              </mc:Choice>
              <mc:Fallback>
                <p:oleObj name="List" showAsIcon="1" r:id="rId4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9786" y="52341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3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Nezpůsobilé výdaje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Nejsou obsaženy v platném rozpočtu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Nejsou v souladu s cíli projektu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Nejsou hospodárné, účelné, efektivní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Nejsou v souladu s legislativou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 osobních nákladech: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N</a:t>
            </a:r>
            <a:r>
              <a:rPr lang="cs-CZ" sz="2000" dirty="0" smtClean="0"/>
              <a:t>áhrada nevyčerpané dovolené při ukončení pracovního poměru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Odstupné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Práce vykonávaná mimo projekt 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Náhrada za dovolenou nad rámec rozsahu stanoveném </a:t>
            </a:r>
            <a:r>
              <a:rPr lang="cs-CZ" sz="2000" dirty="0" err="1" smtClean="0"/>
              <a:t>PpŽP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334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2034256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systém</a:t>
            </a:r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5"/>
          <a:stretch/>
        </p:blipFill>
        <p:spPr>
          <a:xfrm>
            <a:off x="0" y="0"/>
            <a:ext cx="9144000" cy="539139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2034256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Diskuse</a:t>
            </a:r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664320"/>
            <a:ext cx="7886700" cy="1206471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3838354"/>
            <a:ext cx="7886700" cy="1960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dirty="0" smtClean="0"/>
              <a:t>Kontaktní údaje (odd. 460):</a:t>
            </a:r>
          </a:p>
          <a:p>
            <a:r>
              <a:rPr lang="cs-CZ" sz="1600" b="1" dirty="0" smtClean="0"/>
              <a:t>Ing. Zuzana Krausová (vedoucí oddělení)</a:t>
            </a:r>
          </a:p>
          <a:p>
            <a:pPr marL="252000" lvl="1" indent="0">
              <a:buNone/>
            </a:pPr>
            <a:r>
              <a:rPr lang="cs-CZ" sz="1200" b="1" dirty="0" smtClean="0">
                <a:hlinkClick r:id="rId3"/>
              </a:rPr>
              <a:t>zuzana.krausova@msmt.cz</a:t>
            </a:r>
            <a:endParaRPr lang="cs-CZ" sz="1200" b="1" dirty="0" smtClean="0"/>
          </a:p>
          <a:p>
            <a:r>
              <a:rPr lang="cs-CZ" sz="1600" b="1" dirty="0" smtClean="0"/>
              <a:t>Ing. Daniela Přivřelová (finanční část)</a:t>
            </a:r>
          </a:p>
          <a:p>
            <a:pPr marL="252000" lvl="1" indent="0">
              <a:buNone/>
            </a:pPr>
            <a:r>
              <a:rPr lang="cs-CZ" sz="1200" b="1" dirty="0" smtClean="0">
                <a:hlinkClick r:id="rId4"/>
              </a:rPr>
              <a:t>daniela.privrelova@msmt.cz</a:t>
            </a:r>
            <a:r>
              <a:rPr lang="cs-CZ" sz="1200" b="1" dirty="0"/>
              <a:t> </a:t>
            </a:r>
            <a:endParaRPr lang="cs-CZ" sz="1200" b="1" dirty="0" smtClean="0"/>
          </a:p>
          <a:p>
            <a:r>
              <a:rPr lang="cs-CZ" sz="1600" b="1" dirty="0" smtClean="0"/>
              <a:t>Ing. Aleš Holeček (věcná část)</a:t>
            </a:r>
          </a:p>
          <a:p>
            <a:pPr marL="252000" lvl="1" indent="0">
              <a:buNone/>
            </a:pPr>
            <a:r>
              <a:rPr lang="cs-CZ" sz="1200" b="1" dirty="0">
                <a:hlinkClick r:id="rId5"/>
              </a:rPr>
              <a:t>a</a:t>
            </a:r>
            <a:r>
              <a:rPr lang="cs-CZ" sz="1200" b="1" dirty="0" smtClean="0">
                <a:hlinkClick r:id="rId5"/>
              </a:rPr>
              <a:t>les.holecek@msmt.cz</a:t>
            </a:r>
            <a:endParaRPr lang="cs-CZ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1394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49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rincipy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tvorbu místních akčních plánů rozvoje vzdělávací soustavy 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4400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defRPr/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cs-CZ" altLang="cs-CZ" sz="2000" dirty="0" smtClean="0">
                <a:latin typeface="Calibri" panose="020F0502020204030204" pitchFamily="34" charset="0"/>
              </a:rPr>
              <a:t>Principy odráží osvědčené postupy vycházející z příkladů dobré praxe, především z komunitního plánování, což je postup, který umožňuje:</a:t>
            </a:r>
          </a:p>
          <a:p>
            <a:pPr lvl="1">
              <a:defRPr/>
            </a:pPr>
            <a:endParaRPr lang="cs-CZ" altLang="cs-CZ" sz="20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latin typeface="Calibri" panose="020F0502020204030204" pitchFamily="34" charset="0"/>
              </a:rPr>
              <a:t>aby se lidé mohli svobodně účastnit rozhodování o důležitých otázkách života společenství,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cs-CZ" altLang="cs-CZ" sz="20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latin typeface="Calibri" panose="020F0502020204030204" pitchFamily="34" charset="0"/>
              </a:rPr>
              <a:t>aby přijímaná usnesení zodpovědných orgánů odrážela vůli a potřeby obyvatel regionu,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cs-CZ" altLang="cs-CZ" sz="20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latin typeface="Calibri" panose="020F0502020204030204" pitchFamily="34" charset="0"/>
              </a:rPr>
              <a:t>aby plánované kroky a řešení co nejlépe využívaly dostupné zdroje, případně nacházely nové zdroje a přinášely co největší užitek a spokojenost.</a:t>
            </a:r>
          </a:p>
          <a:p>
            <a:pPr lvl="1">
              <a:defRPr/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09600" y="2114554"/>
            <a:ext cx="817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1292771"/>
            <a:ext cx="8271304" cy="43789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760" y="725469"/>
            <a:ext cx="8686800" cy="4330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/>
              <a:t>Význam </a:t>
            </a:r>
            <a:r>
              <a:rPr lang="cs-CZ" sz="2400" b="1" dirty="0"/>
              <a:t>akčních plánů rozvoje vzdělávání</a:t>
            </a:r>
          </a:p>
          <a:p>
            <a:pPr marL="0" indent="0" algn="ctr">
              <a:buNone/>
            </a:pPr>
            <a:endParaRPr lang="cs-CZ" b="1" dirty="0" smtClean="0"/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MAP/KAP – významný podklad pro vyhlašování výzev OP VVV </a:t>
            </a: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114300" lvl="1" indent="-342900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plánovanou spolupráci v území (místní sítě a partnerství)</a:t>
            </a:r>
          </a:p>
          <a:p>
            <a:pPr marL="114300" lvl="1" indent="-342900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plošnou podporu vzdělávání v potřebných tématech</a:t>
            </a:r>
          </a:p>
          <a:p>
            <a:pPr marL="114300" lvl="1" indent="-342900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významný podklad pro zpracování šablon pro školy „šitých na míru</a:t>
            </a:r>
            <a:r>
              <a:rPr lang="cs-CZ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endParaRPr lang="cs-CZ" altLang="cs-CZ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MAP/KAP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 významný podklad pro vyhlašování výzev 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IROP/OP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Praha – pól růstu</a:t>
            </a:r>
          </a:p>
          <a:p>
            <a:pPr marL="0" lvl="1" indent="0" algn="just">
              <a:spcBef>
                <a:spcPts val="0"/>
              </a:spcBef>
              <a:buNone/>
              <a:defRPr/>
            </a:pPr>
            <a:r>
              <a:rPr lang="cs-CZ" alt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114300" lvl="1" indent="-342900" algn="just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koordinace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investičních akcí a podpora koncentrace a řízení efektivního využití investic v území. V OP PPR i IROP je v oblasti základního školství soulad s akčními plány rozvoje vzdělávání specifickým kritériem přijatelnosti.</a:t>
            </a:r>
          </a:p>
        </p:txBody>
      </p:sp>
    </p:spTree>
    <p:extLst>
      <p:ext uri="{BB962C8B-B14F-4D97-AF65-F5344CB8AC3E}">
        <p14:creationId xmlns:p14="http://schemas.microsoft.com/office/powerpoint/2010/main" val="41713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95288" y="1065213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Povinná opatření místních akčních plánů rozvoje vzdělávání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496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Předškolní vzdělávání a péče: dostupnost – inkluze – kvalita</a:t>
            </a: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Čtenářská a matematická gramotnost v základním vzdělávání</a:t>
            </a: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Inkluzivní vzdělávání a podpora dětí a žáků ohrožených školním neúspěchem</a:t>
            </a:r>
          </a:p>
          <a:p>
            <a:pPr marL="457200" lvl="1" indent="0" algn="just">
              <a:defRPr/>
            </a:pPr>
            <a:endParaRPr lang="cs-CZ" altLang="cs-CZ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defRPr/>
            </a:pPr>
            <a:endParaRPr lang="cs-CZ" altLang="cs-CZ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Rozvoj podnikavosti a iniciativy dětí a žáků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Rozvoj kompetencí dětí a žáků o oblasti vědy a technologií – polytechnické vzdělávání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Kariérové poradenství v základních školách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cs-CZ" altLang="cs-CZ" sz="2000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95288" y="3716338"/>
            <a:ext cx="849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latin typeface="Calibri" panose="020F0502020204030204" pitchFamily="34" charset="0"/>
                <a:cs typeface="Calibri" panose="020F0502020204030204" pitchFamily="34" charset="0"/>
              </a:rPr>
              <a:t>Doporučená opatření MAP:</a:t>
            </a:r>
          </a:p>
        </p:txBody>
      </p:sp>
    </p:spTree>
    <p:extLst>
      <p:ext uri="{BB962C8B-B14F-4D97-AF65-F5344CB8AC3E}">
        <p14:creationId xmlns:p14="http://schemas.microsoft.com/office/powerpoint/2010/main" val="6836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15OPMSMT0001-54-3235</_dlc_DocId>
    <_dlc_DocIdUrl xmlns="0104a4cd-1400-468e-be1b-c7aad71d7d5a">
      <Url>http://op.msmt.cz/_layouts/15/DocIdRedir.aspx?ID=15OPMSMT0001-54-3235</Url>
      <Description>15OPMSMT0001-54-3235</Description>
    </_dlc_DocIdUrl>
    <porada_x0020__x010d__x00ed_slo xmlns="3b39e9a1-18ba-4db3-a327-856a4bcd49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485BBDF21D444C856C344BAF2AA625" ma:contentTypeVersion="1" ma:contentTypeDescription="Vytvoří nový dokument" ma:contentTypeScope="" ma:versionID="9e7c1a26920b0bd8f3d3f67f648f26b2">
  <xsd:schema xmlns:xsd="http://www.w3.org/2001/XMLSchema" xmlns:xs="http://www.w3.org/2001/XMLSchema" xmlns:p="http://schemas.microsoft.com/office/2006/metadata/properties" xmlns:ns2="0104a4cd-1400-468e-be1b-c7aad71d7d5a" xmlns:ns3="3b39e9a1-18ba-4db3-a327-856a4bcd4933" targetNamespace="http://schemas.microsoft.com/office/2006/metadata/properties" ma:root="true" ma:fieldsID="892e892ee8453e31eeaa855d355f9293" ns2:_="" ns3:_="">
    <xsd:import namespace="0104a4cd-1400-468e-be1b-c7aad71d7d5a"/>
    <xsd:import namespace="3b39e9a1-18ba-4db3-a327-856a4bcd49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orada_x0020__x010d__x00ed_sl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9e9a1-18ba-4db3-a327-856a4bcd4933" elementFormDefault="qualified">
    <xsd:import namespace="http://schemas.microsoft.com/office/2006/documentManagement/types"/>
    <xsd:import namespace="http://schemas.microsoft.com/office/infopath/2007/PartnerControls"/>
    <xsd:element name="porada_x0020__x010d__x00ed_slo" ma:index="11" nillable="true" ma:displayName="Porada číslo" ma:internalName="porada_x0020__x010d__x00ed_slo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purl.org/dc/elements/1.1/"/>
    <ds:schemaRef ds:uri="3b39e9a1-18ba-4db3-a327-856a4bcd4933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0104a4cd-1400-468e-be1b-c7aad71d7d5a"/>
  </ds:schemaRefs>
</ds:datastoreItem>
</file>

<file path=customXml/itemProps3.xml><?xml version="1.0" encoding="utf-8"?>
<ds:datastoreItem xmlns:ds="http://schemas.openxmlformats.org/officeDocument/2006/customXml" ds:itemID="{143341C0-E612-46D5-87FB-7B5AFBE7C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3b39e9a1-18ba-4db3-a327-856a4bcd4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3098</Words>
  <Application>Microsoft Office PowerPoint</Application>
  <PresentationFormat>Předvádění na obrazovce (4:3)</PresentationFormat>
  <Paragraphs>590</Paragraphs>
  <Slides>64</Slides>
  <Notes>47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2" baseType="lpstr">
      <vt:lpstr>MS PGothic</vt:lpstr>
      <vt:lpstr>Arial</vt:lpstr>
      <vt:lpstr>Calibri</vt:lpstr>
      <vt:lpstr>Calibri Light</vt:lpstr>
      <vt:lpstr>Courier New</vt:lpstr>
      <vt:lpstr>Wingdings</vt:lpstr>
      <vt:lpstr>Vlastní návrh</vt:lpstr>
      <vt:lpstr>List</vt:lpstr>
      <vt:lpstr>Prezentace aplikace PowerPoint</vt:lpstr>
      <vt:lpstr>Prezentace aplikace PowerPoint</vt:lpstr>
      <vt:lpstr>Program semináře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Orientace projektu v OP VVV</vt:lpstr>
      <vt:lpstr>Orientace projektu v OP VVV</vt:lpstr>
      <vt:lpstr>Akce KLIMA</vt:lpstr>
      <vt:lpstr>Základní informace</vt:lpstr>
      <vt:lpstr>Cíle projektu</vt:lpstr>
      <vt:lpstr>Obecný přínos projektu</vt:lpstr>
      <vt:lpstr>Klíčové aktivity</vt:lpstr>
      <vt:lpstr>Cíle projektu ve vztahu k MAP</vt:lpstr>
      <vt:lpstr>Koordinace příjemců IPo MAP</vt:lpstr>
      <vt:lpstr>Informační podpora</vt:lpstr>
      <vt:lpstr>Metodická podpora MAP</vt:lpstr>
      <vt:lpstr>Aktualizace Postupů MAP</vt:lpstr>
      <vt:lpstr>Vzdělávání příjemců IPo MAP</vt:lpstr>
      <vt:lpstr>Rozsah podpory</vt:lpstr>
      <vt:lpstr>Podpora MAP v rámci Center podpory</vt:lpstr>
      <vt:lpstr>Strategický rámec MAP</vt:lpstr>
      <vt:lpstr>Prezentace aplikace PowerPoint</vt:lpstr>
      <vt:lpstr>Prezentace aplikace PowerPoint</vt:lpstr>
      <vt:lpstr>Monitorovací indikátory</vt:lpstr>
      <vt:lpstr>Monitorovací indikátory</vt:lpstr>
      <vt:lpstr>Počet regionálních systémů</vt:lpstr>
      <vt:lpstr>Počet podpořených spoluprací</vt:lpstr>
      <vt:lpstr>Změny projektu</vt:lpstr>
      <vt:lpstr>Nepodstatné změny</vt:lpstr>
      <vt:lpstr>Podstatné změny</vt:lpstr>
      <vt:lpstr>Zadávání zakázek</vt:lpstr>
      <vt:lpstr>Publicita</vt:lpstr>
      <vt:lpstr>Prezentace aplikace PowerPoint</vt:lpstr>
      <vt:lpstr>Finanční část</vt:lpstr>
      <vt:lpstr>Zálohová platba</vt:lpstr>
      <vt:lpstr>Předkládání Žádosti o platbu</vt:lpstr>
      <vt:lpstr>Vykazování výdajů</vt:lpstr>
      <vt:lpstr>Způsobilost výdajů</vt:lpstr>
      <vt:lpstr>Způsobilé výdaje – mzdy </vt:lpstr>
      <vt:lpstr>Dokladování mezd</vt:lpstr>
      <vt:lpstr>Výkazy práce</vt:lpstr>
      <vt:lpstr>Nezpůsobilé výdaje</vt:lpstr>
      <vt:lpstr>Prezentace aplikace PowerPoint</vt:lpstr>
      <vt:lpstr>Prezentace aplikace PowerPoint</vt:lpstr>
      <vt:lpstr>Děkujeme za pozornost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Krausová Zuzana</cp:lastModifiedBy>
  <cp:revision>307</cp:revision>
  <cp:lastPrinted>2016-04-22T11:14:22Z</cp:lastPrinted>
  <dcterms:created xsi:type="dcterms:W3CDTF">2015-09-11T08:58:50Z</dcterms:created>
  <dcterms:modified xsi:type="dcterms:W3CDTF">2016-05-24T06:08:16Z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0x010100C1485BBDF21D444C856C344BAF2AA625</vt:lpwstr>
  </property>
  <property fmtid="{D5CDD505-2E9C-101B-9397-08002B2CF9AE}" pid="3" name="_dlc_DocIdItemGuid">
    <vt:lpwstr>828c4733-29b7-4aed-ba72-ae0e9665d7de</vt:lpwstr>
  </property>
  <property fmtid="{D5CDD505-2E9C-101B-9397-08002B2CF9AE}" pid="4" name="Komentář">
    <vt:lpwstr>předepsané písmo Arial</vt:lpwstr>
  </property>
</Properties>
</file>