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5"/>
  </p:sldMasterIdLst>
  <p:notesMasterIdLst>
    <p:notesMasterId r:id="rId30"/>
  </p:notesMasterIdLst>
  <p:sldIdLst>
    <p:sldId id="256" r:id="rId6"/>
    <p:sldId id="266" r:id="rId7"/>
    <p:sldId id="267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303" r:id="rId21"/>
    <p:sldId id="304" r:id="rId22"/>
    <p:sldId id="305" r:id="rId23"/>
    <p:sldId id="284" r:id="rId24"/>
    <p:sldId id="301" r:id="rId25"/>
    <p:sldId id="302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87849" autoAdjust="0"/>
  </p:normalViewPr>
  <p:slideViewPr>
    <p:cSldViewPr snapToGrid="0">
      <p:cViewPr varScale="1">
        <p:scale>
          <a:sx n="77" d="100"/>
          <a:sy n="77" d="100"/>
        </p:scale>
        <p:origin x="90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0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37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75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87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44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07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95C0-CCC8-408A-AC54-ACCD86AAA689}" type="datetime1">
              <a:rPr lang="cs-CZ" smtClean="0"/>
              <a:t>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5804-5E14-4061-8C0C-ECCEF098889E}" type="datetime1">
              <a:rPr lang="cs-CZ" smtClean="0"/>
              <a:t>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BCD4-AB77-4226-94E6-F12C839CDED7}" type="datetime1">
              <a:rPr lang="cs-CZ" smtClean="0"/>
              <a:t>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2D4-6644-4DCE-9EAE-01E5A2C66FA3}" type="datetime1">
              <a:rPr lang="cs-CZ" smtClean="0"/>
              <a:t>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61F7-FC56-49F3-9E72-8E135C93FA26}" type="datetime1">
              <a:rPr lang="cs-CZ" smtClean="0"/>
              <a:t>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750F-1F54-44F2-8577-8A533C6FCBFA}" type="datetime1">
              <a:rPr lang="cs-CZ" smtClean="0"/>
              <a:t>5.2.2016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525-55C1-4D33-9EB1-1ED854F7B1FF}" type="datetime1">
              <a:rPr lang="cs-CZ" smtClean="0"/>
              <a:t>5.2.2016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D18B-5F86-4443-8583-D36C29D865F6}" type="datetime1">
              <a:rPr lang="cs-CZ" smtClean="0"/>
              <a:t>5.2.2016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1A7E-B80F-48B7-9F84-25001BADA0D7}" type="datetime1">
              <a:rPr lang="cs-CZ" smtClean="0"/>
              <a:t>5.2.2016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006-C38B-41E5-BEBB-EB798AE482FA}" type="datetime1">
              <a:rPr lang="cs-CZ" smtClean="0"/>
              <a:t>5.2.2016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7D83-89B2-4825-9C3F-2389F0758065}" type="datetime1">
              <a:rPr lang="cs-CZ" smtClean="0"/>
              <a:t>5.2.2016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6352-5D0C-49DC-8049-4D24FE854F49}" type="datetime1">
              <a:rPr lang="cs-CZ" smtClean="0"/>
              <a:t>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68"/>
          <a:stretch/>
        </p:blipFill>
        <p:spPr>
          <a:xfrm>
            <a:off x="0" y="0"/>
            <a:ext cx="9144000" cy="23750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3149" y="2963865"/>
            <a:ext cx="8517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Seminář pro žadatele o finanční podporu OP VVV výzva Budování expertních kapacit – transfer technologií</a:t>
            </a:r>
            <a:endParaRPr lang="cs-CZ" alt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371599" y="4960308"/>
            <a:ext cx="6400800" cy="8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Irena Havlová</a:t>
            </a: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61383" y="4469918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Praha,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  února 2016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7303" y="944560"/>
            <a:ext cx="8118389" cy="536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datum ukončení příjmu žádostí o podporu: </a:t>
            </a:r>
          </a:p>
          <a:p>
            <a:pPr>
              <a:lnSpc>
                <a:spcPct val="130000"/>
              </a:lnSpc>
              <a:spcAft>
                <a:spcPts val="1800"/>
              </a:spcAft>
              <a:tabLst>
                <a:tab pos="7715250" algn="r"/>
              </a:tabLst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17. 3.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2016 do 14 hodin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nejzazší datum pro ukončení fyzické realizace projektu:</a:t>
            </a:r>
          </a:p>
          <a:p>
            <a:pPr>
              <a:lnSpc>
                <a:spcPct val="130000"/>
              </a:lnSpc>
              <a:spcAft>
                <a:spcPts val="3600"/>
              </a:spcAft>
              <a:tabLst>
                <a:tab pos="7715250" algn="r"/>
              </a:tabLst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31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10. 2022</a:t>
            </a:r>
          </a:p>
          <a:p>
            <a:pPr marL="0" lvl="1">
              <a:lnSpc>
                <a:spcPct val="130000"/>
              </a:lnSpc>
              <a:spcBef>
                <a:spcPts val="500"/>
              </a:spcBef>
              <a:spcAft>
                <a:spcPts val="1800"/>
              </a:spcAft>
              <a:tabLst>
                <a:tab pos="7715250" algn="r"/>
              </a:tabLs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 minimální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délka trvání projektu: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měsíců</a:t>
            </a:r>
          </a:p>
          <a:p>
            <a:pPr marL="0" lvl="1">
              <a:lnSpc>
                <a:spcPct val="130000"/>
              </a:lnSpc>
              <a:spcBef>
                <a:spcPts val="500"/>
              </a:spcBef>
              <a:spcAft>
                <a:spcPts val="1800"/>
              </a:spcAft>
              <a:tabLst>
                <a:tab pos="7715250" algn="r"/>
              </a:tabLs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 maximální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délka trvání projektu: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měsíců</a:t>
            </a: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1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294763"/>
            <a:ext cx="837213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cs-CZ" alt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Alokace na výzvu: 450 mil. Kč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Minimální výše celkových způsobilých výdajů: 5 mi. Kč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sz="2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Maximální výše celkových způsobilých výdajů: 40 mil. Kč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Fond: </a:t>
            </a:r>
            <a:r>
              <a:rPr lang="it-IT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Evropský sociální </a:t>
            </a:r>
            <a:r>
              <a:rPr lang="it-IT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fond</a:t>
            </a:r>
            <a:endParaRPr lang="cs-CZ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Způsob financování: Ex-ante, v případě OSS ex-post</a:t>
            </a: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11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3) Finanční alokace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57199" y="580768"/>
            <a:ext cx="811838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800"/>
              </a:spcAft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Výše 1. zálohové platby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způsobu financování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ex-ante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bude výše první zálohové platby maximálně 25 % celkových způsobilých výdajů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854553"/>
            <a:ext cx="8118389" cy="365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Rozpady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zdrojů financování jsou uvedeny v Pravidlech pro žadatele a příjemce – obecná část, kapitola 8.1.5.</a:t>
            </a:r>
          </a:p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případě, že se jedná o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organizační složku státu (OSS)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nebo příspěvkovou organizaci organizačních složek státu (PO OSS), je spolufinancování ze strany žadatele/příjemce 0%.</a:t>
            </a: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13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4) Míra podpory a podmínky spolufinancování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6961" y="1148433"/>
            <a:ext cx="8118389" cy="488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24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Poskytované prostředky nemají charakter veřejné podpory ve smyslu čl. 107 Smlouvy o fungování Evropské unie.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bude poskytnuta k realizaci činností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nehospodářské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povahy a to v souladu s ustanovením kapitoly 2.1.1 Rámce pro státní podporu výzkumu, vývoje a inovací (2014/C 198/01) (dále jen „Rámec“).</a:t>
            </a:r>
            <a:endParaRPr lang="cs-CZ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14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</a:t>
            </a:r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Veřejná podpora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1844" y="818321"/>
            <a:ext cx="8118389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cs-CZ" alt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Subjekty splňující definici organizace pro výzkum a šíření znalostí dle Rámce pro státní podporu výzkumu, vývoje a inovací (2014/C 198/01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457200" indent="-457200" algn="just">
              <a:lnSpc>
                <a:spcPct val="110000"/>
              </a:lnSpc>
              <a:spcAft>
                <a:spcPts val="8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organizační složky státu a příspěvkové organizace organizačních složek státu,</a:t>
            </a:r>
          </a:p>
          <a:p>
            <a:pPr marL="457200" indent="-457200" algn="just">
              <a:lnSpc>
                <a:spcPct val="110000"/>
              </a:lnSpc>
              <a:spcAft>
                <a:spcPts val="8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veřejné vysoké školy, výzkumné organizace</a:t>
            </a:r>
          </a:p>
          <a:p>
            <a:pPr marL="457200" indent="-457200" algn="just">
              <a:lnSpc>
                <a:spcPct val="110000"/>
              </a:lnSpc>
              <a:spcAft>
                <a:spcPts val="8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soukromoprávní subjekty vykonávající veřejně prospěšnou činnost,</a:t>
            </a:r>
          </a:p>
          <a:p>
            <a:pPr marL="457200" indent="-457200" algn="just">
              <a:lnSpc>
                <a:spcPct val="110000"/>
              </a:lnSpc>
              <a:spcAft>
                <a:spcPts val="8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ostatní subjekty</a:t>
            </a:r>
            <a:endParaRPr lang="cs-CZ" sz="2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Oprávnění žadatelé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1844" y="818321"/>
            <a:ext cx="8118389" cy="660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cs-CZ" alt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Podmínky oprávněnosti žadatele a partnera jsou uvedeny v Pravidlech pro žadatele a příjemce – specifická část, kapitola 5.2.1.</a:t>
            </a:r>
          </a:p>
          <a:p>
            <a:pPr marL="538163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Sídlo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žadatele musí být na území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Bezdlužnost</a:t>
            </a:r>
          </a:p>
          <a:p>
            <a:pPr marL="538163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Trestní bezúhonnost</a:t>
            </a:r>
          </a:p>
          <a:p>
            <a:pPr marL="538163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Žadatel/partner není v úpadku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16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Oprávnění žadatelé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1844" y="818321"/>
            <a:ext cx="8118389" cy="54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cs-CZ" alt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Žadatel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 povinen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vykonávat vědeckou a výzkumnou činnost jako hlavní nebo vedlejší činnost po dobu min. 2 let před datem podání žádosti v IS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KP14+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současně je povinen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být zapsán do příslušné evidence/registru min. 2 roky před datem podání žádosti v IS KP14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+;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přičemž tyto obě podmínky musí být naplněny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kumulativně.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17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Oprávnění žadatelé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1844" y="818321"/>
            <a:ext cx="8118389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cs-CZ" alt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Roční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obrat organizace/společnosti žadatele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musí ve dvou po sobě jdoucích uzavřených účetních obdobích dosahovat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alespoň jedné poloviny hodnoty částky způsobilých výdajů projektu uvedených v žádosti o podporu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V případě projektů, kde se na realizaci podílí finanční partner/partneři, může relevantní část odpovídající podílu partnera/partnerů žadatel prokázat prostřednictvím partnera/partnerů. </a:t>
            </a:r>
            <a:endParaRPr lang="cs-CZ" sz="2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18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Oprávnění žadatelé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1844" y="1443639"/>
            <a:ext cx="8118389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63525" lvl="1"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Partnerství je v této výzvě nepovinné.</a:t>
            </a:r>
          </a:p>
          <a:p>
            <a:pPr marL="263525" lvl="1"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Podmínky oprávněnosti žadatele a partnera jsou uvedeny v Pravidlech pro žadatele a příjemce – specifická část, kapitola 5.2.1.</a:t>
            </a:r>
          </a:p>
          <a:p>
            <a:pPr marL="263525" lvl="1"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 povinen vykonávat vědeckou a výzkumnou činnost/transfer technologií jako hlavní nebo vedlejší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činnost a současně je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povinen být zapsán do příslušené evidence/registru min. 2 roky před datem podání žádosti v IS KP14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+.</a:t>
            </a:r>
            <a:endParaRPr lang="cs-CZ" alt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19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Vymezení partnerství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k výzvě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432549"/>
            <a:ext cx="8118389" cy="463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000"/>
              </a:spcAft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Subjekty splňující definici organizace pro výzkum a šíření znalostí dle Rámce pro státní podporu výzkumu, vývoje a inovací (2014/C 198/01):</a:t>
            </a:r>
          </a:p>
          <a:p>
            <a:pPr marL="457200" indent="-457200" algn="just">
              <a:lnSpc>
                <a:spcPct val="110000"/>
              </a:lnSpc>
              <a:spcAft>
                <a:spcPts val="8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organizační složky státu a příspěvkové organizace organizačních složek státu,</a:t>
            </a:r>
          </a:p>
          <a:p>
            <a:pPr marL="457200" indent="-457200" algn="just">
              <a:lnSpc>
                <a:spcPct val="110000"/>
              </a:lnSpc>
              <a:spcAft>
                <a:spcPts val="8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veřejné vysoké školy, výzkumné organizace</a:t>
            </a:r>
          </a:p>
          <a:p>
            <a:pPr marL="457200" indent="-457200" algn="just">
              <a:lnSpc>
                <a:spcPct val="110000"/>
              </a:lnSpc>
              <a:spcAft>
                <a:spcPts val="8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soukromoprávní subjekty vykonávající veřejně prospěšnou činnost,</a:t>
            </a:r>
          </a:p>
          <a:p>
            <a:pPr marL="457200" indent="-457200" algn="just">
              <a:lnSpc>
                <a:spcPct val="110000"/>
              </a:lnSpc>
              <a:spcAft>
                <a:spcPts val="8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ostatní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subjekty</a:t>
            </a:r>
            <a:endParaRPr lang="cs-CZ" sz="2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20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Vymezení partnerství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6961" y="893919"/>
            <a:ext cx="811838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endParaRPr lang="cs-CZ" altLang="cs-CZ" sz="24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Udržitelnost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projektu je 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nerelevantní.</a:t>
            </a:r>
          </a:p>
          <a:p>
            <a:pPr lvl="1" algn="just">
              <a:lnSpc>
                <a:spcPct val="130000"/>
              </a:lnSpc>
              <a:spcAft>
                <a:spcPts val="1200"/>
              </a:spcAft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7313" lvl="1"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Jeden žadatel může podat pouze jednu žádost o podporu do této výzvy.</a:t>
            </a:r>
          </a:p>
          <a:p>
            <a:pPr lvl="1" algn="just">
              <a:lnSpc>
                <a:spcPct val="130000"/>
              </a:lnSpc>
              <a:spcAft>
                <a:spcPts val="1200"/>
              </a:spcAft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21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Udržitelnost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6961" y="906445"/>
            <a:ext cx="81183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endParaRPr lang="cs-CZ" altLang="cs-CZ" sz="24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7313" lvl="1" algn="just">
              <a:lnSpc>
                <a:spcPct val="130000"/>
              </a:lnSpc>
              <a:spcAft>
                <a:spcPts val="24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Přípustné místo dopadu realizace operace, typ území dle Národního dokumentu pro územní dimenzi:</a:t>
            </a:r>
          </a:p>
          <a:p>
            <a:pPr marL="87313" lvl="1" algn="just">
              <a:lnSpc>
                <a:spcPct val="130000"/>
              </a:lnSpc>
              <a:spcAft>
                <a:spcPts val="24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Místo dopadu realizace je </a:t>
            </a: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území České republiky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87313" lvl="1" algn="just">
              <a:lnSpc>
                <a:spcPct val="130000"/>
              </a:lnSpc>
              <a:spcAft>
                <a:spcPts val="24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Přípustné místo realizace: Projekt může být realizován i mimo území České republiky.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22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7) Územní zaměření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30193" y="667266"/>
            <a:ext cx="8118389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Žádost o podporu – vyplňuje se elektronicky v IS KP14+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(další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část semináře MS 2014+)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Povinné přílohy – uvedeny v kapitole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18.10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Pravidel pro žadatele a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příjemce, specifická část -  vč.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působu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doložení příloh k žádosti o podporu 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Nepovinné přílohy</a:t>
            </a:r>
          </a:p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</a:t>
            </a:r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Žádost o podporu a její přílohy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30193" y="667266"/>
            <a:ext cx="81183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Příjem žádostí o podporu</a:t>
            </a:r>
            <a:endParaRPr lang="cs-CZ" altLang="cs-CZ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Žádost o podporu je přijata ŘO OP VVV prostřednictvím IS KP14+ po její finalizaci žadatelem. Finalizaci je nutné provést do termínu uvedeného ve výzvě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 3. 2016 do 14 hodin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Žádosti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 podporu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finalizované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/registrované po termínu uvedeném ve výzvě nebudou přijaty do schvalovacího procesu. Rozhodujícím datem přijetí je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datum finalizace žádosti v IS KP14+.</a:t>
            </a:r>
          </a:p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9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Obsah semináře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1679182"/>
            <a:ext cx="803959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k výzvě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Metodický výklad výzvy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Finanční řízení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MS 2014+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Schvalovací proces + hodnoticí kritéria</a:t>
            </a:r>
          </a:p>
          <a:p>
            <a:endParaRPr lang="cs-CZ" dirty="0"/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3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Dokumentace k výzvě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1679182"/>
            <a:ext cx="8039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Výzva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Příloha č. 1 – Indikátory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Příloha č. 2 – Hodnoticí kritéria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Pravidla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žadatele a příjemce – obecná část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Pravidla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žadatele a příjemce – specifická část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Vzor právního aktu o poskytnutí/převodu podpory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Základní informace k výzvě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7" y="1746910"/>
            <a:ext cx="8039595" cy="4418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výzvy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Časové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nastavení výzvy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Finanční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alokace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Míra podpory a podmínky spolufinancování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Veřejná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podpora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Oprávnění žadatelé a partneři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Územní zaměření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Příjem žádostí o podporu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1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1) Identifikace </a:t>
            </a:r>
            <a:r>
              <a:rPr lang="cs-CZ" altLang="cs-CZ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výzvy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1679182"/>
            <a:ext cx="8039595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číslo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výzvy v informačním systému: 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02_16_014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Prioritní osa: 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Rozvoj vysokých škol a lidských zdrojů pro výzkum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Investiční priorita: 1 – Zlepšování kvality a účinnosti a přístupu k terciárnímu a rovnocennému vzdělávání, zejména v případě znevýhodněných skupin, aby se zvýšila účast na úrovně dosaženého vzdělání</a:t>
            </a:r>
            <a:endParaRPr lang="cs-CZ" altLang="cs-CZ" sz="2400" dirty="0" smtClean="0">
              <a:ea typeface="ＭＳ Ｐゴシック" panose="020B0600070205080204" pitchFamily="34" charset="-128"/>
              <a:cs typeface="Helvetica CE" charset="-18"/>
            </a:endParaRPr>
          </a:p>
          <a:p>
            <a:pPr>
              <a:lnSpc>
                <a:spcPct val="150000"/>
              </a:lnSpc>
              <a:defRPr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1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838788"/>
            <a:ext cx="8118389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 5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Zlepšení podmínek pro výuku spojenou s výzkumem a pro rozvoj lidských zdrojů v oblasti výzkumu a vývoje</a:t>
            </a:r>
            <a:endParaRPr lang="cs-CZ" altLang="cs-CZ" sz="24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7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Specifický cíl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5755" y="3764479"/>
            <a:ext cx="80395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Typ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podporovaných operací/ 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projektů: individuální projekt</a:t>
            </a:r>
          </a:p>
          <a:p>
            <a:pPr>
              <a:spcAft>
                <a:spcPts val="1200"/>
              </a:spcAft>
            </a:pPr>
            <a:endParaRPr lang="cs-CZ" altLang="cs-CZ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Komplementární </a:t>
            </a:r>
            <a:r>
              <a:rPr lang="cs-CZ" altLang="cs-CZ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výzva k OP PIK a OP PPR 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7303" y="1128891"/>
            <a:ext cx="8118389" cy="498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Druh výzvy</a:t>
            </a: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kolová</a:t>
            </a:r>
          </a:p>
          <a:p>
            <a:pPr marL="342900" indent="-342900" algn="just">
              <a:lnSpc>
                <a:spcPct val="120000"/>
              </a:lnSpc>
              <a:spcAft>
                <a:spcPts val="3000"/>
              </a:spcAft>
              <a:buFontTx/>
              <a:buChar char="-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soutěžní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typ výzvy, kde jsou projekty porovnávány mezi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sebou;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odporu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obdrží projekty, které splní podmínky výzvy, a to v pořadí od nejlepšího podle výsledku věcného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Model hodnocení: </a:t>
            </a: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jednokolový 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veškeré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údaje nutné pro hodnocení jsou žadatelem předloženy v jeden okamžik v rámci jedné žádosti o podporu; následně probíhá proces schvalování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projektů</a:t>
            </a: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0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996209"/>
            <a:ext cx="811838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3000"/>
              </a:spcAft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datum zveřejnění výzvy na webu MŠMT: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17. 12. 2015</a:t>
            </a: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vyhlášení výzvy, tj. zpřístupnění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žádosti </a:t>
            </a:r>
            <a:endParaRPr lang="cs-CZ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>
              <a:lnSpc>
                <a:spcPct val="150000"/>
              </a:lnSpc>
              <a:spcAft>
                <a:spcPts val="3000"/>
              </a:spcAft>
              <a:tabLst>
                <a:tab pos="7715250" algn="r"/>
              </a:tabLs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podporu v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 KP14+: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27. 1. 2016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3000"/>
              </a:spcAft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zahájení příjmu žádostí o podporu: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27. 1. 2016</a:t>
            </a:r>
          </a:p>
          <a:p>
            <a:pPr>
              <a:lnSpc>
                <a:spcPct val="150000"/>
              </a:lnSpc>
              <a:tabLst>
                <a:tab pos="7715250" algn="r"/>
              </a:tabLst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9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Časové nastavení výzvy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15OPMSMT0001-28-16865</_dlc_DocId>
    <_dlc_DocIdUrl xmlns="0104a4cd-1400-468e-be1b-c7aad71d7d5a">
      <Url>http://op.msmt.cz/_layouts/15/DocIdRedir.aspx?ID=15OPMSMT0001-28-16865</Url>
      <Description>15OPMSMT0001-28-16865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56A42CD-98CE-431B-86B5-D987F3E95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836A6B-B9C0-4044-A2B1-4CDBD2A5CC87}">
  <ds:schemaRefs>
    <ds:schemaRef ds:uri="http://purl.org/dc/terms/"/>
    <ds:schemaRef ds:uri="http://schemas.microsoft.com/office/2006/metadata/properties"/>
    <ds:schemaRef ds:uri="http://purl.org/dc/elements/1.1/"/>
    <ds:schemaRef ds:uri="0104a4cd-1400-468e-be1b-c7aad71d7d5a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998</Words>
  <Application>Microsoft Office PowerPoint</Application>
  <PresentationFormat>Předvádění na obrazovce (4:3)</PresentationFormat>
  <Paragraphs>158</Paragraphs>
  <Slides>24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Helvetica CE</vt:lpstr>
      <vt:lpstr>Times New Roman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Havlová Irena</cp:lastModifiedBy>
  <cp:revision>120</cp:revision>
  <dcterms:created xsi:type="dcterms:W3CDTF">2015-09-11T08:58:50Z</dcterms:created>
  <dcterms:modified xsi:type="dcterms:W3CDTF">2016-02-05T12:47:26Z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9678066f-9fec-4877-8e4d-6ad51f80172e</vt:lpwstr>
  </property>
  <property fmtid="{D5CDD505-2E9C-101B-9397-08002B2CF9AE}" pid="4" name="Komentář">
    <vt:lpwstr/>
  </property>
</Properties>
</file>