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9"/>
  </p:notesMasterIdLst>
  <p:sldIdLst>
    <p:sldId id="256" r:id="rId6"/>
    <p:sldId id="313" r:id="rId7"/>
    <p:sldId id="268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3" r:id="rId19"/>
    <p:sldId id="301" r:id="rId20"/>
    <p:sldId id="302" r:id="rId21"/>
    <p:sldId id="309" r:id="rId22"/>
    <p:sldId id="306" r:id="rId23"/>
    <p:sldId id="310" r:id="rId24"/>
    <p:sldId id="311" r:id="rId25"/>
    <p:sldId id="307" r:id="rId26"/>
    <p:sldId id="308" r:id="rId27"/>
    <p:sldId id="29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4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7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4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cs typeface="Arial" panose="020B0604020202020204" pitchFamily="34" charset="0"/>
              </a:rPr>
              <a:t>Seminář pro žadatele o finanční podporu OP VVV výzev </a:t>
            </a:r>
          </a:p>
          <a:p>
            <a:pPr algn="ctr"/>
            <a:r>
              <a:rPr lang="cs-CZ" altLang="cs-CZ" sz="3600" b="1" dirty="0">
                <a:cs typeface="Arial" panose="020B0604020202020204" pitchFamily="34" charset="0"/>
              </a:rPr>
              <a:t>Předaplikační výzkum a Předaplikační výzkum pro ITI</a:t>
            </a:r>
          </a:p>
          <a:p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opravitelných kritérií v rámci kontroly formálních náležitostí a zároveň splnění všech kritérií přijatelnosti je žadatel prostřednictvím IS KP14+ </a:t>
            </a:r>
            <a:r>
              <a:rPr lang="cs-CZ" sz="2400" b="1" dirty="0">
                <a:latin typeface="+mn-lt"/>
              </a:rPr>
              <a:t>maximálně </a:t>
            </a:r>
            <a:r>
              <a:rPr lang="cs-CZ" sz="2400" b="1" dirty="0" smtClean="0">
                <a:latin typeface="+mn-lt"/>
              </a:rPr>
              <a:t>jednou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vyzván k doplnění chybějících informací,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doručení žádosti ŘO OP VVV o doplnění údajů. Žadatel nebude vyzván k doplnění opakovaně v případě, že nereaguje na první žádosti ŘO OP VVV o doplnění údajů.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neopravitelná 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217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dirty="0">
                <a:latin typeface="+mn-lt"/>
              </a:rPr>
              <a:t>Věcné hodnocení zajišťují odborníci, externí hodnotitelé a experti vybraní z Databáze hodnotitelů ŘO s ohledem na tematické/oborové zaměření předložené žádosti o podporu (expert je zahraničním odborníkem</a:t>
            </a:r>
            <a:r>
              <a:rPr lang="cs-CZ" dirty="0" smtClean="0">
                <a:latin typeface="+mn-lt"/>
              </a:rPr>
              <a:t>).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b="1" dirty="0">
                <a:latin typeface="+mn-lt"/>
              </a:rPr>
              <a:t>1. krok fáze věcného hodnocení </a:t>
            </a:r>
            <a:r>
              <a:rPr lang="cs-CZ" dirty="0">
                <a:latin typeface="+mn-lt"/>
              </a:rPr>
              <a:t>bude ukončen nejpozději do 15 pracovních dní od data ukončení předchozí fáze schvalování. </a:t>
            </a:r>
            <a:r>
              <a:rPr lang="cs-CZ" b="1" dirty="0">
                <a:latin typeface="+mn-lt"/>
              </a:rPr>
              <a:t>2. krok fáze věcného hodnocení </a:t>
            </a:r>
            <a:r>
              <a:rPr lang="cs-CZ" dirty="0">
                <a:latin typeface="+mn-lt"/>
              </a:rPr>
              <a:t>bude ukončen nejpozději do 40 pracovních dní od data ukončení předchozího kroku věcného hodnocení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dirty="0">
                <a:latin typeface="+mn-lt"/>
              </a:rPr>
              <a:t>V případě projektů </a:t>
            </a:r>
            <a:r>
              <a:rPr lang="cs-CZ" dirty="0" smtClean="0">
                <a:latin typeface="+mn-lt"/>
              </a:rPr>
              <a:t>ITI (výzva č. 48) </a:t>
            </a:r>
            <a:r>
              <a:rPr lang="cs-CZ" dirty="0">
                <a:latin typeface="+mn-lt"/>
              </a:rPr>
              <a:t>tvoří samostatnou fázi hodnocení závěrečné ověření </a:t>
            </a:r>
            <a:r>
              <a:rPr lang="cs-CZ" dirty="0" smtClean="0">
                <a:latin typeface="+mn-lt"/>
              </a:rPr>
              <a:t>způsobilosti.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30245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latin typeface="+mn-lt"/>
              </a:rPr>
              <a:t>Věcné hodnocení každé žádosti o podporu v </a:t>
            </a:r>
            <a:r>
              <a:rPr lang="cs-CZ" sz="2100" b="1" dirty="0">
                <a:latin typeface="+mn-lt"/>
              </a:rPr>
              <a:t>1. kroku </a:t>
            </a:r>
            <a:r>
              <a:rPr lang="cs-CZ" sz="2100" dirty="0">
                <a:latin typeface="+mn-lt"/>
              </a:rPr>
              <a:t>provádí interní hodnotitel do hodnoticí tabulky v CSSF14+. Kritéria 1. kroku mají vylučovací funkci. Kritérium V1.2 Ověření procesu hodnocení je relevantní pouze pro projekty </a:t>
            </a:r>
            <a:r>
              <a:rPr lang="cs-CZ" sz="2100" dirty="0" smtClean="0">
                <a:latin typeface="+mn-lt"/>
              </a:rPr>
              <a:t>ITI (výzva č. 48).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+mn-lt"/>
              </a:rPr>
              <a:t>Hodnocení </a:t>
            </a:r>
            <a:r>
              <a:rPr lang="cs-CZ" sz="2100" dirty="0">
                <a:latin typeface="+mn-lt"/>
              </a:rPr>
              <a:t>v </a:t>
            </a:r>
            <a:r>
              <a:rPr lang="cs-CZ" sz="2100" b="1" dirty="0">
                <a:latin typeface="+mn-lt"/>
              </a:rPr>
              <a:t>2. kroku </a:t>
            </a:r>
            <a:r>
              <a:rPr lang="cs-CZ" sz="2100" dirty="0">
                <a:latin typeface="+mn-lt"/>
              </a:rPr>
              <a:t>každé žádosti o podporu provádí vždy samostatně dva hodnotitelé do hodnoticí tabulky v IS KP14+, přičemž výsledný počet bodů je vypočítán jako průměr z počtu bodů přidělených oběma hodnotiteli. </a:t>
            </a:r>
            <a:r>
              <a:rPr lang="cs-CZ" sz="2100" b="1" dirty="0">
                <a:latin typeface="+mn-lt"/>
              </a:rPr>
              <a:t>Hodnotitelé ke svému hodnocení využívají posudek externího experta </a:t>
            </a:r>
            <a:r>
              <a:rPr lang="cs-CZ" sz="2100" dirty="0">
                <a:latin typeface="+mn-lt"/>
              </a:rPr>
              <a:t>k vybraným hodnoticím kritériím věcného hodnocení. Externí expert vypracuje svůj posudek k těmto kritériím na začátku procesu hodnocení (nejpozději k 1. kroku věcného hodnocení) tak, aby byl k dispozici oběma hodnotitelům. Ti k tomuto posudku při hodnocení přihlédnou a zapracují ho do svého hodnocení. </a:t>
            </a:r>
            <a:endParaRPr lang="cs-CZ" sz="21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+mn-lt"/>
              </a:rPr>
              <a:t>Celkovým </a:t>
            </a:r>
            <a:r>
              <a:rPr lang="cs-CZ" sz="2100" dirty="0">
                <a:latin typeface="+mn-lt"/>
              </a:rPr>
              <a:t>výsledkem věcného hodnocení jsou dvě hodnoticí tabulky hodnotitelů.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 hodnocení je přiřazen další nezávislý hodnotitel, tzv. </a:t>
            </a:r>
            <a:r>
              <a:rPr lang="cs-CZ" sz="2400" b="1" dirty="0">
                <a:latin typeface="+mn-lt"/>
              </a:rPr>
              <a:t>arbitr</a:t>
            </a:r>
            <a:r>
              <a:rPr lang="cs-CZ" sz="2400" dirty="0">
                <a:latin typeface="+mn-lt"/>
              </a:rPr>
              <a:t>, pokud je splněna alespoň jedna </a:t>
            </a:r>
            <a:r>
              <a:rPr lang="cs-CZ" sz="2400" dirty="0" smtClean="0">
                <a:latin typeface="+mn-lt"/>
              </a:rPr>
              <a:t>z podmínek dle Pravidel pro žadatele a příjemce – specifická část, kap. 5.4.2.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Arbitr </a:t>
            </a:r>
            <a:r>
              <a:rPr lang="cs-CZ" sz="2400" dirty="0">
                <a:latin typeface="+mn-lt"/>
              </a:rPr>
              <a:t>provádí celé hodnocení žádosti o podporu. Při svém hodnocení má k dispozici předešlá dvě hodnocení jednotlivých hodnotitelů a posudek experta. Jeho bodové hodnocení v rámci jednotlivých hodnoticích kritérií se musí pohybovat v bodovém rozpětí, které stanovili předešlí dva hodnotitelé. Výsledné bodové hodnocení je definováno zpracovanou hodnoticí tabulkou arbitra, který tabulku dotváří na základě bodového hodnocení jednotlivých kritérií a na základě svého posouzení.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 smtClean="0">
                <a:latin typeface="+mn-lt"/>
              </a:rPr>
              <a:t>Celkovým </a:t>
            </a:r>
            <a:r>
              <a:rPr lang="cs-CZ" sz="2400" b="1" dirty="0">
                <a:latin typeface="+mn-lt"/>
              </a:rPr>
              <a:t>bodovým výsledkem hodnocení projektu je počet bodů přidělený arbitrem a hodnoticí tabulka arbitra. </a:t>
            </a:r>
            <a:endParaRPr lang="cs-CZ" sz="2400" b="1" dirty="0" smtClean="0">
              <a:solidFill>
                <a:srgbClr val="FF0000"/>
              </a:solidFill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Max. výše bodů, která může být žádosti o podporu udělena, je </a:t>
            </a:r>
            <a:r>
              <a:rPr lang="cs-CZ" sz="2400" b="1" dirty="0" smtClean="0">
                <a:latin typeface="+mn-lt"/>
              </a:rPr>
              <a:t>140 </a:t>
            </a:r>
            <a:r>
              <a:rPr lang="cs-CZ" sz="2400" b="1" dirty="0">
                <a:latin typeface="+mn-lt"/>
              </a:rPr>
              <a:t>bodů</a:t>
            </a:r>
            <a:r>
              <a:rPr lang="cs-CZ" sz="2400" dirty="0">
                <a:latin typeface="+mn-lt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závěru tabulky vyplňuje hodnotitel celkový komentář a označí, zda projekt ne/doporučuje k podpoře.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b="1" dirty="0" smtClean="0">
                <a:latin typeface="+mn-lt"/>
              </a:rPr>
              <a:t>95 </a:t>
            </a:r>
            <a:r>
              <a:rPr lang="cs-CZ" sz="2400" b="1" dirty="0">
                <a:latin typeface="+mn-lt"/>
              </a:rPr>
              <a:t>a více bodů </a:t>
            </a:r>
            <a:r>
              <a:rPr lang="cs-CZ" sz="2400" dirty="0">
                <a:latin typeface="+mn-lt"/>
              </a:rPr>
              <a:t>a zároveň splňuje minimální bodovou hranici všech kombinovaných kritérií a zároveň splní všechna vylučovací kritéria. 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</a:t>
            </a:r>
            <a:r>
              <a:rPr lang="cs-CZ" sz="2400" b="1" dirty="0">
                <a:latin typeface="+mn-lt"/>
              </a:rPr>
              <a:t>méně než </a:t>
            </a:r>
            <a:r>
              <a:rPr lang="cs-CZ" sz="2400" b="1" dirty="0" smtClean="0">
                <a:latin typeface="+mn-lt"/>
              </a:rPr>
              <a:t>95 </a:t>
            </a:r>
            <a:r>
              <a:rPr lang="cs-CZ" sz="2400" b="1" dirty="0">
                <a:latin typeface="+mn-lt"/>
              </a:rPr>
              <a:t>bodů </a:t>
            </a:r>
            <a:r>
              <a:rPr lang="cs-CZ" sz="2400" dirty="0">
                <a:latin typeface="+mn-lt"/>
              </a:rPr>
              <a:t>a/nebo nesplní min. bodovou hranici min. jednoho z kombinovaných kritérií a/nebo nesplní min. jedno vylučovací kritérium. Žádost o 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Fáze schvalování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8210550" cy="4361769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Věcné </a:t>
            </a:r>
            <a:r>
              <a:rPr lang="cs-CZ" sz="2400" b="1" dirty="0" smtClean="0">
                <a:latin typeface="+mn-lt"/>
              </a:rPr>
              <a:t>hodnocení - </a:t>
            </a:r>
            <a:r>
              <a:rPr lang="cs-CZ" sz="2400" b="1" dirty="0">
                <a:latin typeface="+mn-lt"/>
              </a:rPr>
              <a:t>Závěrečné ověření způsobilosti </a:t>
            </a:r>
            <a:r>
              <a:rPr lang="cs-CZ" sz="2400" b="1" dirty="0" smtClean="0">
                <a:latin typeface="+mn-lt"/>
              </a:rPr>
              <a:t>(pouze pro výzvu č. 48)</a:t>
            </a:r>
          </a:p>
          <a:p>
            <a:pPr algn="just"/>
            <a:r>
              <a:rPr lang="cs-CZ" sz="2300" dirty="0" smtClean="0">
                <a:latin typeface="+mn-lt"/>
              </a:rPr>
              <a:t>- Jedná </a:t>
            </a:r>
            <a:r>
              <a:rPr lang="cs-CZ" sz="2300" dirty="0">
                <a:latin typeface="+mn-lt"/>
              </a:rPr>
              <a:t>se o specifickou fázi procesu hodnocení projektů </a:t>
            </a:r>
            <a:r>
              <a:rPr lang="cs-CZ" sz="2300" dirty="0" smtClean="0">
                <a:latin typeface="+mn-lt"/>
              </a:rPr>
              <a:t>relevantní pouze </a:t>
            </a:r>
            <a:r>
              <a:rPr lang="cs-CZ" sz="2300" dirty="0">
                <a:latin typeface="+mn-lt"/>
              </a:rPr>
              <a:t>pro integrované projekty </a:t>
            </a:r>
            <a:r>
              <a:rPr lang="cs-CZ" sz="2300" dirty="0" smtClean="0">
                <a:latin typeface="+mn-lt"/>
              </a:rPr>
              <a:t>ITI. </a:t>
            </a:r>
            <a:r>
              <a:rPr lang="cs-CZ" sz="2300" dirty="0">
                <a:latin typeface="+mn-lt"/>
              </a:rPr>
              <a:t>Ověření souladu s programem, splnění pravidel způsobilosti a celkové ověření procesu hodnocení probíhá na základě vylučovacích kritérií, která posuzuje interní hodnotitel</a:t>
            </a:r>
            <a:r>
              <a:rPr lang="cs-CZ" sz="2300" dirty="0" smtClean="0">
                <a:latin typeface="+mn-lt"/>
              </a:rPr>
              <a:t>.</a:t>
            </a:r>
          </a:p>
          <a:p>
            <a:pPr algn="just"/>
            <a:r>
              <a:rPr lang="cs-CZ" sz="2300" dirty="0" smtClean="0">
                <a:latin typeface="+mn-lt"/>
              </a:rPr>
              <a:t>- Interní </a:t>
            </a:r>
            <a:r>
              <a:rPr lang="cs-CZ" sz="2300" dirty="0">
                <a:latin typeface="+mn-lt"/>
              </a:rPr>
              <a:t>hodnotitelé provádějí hodnocení podle předem stanovených kritérií a vyplňují formulář v MS2014+. </a:t>
            </a:r>
            <a:endParaRPr lang="cs-CZ" sz="2300" dirty="0" smtClean="0">
              <a:latin typeface="+mn-lt"/>
            </a:endParaRPr>
          </a:p>
          <a:p>
            <a:pPr algn="just"/>
            <a:r>
              <a:rPr lang="cs-CZ" sz="2300" b="1" dirty="0" smtClean="0">
                <a:latin typeface="+mn-lt"/>
              </a:rPr>
              <a:t>- ŘO </a:t>
            </a:r>
            <a:r>
              <a:rPr lang="cs-CZ" sz="2300" b="1" dirty="0">
                <a:latin typeface="+mn-lt"/>
              </a:rPr>
              <a:t>nemůže měnit pořadí projektů</a:t>
            </a:r>
            <a:r>
              <a:rPr lang="cs-CZ" sz="2300" dirty="0">
                <a:latin typeface="+mn-lt"/>
              </a:rPr>
              <a:t>, pouze může konstatovat, že projekt je nebo není způsobilý k financování nebo je způsobilý s výhradou (tj. pouze za splnění určité podmínky, např. úprava rozpočtu, vyjmutí nezpůsobilého výdaje</a:t>
            </a:r>
            <a:r>
              <a:rPr lang="cs-CZ" sz="2300" dirty="0" smtClean="0">
                <a:latin typeface="+mn-lt"/>
              </a:rPr>
              <a:t>).</a:t>
            </a:r>
          </a:p>
          <a:p>
            <a:pPr algn="just"/>
            <a:r>
              <a:rPr lang="cs-CZ" sz="2300" dirty="0" smtClean="0">
                <a:latin typeface="+mn-lt"/>
              </a:rPr>
              <a:t>- V případě, že jsou všechna neopravitelná kritéria splněna a dojde k nesplnění jednoho či více napravitelných kritérií, musí být žadatel vyzván k doplnění žádosti o podporu přes MS2014+ (</a:t>
            </a:r>
            <a:r>
              <a:rPr lang="cs-CZ" sz="2300" b="1" dirty="0" smtClean="0">
                <a:latin typeface="+mn-lt"/>
              </a:rPr>
              <a:t>maximálně jednou</a:t>
            </a:r>
            <a:r>
              <a:rPr lang="cs-CZ" sz="2300" dirty="0" smtClean="0">
                <a:latin typeface="+mn-lt"/>
              </a:rPr>
              <a:t>), a to ve lhůtě </a:t>
            </a:r>
            <a:r>
              <a:rPr lang="cs-CZ" sz="2300" b="1" dirty="0">
                <a:latin typeface="+mn-lt"/>
              </a:rPr>
              <a:t>maximálně </a:t>
            </a:r>
            <a:r>
              <a:rPr lang="cs-CZ" sz="2300" b="1" dirty="0" smtClean="0">
                <a:latin typeface="+mn-lt"/>
              </a:rPr>
              <a:t>5 pracovních </a:t>
            </a:r>
            <a:r>
              <a:rPr lang="cs-CZ" sz="2300" b="1" dirty="0">
                <a:latin typeface="+mn-lt"/>
              </a:rPr>
              <a:t>dnů od data doručení žádosti ŘO OP VVV o doplnění údajů</a:t>
            </a:r>
            <a:r>
              <a:rPr lang="cs-CZ" sz="2300" dirty="0" smtClean="0">
                <a:latin typeface="+mn-lt"/>
              </a:rPr>
              <a:t>. 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49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Proces výběru projektů bude zajišťován výběrovou komisí </a:t>
            </a:r>
            <a:r>
              <a:rPr lang="cs-CZ" sz="2400" dirty="0">
                <a:latin typeface="+mn-lt"/>
              </a:rPr>
              <a:t>složenou z odborníků, externích hodnotitelů, vybraných z Databáze hodnotitelů ŘO OP VVV s ohledem na tematické zaměření předložené žádosti o </a:t>
            </a:r>
            <a:r>
              <a:rPr lang="cs-CZ" sz="2400" dirty="0" smtClean="0">
                <a:latin typeface="+mn-lt"/>
              </a:rPr>
              <a:t>podporu.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Výběrová komise rozhoduje o tom, zda bude žádost o podporu ne/doporučena k financování, příp. doporučena s výhradou, tzn., projekt obdrží podporu až po splnění podmínek stanovených výběrovou komisí</a:t>
            </a:r>
            <a:r>
              <a:rPr lang="cs-CZ" sz="2400" dirty="0" smtClean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Po projednání/formulování příp. výhrad a ne/doporučení všech projektů následně výběrová komise stanoví bodovou hranici pro doporučené projekty s ohledem na finanční alokaci výzvy.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Výběr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0457"/>
            <a:ext cx="7886700" cy="458070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sz="3400" dirty="0" smtClean="0">
                <a:latin typeface="+mn-lt"/>
              </a:rPr>
              <a:t>- U </a:t>
            </a:r>
            <a:r>
              <a:rPr lang="cs-CZ" sz="3400" dirty="0">
                <a:latin typeface="+mn-lt"/>
              </a:rPr>
              <a:t>projektů doporučených k financování je prvním krokem přepočet pořadí projektů dle příslušnosti k oborovým skupinám. Motivací k zohlednění oborové příslušnosti projektů je zohlednění oborových rozdílů v hodnocení projektů </a:t>
            </a:r>
            <a:r>
              <a:rPr lang="cs-CZ" sz="3400" dirty="0" smtClean="0">
                <a:latin typeface="+mn-lt"/>
              </a:rPr>
              <a:t>oponenty. </a:t>
            </a:r>
            <a:r>
              <a:rPr lang="cs-CZ" sz="3400" dirty="0">
                <a:latin typeface="+mn-lt"/>
              </a:rPr>
              <a:t>Kvalitativně srovnatelné práce se liší v bodovém hodnocením dle oborové </a:t>
            </a:r>
            <a:r>
              <a:rPr lang="cs-CZ" sz="3400" dirty="0" smtClean="0">
                <a:latin typeface="+mn-lt"/>
              </a:rPr>
              <a:t>příslušnosti</a:t>
            </a:r>
            <a:r>
              <a:rPr lang="cs-CZ" sz="3400" dirty="0">
                <a:latin typeface="+mn-lt"/>
              </a:rPr>
              <a:t>. Dle tohoto hlavního oboru pak každá projektová žádost přísluší do jedné z následujících oborových skupin</a:t>
            </a:r>
            <a:r>
              <a:rPr lang="cs-CZ" sz="3400" dirty="0" smtClean="0">
                <a:latin typeface="+mn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1: </a:t>
            </a:r>
            <a:r>
              <a:rPr lang="cs-CZ" dirty="0">
                <a:latin typeface="+mn-lt"/>
              </a:rPr>
              <a:t>1AB1 – Společenské vědy		 </a:t>
            </a:r>
            <a:r>
              <a:rPr lang="cs-CZ" dirty="0" smtClean="0">
                <a:latin typeface="+mn-lt"/>
              </a:rPr>
              <a:t>                             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8: </a:t>
            </a:r>
            <a:r>
              <a:rPr lang="cs-CZ" dirty="0">
                <a:latin typeface="+mn-lt"/>
              </a:rPr>
              <a:t>1AB9.5 - 1AB9.6 – Průmysl: </a:t>
            </a:r>
            <a:r>
              <a:rPr lang="cs-CZ" dirty="0" smtClean="0">
                <a:latin typeface="+mn-lt"/>
              </a:rPr>
              <a:t>Energetika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2: </a:t>
            </a:r>
            <a:r>
              <a:rPr lang="cs-CZ" dirty="0" smtClean="0">
                <a:latin typeface="+mn-lt"/>
              </a:rPr>
              <a:t>1AB2.1 - 1AB2.4 </a:t>
            </a:r>
            <a:r>
              <a:rPr lang="cs-CZ" dirty="0">
                <a:latin typeface="+mn-lt"/>
              </a:rPr>
              <a:t>– Matematika			                   </a:t>
            </a:r>
            <a:r>
              <a:rPr lang="cs-CZ" dirty="0" smtClean="0">
                <a:latin typeface="+mn-lt"/>
              </a:rPr>
              <a:t>1AB9.17 </a:t>
            </a:r>
            <a:r>
              <a:rPr lang="cs-CZ" dirty="0">
                <a:latin typeface="+mn-lt"/>
              </a:rPr>
              <a:t>- 1AB9.20 – Průmysl: </a:t>
            </a:r>
            <a:r>
              <a:rPr lang="cs-CZ" dirty="0" smtClean="0">
                <a:latin typeface="+mn-lt"/>
              </a:rPr>
              <a:t>Strojírenství</a:t>
            </a:r>
            <a:r>
              <a:rPr lang="cs-CZ" dirty="0">
                <a:latin typeface="+mn-lt"/>
              </a:rPr>
              <a:t>	</a:t>
            </a:r>
            <a:endParaRPr lang="cs-CZ" dirty="0" smtClean="0">
              <a:latin typeface="+mn-lt"/>
            </a:endParaRPr>
          </a:p>
          <a:p>
            <a:pPr algn="just"/>
            <a:r>
              <a:rPr lang="cs-CZ" dirty="0">
                <a:latin typeface="+mn-lt"/>
              </a:rPr>
              <a:t>                              1AB8 – Informatika			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Skupina 9: </a:t>
            </a:r>
            <a:r>
              <a:rPr lang="cs-CZ" dirty="0">
                <a:latin typeface="+mn-lt"/>
              </a:rPr>
              <a:t>1AB9.7 - 1AB9.12 – Průmysl: Materiály</a:t>
            </a:r>
          </a:p>
          <a:p>
            <a:pPr algn="just"/>
            <a:r>
              <a:rPr lang="cs-CZ" dirty="0" smtClean="0">
                <a:latin typeface="+mn-lt"/>
              </a:rPr>
              <a:t>                              1AB9.1 </a:t>
            </a:r>
            <a:r>
              <a:rPr lang="cs-CZ" dirty="0">
                <a:latin typeface="+mn-lt"/>
              </a:rPr>
              <a:t>- 1AB9.4 – Průmysl: Elektrotechnika a robotika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3: </a:t>
            </a:r>
            <a:r>
              <a:rPr lang="cs-CZ" dirty="0">
                <a:latin typeface="+mn-lt"/>
              </a:rPr>
              <a:t>1AB3 – Chemie</a:t>
            </a:r>
          </a:p>
          <a:p>
            <a:pPr algn="just"/>
            <a:r>
              <a:rPr lang="cs-CZ" dirty="0" smtClean="0">
                <a:latin typeface="+mn-lt"/>
              </a:rPr>
              <a:t>                              1AB4 </a:t>
            </a:r>
            <a:r>
              <a:rPr lang="cs-CZ" dirty="0">
                <a:latin typeface="+mn-lt"/>
              </a:rPr>
              <a:t>– Vědy o zemi, atmosféře, životní prostředí</a:t>
            </a:r>
          </a:p>
          <a:p>
            <a:pPr algn="just"/>
            <a:r>
              <a:rPr lang="cs-CZ" dirty="0" smtClean="0">
                <a:latin typeface="+mn-lt"/>
              </a:rPr>
              <a:t>                              1AB2.5 </a:t>
            </a:r>
            <a:r>
              <a:rPr lang="cs-CZ" dirty="0">
                <a:latin typeface="+mn-lt"/>
              </a:rPr>
              <a:t>- 1AB2.15 – Fyzika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4: </a:t>
            </a:r>
            <a:r>
              <a:rPr lang="cs-CZ" dirty="0">
                <a:latin typeface="+mn-lt"/>
              </a:rPr>
              <a:t>1AB5 – Biologie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5: </a:t>
            </a:r>
            <a:r>
              <a:rPr lang="cs-CZ" dirty="0">
                <a:latin typeface="+mn-lt"/>
              </a:rPr>
              <a:t>1AB6 – </a:t>
            </a:r>
            <a:r>
              <a:rPr lang="cs-CZ" dirty="0" smtClean="0">
                <a:latin typeface="+mn-lt"/>
              </a:rPr>
              <a:t>Lékařství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6: </a:t>
            </a:r>
            <a:r>
              <a:rPr lang="cs-CZ" dirty="0">
                <a:latin typeface="+mn-lt"/>
              </a:rPr>
              <a:t>1AB7 – </a:t>
            </a:r>
            <a:r>
              <a:rPr lang="cs-CZ" dirty="0" smtClean="0">
                <a:latin typeface="+mn-lt"/>
              </a:rPr>
              <a:t>Zemědělství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latin typeface="+mn-lt"/>
              </a:rPr>
              <a:t>Skupina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7: </a:t>
            </a:r>
            <a:r>
              <a:rPr lang="cs-CZ" dirty="0">
                <a:latin typeface="+mn-lt"/>
              </a:rPr>
              <a:t>1AB9.13 - 1AB9.14 – Průmysl: Stavitelství a stavebnictví</a:t>
            </a:r>
          </a:p>
          <a:p>
            <a:pPr algn="just"/>
            <a:r>
              <a:rPr lang="cs-CZ" dirty="0" smtClean="0">
                <a:latin typeface="+mn-lt"/>
              </a:rPr>
              <a:t>                              1AB9.15 </a:t>
            </a:r>
            <a:r>
              <a:rPr lang="cs-CZ" dirty="0">
                <a:latin typeface="+mn-lt"/>
              </a:rPr>
              <a:t>– Průmysl: Pozemní dopravní systémy a zařízení</a:t>
            </a:r>
          </a:p>
          <a:p>
            <a:pPr algn="just"/>
            <a:r>
              <a:rPr lang="cs-CZ" dirty="0" smtClean="0">
                <a:latin typeface="+mn-lt"/>
              </a:rPr>
              <a:t>                              1AB9.16 </a:t>
            </a:r>
            <a:r>
              <a:rPr lang="cs-CZ" dirty="0">
                <a:latin typeface="+mn-lt"/>
              </a:rPr>
              <a:t>– Průmysl: Průmyslové procesy a </a:t>
            </a:r>
            <a:r>
              <a:rPr lang="cs-CZ" dirty="0" smtClean="0">
                <a:latin typeface="+mn-lt"/>
              </a:rPr>
              <a:t>zpracování</a:t>
            </a:r>
          </a:p>
          <a:p>
            <a:pPr algn="just"/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                            1AB9.21 </a:t>
            </a:r>
            <a:r>
              <a:rPr lang="cs-CZ" dirty="0">
                <a:latin typeface="+mn-lt"/>
              </a:rPr>
              <a:t>- 1AB9.23 – Průmysl: Letectví a kosmické technologie</a:t>
            </a:r>
          </a:p>
          <a:p>
            <a:pPr algn="just"/>
            <a:r>
              <a:rPr lang="cs-CZ" dirty="0" smtClean="0">
                <a:latin typeface="+mn-lt"/>
              </a:rPr>
              <a:t>                              1AB9.24 </a:t>
            </a:r>
            <a:r>
              <a:rPr lang="cs-CZ" dirty="0">
                <a:latin typeface="+mn-lt"/>
              </a:rPr>
              <a:t>– Průmysl: Vojenské inženýrství</a:t>
            </a:r>
          </a:p>
        </p:txBody>
      </p:sp>
    </p:spTree>
    <p:extLst>
      <p:ext uri="{BB962C8B-B14F-4D97-AF65-F5344CB8AC3E}">
        <p14:creationId xmlns:p14="http://schemas.microsoft.com/office/powerpoint/2010/main" val="113953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4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Schvalovací proces</a:t>
            </a:r>
            <a:endParaRPr lang="cs-CZ" altLang="cs-CZ" sz="4800" b="1" dirty="0">
              <a:solidFill>
                <a:srgbClr val="428D96"/>
              </a:solidFill>
              <a:latin typeface="Calibri" panose="020F0502020204030204" pitchFamily="34" charset="0"/>
            </a:endParaRPr>
          </a:p>
        </p:txBody>
      </p:sp>
      <p:pic>
        <p:nvPicPr>
          <p:cNvPr id="2048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Výběr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0125"/>
            <a:ext cx="7886700" cy="4279175"/>
          </a:xfrm>
        </p:spPr>
        <p:txBody>
          <a:bodyPr>
            <a:noAutofit/>
          </a:bodyPr>
          <a:lstStyle/>
          <a:p>
            <a:r>
              <a:rPr lang="cs-CZ" sz="1700" dirty="0">
                <a:latin typeface="+mn-lt"/>
              </a:rPr>
              <a:t>Výsledné pořadí projektů, se zohledněním nejlepších projektů v oborových skupinách, je vytvořeno následovně (viz také následující obrázek): </a:t>
            </a:r>
          </a:p>
          <a:p>
            <a:r>
              <a:rPr lang="cs-CZ" sz="1700" b="1" dirty="0">
                <a:latin typeface="+mn-lt"/>
              </a:rPr>
              <a:t>A) Příprava oborových skupin</a:t>
            </a:r>
            <a:r>
              <a:rPr lang="cs-CZ" sz="1700" dirty="0">
                <a:latin typeface="+mn-lt"/>
              </a:rPr>
              <a:t>: </a:t>
            </a:r>
          </a:p>
          <a:p>
            <a:r>
              <a:rPr lang="cs-CZ" sz="1700" dirty="0">
                <a:latin typeface="+mn-lt"/>
              </a:rPr>
              <a:t>A.1 V každé oborové skupině jsou projekty seřazeny v pořadí dle svého bodového hodnocení, a to sestupně od projektu s nejvyšším počtem bodů. </a:t>
            </a:r>
          </a:p>
          <a:p>
            <a:r>
              <a:rPr lang="pl-PL" sz="1700" b="1" dirty="0">
                <a:latin typeface="+mn-lt"/>
              </a:rPr>
              <a:t>B) Krok výběru č. 1 (nejlepší projekty z oborových skupin): </a:t>
            </a:r>
            <a:endParaRPr lang="pl-PL" sz="1700" dirty="0">
              <a:latin typeface="+mn-lt"/>
            </a:endParaRPr>
          </a:p>
          <a:p>
            <a:r>
              <a:rPr lang="cs-CZ" sz="1700" dirty="0">
                <a:latin typeface="+mn-lt"/>
              </a:rPr>
              <a:t>B.1 Do výsledného pořadí jsou vybrány projekty na prvních místech v oborových skupinách a jsou seřazeny v pořadí dle svého bodového hodnocení, a to sestupně od projektu s </a:t>
            </a:r>
            <a:r>
              <a:rPr lang="cs-CZ" sz="1700" dirty="0" smtClean="0">
                <a:latin typeface="+mn-lt"/>
              </a:rPr>
              <a:t>nejvyšším </a:t>
            </a:r>
            <a:r>
              <a:rPr lang="cs-CZ" sz="1700" dirty="0">
                <a:latin typeface="+mn-lt"/>
              </a:rPr>
              <a:t>počtem bodů. </a:t>
            </a:r>
          </a:p>
          <a:p>
            <a:r>
              <a:rPr lang="cs-CZ" sz="1700" dirty="0">
                <a:latin typeface="+mn-lt"/>
              </a:rPr>
              <a:t>Pokud je oborová skupina prázdná, nebude z ní vybrán žádný projekt do výsledného pořadí. </a:t>
            </a:r>
          </a:p>
          <a:p>
            <a:r>
              <a:rPr lang="pl-PL" sz="1700" b="1" dirty="0">
                <a:latin typeface="+mn-lt"/>
              </a:rPr>
              <a:t>C) Krok výběru č. 2 (projekty bez zohlednění oborových skupin): </a:t>
            </a:r>
            <a:endParaRPr lang="pl-PL" sz="1700" dirty="0">
              <a:latin typeface="+mn-lt"/>
            </a:endParaRPr>
          </a:p>
          <a:p>
            <a:r>
              <a:rPr lang="cs-CZ" sz="1700" dirty="0">
                <a:latin typeface="+mn-lt"/>
              </a:rPr>
              <a:t>C.1 Zbývající projekty po kroku výběru č. 1 jsou do výsledného pořadí zařazeny v pořadí dle svého bodového hodnocení, a to sestupně od projektu s nejvyšším počtem bodů a bez ohledu na příslušnost k oborové skupině. </a:t>
            </a:r>
          </a:p>
        </p:txBody>
      </p:sp>
    </p:spTree>
    <p:extLst>
      <p:ext uri="{BB962C8B-B14F-4D97-AF65-F5344CB8AC3E}">
        <p14:creationId xmlns:p14="http://schemas.microsoft.com/office/powerpoint/2010/main" val="76609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08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Seznam ne/doporučených žádostí o podporu podepisuje náměstek/náměstkyně pro řízení sekce operačních programů MŠMT.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Po procesu výběru projektů u žádostí o podporu doporučených s výhradou/doporučením může probíhat proces negociace, při němž je ze strany žadatele upravena žádost o podporu v souladu s návrhy výběrové komise a následně je doplněná/upravená žádost o podporu zaslána ŘO OP VVV.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O výsledku výběru projektů bude žadatel informován změnou stavu projektu v IS KP14+ a interní depeší. </a:t>
            </a:r>
            <a:endParaRPr lang="cs-CZ" sz="2400" dirty="0" smtClean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Úspěšní </a:t>
            </a:r>
            <a:r>
              <a:rPr lang="cs-CZ" sz="2400" dirty="0">
                <a:latin typeface="+mn-lt"/>
              </a:rPr>
              <a:t>žadatelé jsou ŘO OP VVV osloveni prostřednictvím interní depeše s žádostí o doložení dokumentace potřebné pro vydání právního aktu o poskytnutí podpory.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 algn="just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Výběr projektů</a:t>
            </a:r>
          </a:p>
          <a:p>
            <a:pPr marL="457200" indent="-457200" algn="just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Způsob 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129249" y="1857676"/>
            <a:ext cx="8466111" cy="4119612"/>
            <a:chOff x="129249" y="1857676"/>
            <a:chExt cx="8466111" cy="411961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49" y="1857676"/>
              <a:ext cx="8466111" cy="411961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584" y="5292841"/>
              <a:ext cx="466725" cy="257175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2359" y="5269028"/>
              <a:ext cx="371475" cy="1524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9385" y="5426191"/>
              <a:ext cx="295275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hodnotící,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o podporu vyloučena </a:t>
            </a:r>
          </a:p>
          <a:p>
            <a:pPr marL="715963" algn="just">
              <a:lnSpc>
                <a:spcPct val="100000"/>
              </a:lnSpc>
              <a:spcBef>
                <a:spcPts val="1200"/>
              </a:spcBef>
            </a:pPr>
            <a:r>
              <a:rPr lang="cs-CZ" sz="2400" b="1" dirty="0">
                <a:latin typeface="+mn-lt"/>
              </a:rPr>
              <a:t>- </a:t>
            </a:r>
            <a:r>
              <a:rPr lang="cs-CZ" sz="2400" dirty="0">
                <a:latin typeface="+mn-lt"/>
              </a:rPr>
              <a:t>hodnotí se ANO/NE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při 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897" y="1522396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</a:t>
            </a:r>
            <a:r>
              <a:rPr lang="cs-CZ" sz="2400" b="1" dirty="0" smtClean="0">
                <a:latin typeface="+mn-lt"/>
              </a:rPr>
              <a:t>náležitostí</a:t>
            </a: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Fázi kontroly přijatelnosti a formálních náležitostí budou zajišťovat interní hodnotitelé ŘO/interní hodnotitelé zprostředkujících subjektů v CSSF14+. </a:t>
            </a:r>
            <a:endParaRPr lang="cs-CZ" dirty="0" smtClean="0">
              <a:latin typeface="+mn-lt"/>
            </a:endParaRP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 </a:t>
            </a:r>
            <a:r>
              <a:rPr lang="cs-CZ" dirty="0">
                <a:latin typeface="+mn-lt"/>
              </a:rPr>
              <a:t>případě výzvy mimo integrované uzemní investice (ITI) provádí kontrolu interní </a:t>
            </a:r>
            <a:r>
              <a:rPr lang="cs-CZ" dirty="0" smtClean="0">
                <a:latin typeface="+mn-lt"/>
              </a:rPr>
              <a:t>hodnotitel (výzva č. 25). </a:t>
            </a: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 </a:t>
            </a:r>
            <a:r>
              <a:rPr lang="cs-CZ" dirty="0">
                <a:latin typeface="+mn-lt"/>
              </a:rPr>
              <a:t>případě výzvy ITI je kontrola prováděna hodnotitelem zprostředkujícího </a:t>
            </a:r>
            <a:r>
              <a:rPr lang="cs-CZ" dirty="0" smtClean="0">
                <a:latin typeface="+mn-lt"/>
              </a:rPr>
              <a:t>subjektu (výzva č. 48).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formálních náležitostí jsou rozdělena na opravitelná (tj. je možné doplnění </a:t>
            </a:r>
            <a:r>
              <a:rPr lang="cs-CZ" sz="2400" dirty="0" smtClean="0">
                <a:latin typeface="+mn-lt"/>
              </a:rPr>
              <a:t>ze </a:t>
            </a:r>
            <a:r>
              <a:rPr lang="cs-CZ" sz="2400" dirty="0">
                <a:latin typeface="+mn-lt"/>
              </a:rPr>
              <a:t>strany žadatele v procesu schvalování na základě žádosti ŘO OP VVV o doplnění </a:t>
            </a:r>
            <a:r>
              <a:rPr lang="cs-CZ" sz="2400" dirty="0" smtClean="0">
                <a:latin typeface="+mn-lt"/>
              </a:rPr>
              <a:t>údajů) </a:t>
            </a:r>
            <a:r>
              <a:rPr lang="cs-CZ" sz="2400" dirty="0">
                <a:latin typeface="+mn-lt"/>
              </a:rPr>
              <a:t>a </a:t>
            </a:r>
            <a:r>
              <a:rPr lang="cs-CZ" sz="2400" dirty="0" smtClean="0">
                <a:latin typeface="+mn-lt"/>
              </a:rPr>
              <a:t>neopravitelná.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Kritéria </a:t>
            </a:r>
            <a:r>
              <a:rPr lang="cs-CZ" sz="2400" dirty="0">
                <a:latin typeface="+mn-lt"/>
              </a:rPr>
              <a:t>kontroly přijatelnosti jsou vždy neopravitelná.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Při nesplnění některého z neopravitelných kritérií v rámci kontroly formálních náležitostí a/nebo některého z kritérií přijatelnosti je projekt vyřazen z dalšího procesu hodnocení.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15OPMSMT0001-28-49007</_dlc_DocId>
    <_dlc_DocIdUrl xmlns="0104a4cd-1400-468e-be1b-c7aad71d7d5a">
      <Url>http://op.msmt.cz/_layouts/15/DocIdRedir.aspx?ID=15OPMSMT0001-28-49007</Url>
      <Description>15OPMSMT0001-28-49007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www.w3.org/XML/1998/namespace"/>
    <ds:schemaRef ds:uri="0104a4cd-1400-468e-be1b-c7aad71d7d5a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1569</Words>
  <Application>Microsoft Office PowerPoint</Application>
  <PresentationFormat>Předvádění na obrazovce (4:3)</PresentationFormat>
  <Paragraphs>127</Paragraphs>
  <Slides>23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Výběr projektů</vt:lpstr>
      <vt:lpstr>2) Výběr projektů</vt:lpstr>
      <vt:lpstr>2) Výběr projektů</vt:lpstr>
      <vt:lpstr>2) Výběr projektů</vt:lpstr>
      <vt:lpstr>3) Způsob oznámení výsledků procesu schvalování žadateli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Hořáková Helena</cp:lastModifiedBy>
  <cp:revision>150</cp:revision>
  <dcterms:created xsi:type="dcterms:W3CDTF">2015-09-11T08:58:50Z</dcterms:created>
  <dcterms:modified xsi:type="dcterms:W3CDTF">2017-03-20T09:06:08Z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e99f399b-e882-454a-acd6-268c3962d366</vt:lpwstr>
  </property>
  <property fmtid="{D5CDD505-2E9C-101B-9397-08002B2CF9AE}" pid="4" name="Komentář">
    <vt:lpwstr>předepsané písmo Calibri, daná velikost a barva písma</vt:lpwstr>
  </property>
</Properties>
</file>