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6"/>
  </p:sldMasterIdLst>
  <p:notesMasterIdLst>
    <p:notesMasterId r:id="rId22"/>
  </p:notesMasterIdLst>
  <p:sldIdLst>
    <p:sldId id="256" r:id="rId7"/>
    <p:sldId id="287" r:id="rId8"/>
    <p:sldId id="266" r:id="rId9"/>
    <p:sldId id="269" r:id="rId10"/>
    <p:sldId id="270" r:id="rId11"/>
    <p:sldId id="271" r:id="rId12"/>
    <p:sldId id="272" r:id="rId13"/>
    <p:sldId id="273" r:id="rId14"/>
    <p:sldId id="283" r:id="rId15"/>
    <p:sldId id="274" r:id="rId16"/>
    <p:sldId id="275" r:id="rId17"/>
    <p:sldId id="276" r:id="rId18"/>
    <p:sldId id="277" r:id="rId19"/>
    <p:sldId id="278" r:id="rId20"/>
    <p:sldId id="289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8D96"/>
    <a:srgbClr val="388991"/>
    <a:srgbClr val="7EA2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87849" autoAdjust="0"/>
  </p:normalViewPr>
  <p:slideViewPr>
    <p:cSldViewPr snapToGrid="0">
      <p:cViewPr varScale="1">
        <p:scale>
          <a:sx n="99" d="100"/>
          <a:sy n="99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4E047-F0E3-4D96-9601-877D0F443167}" type="datetimeFigureOut">
              <a:rPr lang="cs-CZ" smtClean="0"/>
              <a:t>20.3.2017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3F150-E127-4526-889F-47418C4ACA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6320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0143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6246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l">
              <a:buNone/>
              <a:defRPr sz="7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20.3.2017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45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20.3.2017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87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20.3.2017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6158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4031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3060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cs-CZ" sz="2800" b="1" kern="1200" dirty="0">
                <a:solidFill>
                  <a:srgbClr val="428D96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8650" y="1825625"/>
            <a:ext cx="7886700" cy="4003675"/>
          </a:xfrm>
        </p:spPr>
        <p:txBody>
          <a:bodyPr>
            <a:normAutofit/>
          </a:bodyPr>
          <a:lstStyle>
            <a:lvl1pPr marL="0" indent="0">
              <a:buNone/>
              <a:defRPr sz="2000" b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Předepsané písmo</a:t>
            </a:r>
          </a:p>
          <a:p>
            <a:pPr lvl="0"/>
            <a:endParaRPr lang="cs-CZ" dirty="0" smtClean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44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20.3.2017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918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>
            <a:lvl2pPr>
              <a:defRPr sz="2000" b="1">
                <a:latin typeface="+mn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20.3.2017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05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20.3.2017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242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20.3.2017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6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20.3.2017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606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20.3.2017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03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20.3.2017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990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792451"/>
            <a:ext cx="7886700" cy="898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35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Předepsané písmo </a:t>
            </a:r>
            <a:r>
              <a:rPr lang="cs-CZ" dirty="0" err="1" smtClean="0"/>
              <a:t>Arial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76D02-AD12-4212-8B08-025A0969B009}" type="datetimeFigureOut">
              <a:rPr lang="cs-CZ" smtClean="0"/>
              <a:t>20.3.2017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4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745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56" r:id="rId13"/>
  </p:sldLayoutIdLst>
  <p:timing>
    <p:tnLst>
      <p:par>
        <p:cTn id="1" dur="indefinite" restart="never" nodeType="tmRoot"/>
      </p:par>
    </p:tnLst>
  </p:timing>
  <p:txStyles>
    <p:titleStyle>
      <a:lvl1pPr marL="571500" indent="-571500" algn="l" defTabSz="914400" rtl="0" eaLnBrk="1" latinLnBrk="0" hangingPunct="1">
        <a:lnSpc>
          <a:spcPct val="90000"/>
        </a:lnSpc>
        <a:spcBef>
          <a:spcPct val="0"/>
        </a:spcBef>
        <a:buNone/>
        <a:defRPr lang="cs-CZ" sz="2800" b="1" kern="1200" dirty="0">
          <a:solidFill>
            <a:srgbClr val="428D96"/>
          </a:solidFill>
          <a:latin typeface="+mn-lt"/>
          <a:ea typeface="+mn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0B4D1.8B4BA760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dotaceeu.cz/cs/Jak-na-projekt/Elektronicka-zadost/Edukacni-videa" TargetMode="External"/><Relationship Id="rId2" Type="http://schemas.openxmlformats.org/officeDocument/2006/relationships/hyperlink" Target="http://www.msmt.cz/strukturalni-fondy-1/monitorovaci-system-2014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mseu.mssf.cz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zrcr.cz/co-jsou-to-zakladni-registry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vcr.cz/clanek/prehled-udelenych-akreditaci.aspx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752858" y="2880000"/>
            <a:ext cx="763828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Aplikace Monitorovací systém </a:t>
            </a:r>
          </a:p>
          <a:p>
            <a:pPr algn="ctr"/>
            <a:r>
              <a:rPr lang="cs-CZ" alt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MS2014+</a:t>
            </a:r>
            <a:endParaRPr lang="cs-CZ" alt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sz="20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5829300"/>
            <a:ext cx="4610100" cy="1028700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284" y="0"/>
            <a:ext cx="5213431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31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5) Kvalifikovaný certifikát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Chybně </a:t>
            </a:r>
            <a:r>
              <a:rPr lang="cs-CZ" dirty="0"/>
              <a:t>vydaný certifikát:</a:t>
            </a:r>
          </a:p>
          <a:p>
            <a:endParaRPr lang="cs-CZ" dirty="0"/>
          </a:p>
        </p:txBody>
      </p:sp>
      <p:pic>
        <p:nvPicPr>
          <p:cNvPr id="4" name="Obrázek 3" descr="cid:image001.png@01D0B4D1.8B4BA760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47" y="2384426"/>
            <a:ext cx="2975372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2597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6) Zobrazení </a:t>
            </a:r>
            <a:r>
              <a:rPr lang="cs-CZ" dirty="0"/>
              <a:t>stavů projektu v procesu schvalování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/>
              <a:t>Výsledky kroků hodnocení (kontrola formálních náležitostí a přijatelnosti, věcné hodnocení)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/>
              <a:t>Zobrazeno na záložce Hodnocení při změně stavu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3936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7) Podání </a:t>
            </a:r>
            <a:r>
              <a:rPr lang="cs-CZ" dirty="0"/>
              <a:t>žádosti o přezkum rozhodnutí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/>
              <a:t>Lhůta pro podání námitky je počítána 14 kalendářních dnů od změny stavu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Záložka Žádost o přezkum hodnocení – námitka proti hodnocení formálních náležitostí a přijatelnosti, věcné hodnocení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/>
              <a:t>Záložka Žádost o přezkum rozhodnutí VK –  námitka proti rozhodnutí výběrové komise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Podepsat a podat Žádost o přezkum rozhodnutí může pouze signatář nebo zmocněnec (záložka Přístup k projektu, tabulka Signatáři)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4700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8) Právní akt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Rozhodnutí o realizaci projektu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Aktivní záložka až ve chvíli, kdy je PA finalizován ŘO a nahrán do Aplikace MS2014+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Informace formou interní depeše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1685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9) Dokumentace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Příručky </a:t>
            </a:r>
            <a:r>
              <a:rPr lang="cs-CZ" dirty="0"/>
              <a:t>ŘO – podání žádosti o podporu v IS </a:t>
            </a:r>
            <a:r>
              <a:rPr lang="cs-CZ" dirty="0" smtClean="0"/>
              <a:t>KP14+: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dirty="0"/>
              <a:t>S</a:t>
            </a:r>
            <a:r>
              <a:rPr lang="cs-CZ" sz="2000" dirty="0" smtClean="0">
                <a:latin typeface="+mj-lt"/>
              </a:rPr>
              <a:t>oučástí </a:t>
            </a:r>
            <a:r>
              <a:rPr lang="cs-CZ" sz="2000" dirty="0">
                <a:latin typeface="+mj-lt"/>
              </a:rPr>
              <a:t>dokumentace k </a:t>
            </a:r>
            <a:r>
              <a:rPr lang="cs-CZ" sz="2000" dirty="0" smtClean="0">
                <a:latin typeface="+mj-lt"/>
              </a:rPr>
              <a:t>výzvě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dirty="0"/>
              <a:t>V</a:t>
            </a:r>
            <a:r>
              <a:rPr lang="cs-CZ" sz="2000" dirty="0" smtClean="0">
                <a:latin typeface="+mj-lt"/>
              </a:rPr>
              <a:t>eškeré </a:t>
            </a:r>
            <a:r>
              <a:rPr lang="cs-CZ" sz="2000" dirty="0">
                <a:latin typeface="+mj-lt"/>
              </a:rPr>
              <a:t>další materiály k monitorovacímu systému </a:t>
            </a:r>
            <a:r>
              <a:rPr lang="cs-CZ" sz="2000" dirty="0" smtClean="0">
                <a:latin typeface="+mj-lt"/>
                <a:hlinkClick r:id="rId2"/>
              </a:rPr>
              <a:t>http</a:t>
            </a:r>
            <a:r>
              <a:rPr lang="cs-CZ" sz="2000">
                <a:latin typeface="+mj-lt"/>
                <a:hlinkClick r:id="rId2"/>
              </a:rPr>
              <a:t>://</a:t>
            </a:r>
            <a:r>
              <a:rPr lang="cs-CZ" sz="2000" smtClean="0">
                <a:latin typeface="+mj-lt"/>
                <a:hlinkClick r:id="rId2"/>
              </a:rPr>
              <a:t>www.msmt.cz/strukturalni-fondy-1/monitorovaci-system-2014</a:t>
            </a:r>
            <a:endParaRPr lang="cs-CZ" dirty="0"/>
          </a:p>
          <a:p>
            <a:pPr marL="457200" lvl="1" indent="0">
              <a:buNone/>
              <a:defRPr/>
            </a:pPr>
            <a:r>
              <a:rPr lang="cs-CZ" sz="2000" dirty="0" smtClean="0">
                <a:latin typeface="+mj-lt"/>
              </a:rPr>
              <a:t>(vč. dokumentu Principy a práce s certifikáty v MS2014+)</a:t>
            </a:r>
          </a:p>
          <a:p>
            <a:pPr marL="457200" lvl="1" indent="0">
              <a:buNone/>
              <a:defRPr/>
            </a:pPr>
            <a:endParaRPr lang="cs-CZ" sz="2000" u="sng" dirty="0" smtClean="0">
              <a:latin typeface="+mj-lt"/>
            </a:endParaRPr>
          </a:p>
          <a:p>
            <a:pPr>
              <a:defRPr/>
            </a:pPr>
            <a:r>
              <a:rPr lang="cs-CZ" dirty="0" smtClean="0"/>
              <a:t>   </a:t>
            </a:r>
            <a:r>
              <a:rPr lang="cs-CZ" dirty="0"/>
              <a:t>ESIF – edukační </a:t>
            </a:r>
            <a:r>
              <a:rPr lang="cs-CZ" dirty="0" smtClean="0"/>
              <a:t>videa</a:t>
            </a:r>
            <a:endParaRPr lang="cs-CZ" u="sng" dirty="0" smtClean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sz="2000" dirty="0" smtClean="0">
                <a:latin typeface="+mj-lt"/>
                <a:hlinkClick r:id="rId3"/>
              </a:rPr>
              <a:t>http</a:t>
            </a:r>
            <a:r>
              <a:rPr lang="cs-CZ" sz="2000" dirty="0">
                <a:latin typeface="+mj-lt"/>
                <a:hlinkClick r:id="rId3"/>
              </a:rPr>
              <a:t>://dotaceeu.cz/cs/Jak-na-projekt/Elektronicka-zadost/Edukacni-videa</a:t>
            </a:r>
            <a:endParaRPr lang="cs-CZ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39763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549696" y="2018243"/>
            <a:ext cx="758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428D96"/>
                </a:solidFill>
                <a:cs typeface="Arial" panose="020B0604020202020204" pitchFamily="34" charset="0"/>
              </a:rPr>
              <a:t>Děkujeme za pozornost</a:t>
            </a:r>
            <a:endParaRPr lang="cs-CZ" sz="3200" b="1" dirty="0">
              <a:solidFill>
                <a:srgbClr val="428D9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84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 smtClean="0">
                <a:solidFill>
                  <a:srgbClr val="428D96"/>
                </a:solidFill>
              </a:rPr>
              <a:t>Obsah</a:t>
            </a:r>
            <a:endParaRPr lang="cs-CZ" sz="3000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 indent="-400050">
              <a:lnSpc>
                <a:spcPct val="100000"/>
              </a:lnSpc>
              <a:spcBef>
                <a:spcPts val="1800"/>
              </a:spcBef>
              <a:buAutoNum type="romanUcPeriod"/>
            </a:pPr>
            <a:r>
              <a:rPr lang="cs-CZ" dirty="0" smtClean="0"/>
              <a:t>Portál IS KP14+</a:t>
            </a:r>
          </a:p>
        </p:txBody>
      </p:sp>
    </p:spTree>
    <p:extLst>
      <p:ext uri="{BB962C8B-B14F-4D97-AF65-F5344CB8AC3E}">
        <p14:creationId xmlns:p14="http://schemas.microsoft.com/office/powerpoint/2010/main" val="379052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549696" y="2018243"/>
            <a:ext cx="758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428D96"/>
                </a:solidFill>
                <a:cs typeface="Arial" panose="020B0604020202020204" pitchFamily="34" charset="0"/>
              </a:rPr>
              <a:t>Portál IS KP14+</a:t>
            </a:r>
            <a:endParaRPr lang="cs-CZ" sz="3200" b="1" dirty="0">
              <a:solidFill>
                <a:srgbClr val="428D9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67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1) Obecné informace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dirty="0" smtClean="0"/>
              <a:t>URL </a:t>
            </a:r>
            <a:r>
              <a:rPr lang="cs-CZ" altLang="cs-CZ" dirty="0"/>
              <a:t>adresa – </a:t>
            </a:r>
            <a:r>
              <a:rPr lang="cs-CZ" altLang="cs-CZ" u="sng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https://</a:t>
            </a:r>
            <a:r>
              <a:rPr lang="cs-CZ" altLang="cs-CZ" u="sng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mseu.mssf.cz</a:t>
            </a:r>
            <a:endParaRPr lang="cs-CZ" altLang="cs-CZ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altLang="cs-CZ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altLang="cs-CZ" dirty="0" smtClean="0"/>
              <a:t>HW </a:t>
            </a:r>
            <a:r>
              <a:rPr lang="cs-CZ" altLang="cs-CZ" dirty="0"/>
              <a:t>a SW </a:t>
            </a:r>
            <a:r>
              <a:rPr lang="cs-CZ" altLang="cs-CZ" dirty="0" smtClean="0"/>
              <a:t>požadavky: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dirty="0"/>
              <a:t>P</a:t>
            </a:r>
            <a:r>
              <a:rPr lang="cs-CZ" altLang="cs-CZ" dirty="0" smtClean="0"/>
              <a:t>ro </a:t>
            </a:r>
            <a:r>
              <a:rPr lang="cs-CZ" altLang="cs-CZ" dirty="0"/>
              <a:t>korektní fungování aplikace je nezbytně nutné dodržovat systémové požadavky, které naleznete na úvodní stránce aplikace pod záložkou HW a SW </a:t>
            </a:r>
            <a:r>
              <a:rPr lang="cs-CZ" altLang="cs-CZ" dirty="0" smtClean="0"/>
              <a:t>požadavky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dirty="0" smtClean="0"/>
              <a:t>Doporučené </a:t>
            </a:r>
            <a:r>
              <a:rPr lang="cs-CZ" altLang="cs-CZ" dirty="0"/>
              <a:t>prohlížeče </a:t>
            </a:r>
            <a:endParaRPr lang="cs-CZ" alt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dirty="0" smtClean="0"/>
              <a:t>Doplňkové aplikace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dirty="0" smtClean="0"/>
              <a:t>Test </a:t>
            </a:r>
            <a:r>
              <a:rPr lang="cs-CZ" altLang="cs-CZ" dirty="0"/>
              <a:t>kompatibility počítače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7432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2) Komunikace </a:t>
            </a:r>
            <a:r>
              <a:rPr lang="cs-CZ" dirty="0"/>
              <a:t>žadatele/příjemce s ŘO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Veškerá </a:t>
            </a:r>
            <a:r>
              <a:rPr lang="cs-CZ" dirty="0"/>
              <a:t>komunikace probíhá prostřednictvím Aplikace </a:t>
            </a:r>
            <a:r>
              <a:rPr lang="cs-CZ" dirty="0" smtClean="0"/>
              <a:t>MS2014+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Informativní </a:t>
            </a:r>
            <a:r>
              <a:rPr lang="cs-CZ" dirty="0"/>
              <a:t>oznámení před </a:t>
            </a:r>
            <a:r>
              <a:rPr lang="cs-CZ" dirty="0" smtClean="0"/>
              <a:t>přihlášením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Upozornění </a:t>
            </a:r>
            <a:r>
              <a:rPr lang="cs-CZ" dirty="0"/>
              <a:t>– informace pro všechny uživatele – odstávky, změny v </a:t>
            </a:r>
            <a:r>
              <a:rPr lang="cs-CZ" dirty="0" smtClean="0"/>
              <a:t>aplikaci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Depeše </a:t>
            </a:r>
            <a:r>
              <a:rPr lang="cs-CZ" dirty="0"/>
              <a:t>– komunikace v rámci týmu, komunikace s poskytovatelem podpory, technickou podporou, automatické depeše o změně stavu na </a:t>
            </a:r>
            <a:r>
              <a:rPr lang="cs-CZ" dirty="0" smtClean="0"/>
              <a:t>projektu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Notifikace </a:t>
            </a:r>
            <a:r>
              <a:rPr lang="cs-CZ" dirty="0"/>
              <a:t>– zasílání upozornění na e-mail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654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3) Plné moci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2 </a:t>
            </a:r>
            <a:r>
              <a:rPr lang="cs-CZ" dirty="0"/>
              <a:t>typy - Elektronická a Listinná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dirty="0"/>
              <a:t>Elektronická plná moc – zmocnitel i zmocněnec musí být registrováni v Aplikaci MS2014+ a oba podepisují svým el. podpisem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Listinná </a:t>
            </a:r>
            <a:r>
              <a:rPr lang="cs-CZ" dirty="0"/>
              <a:t>(papírová) plná moc – úředně ověřená; vkládá zmocněnec</a:t>
            </a:r>
            <a:r>
              <a:rPr lang="en-US" dirty="0"/>
              <a:t>;</a:t>
            </a:r>
            <a:r>
              <a:rPr lang="cs-CZ" dirty="0"/>
              <a:t> pouze ten musí být registrován v Aplikaci MS2014+ a podepisuje svým el. podpisem</a:t>
            </a:r>
            <a:r>
              <a:rPr lang="en-US" dirty="0"/>
              <a:t>; </a:t>
            </a:r>
            <a:r>
              <a:rPr lang="cs-CZ" dirty="0"/>
              <a:t>(varianta signatáře bez registrace)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882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4) </a:t>
            </a:r>
            <a:r>
              <a:rPr lang="cs-CZ" dirty="0"/>
              <a:t>Validace subjektu – Registr osob (</a:t>
            </a:r>
            <a:r>
              <a:rPr lang="cs-CZ" dirty="0" smtClean="0"/>
              <a:t>ROS)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075303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dirty="0" smtClean="0">
                <a:hlinkClick r:id="rId2"/>
              </a:rPr>
              <a:t>http</a:t>
            </a:r>
            <a:r>
              <a:rPr lang="cs-CZ" dirty="0">
                <a:hlinkClick r:id="rId2"/>
              </a:rPr>
              <a:t>://www.szrcr.cz/co-jsou-to-zakladni-registry</a:t>
            </a: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dirty="0"/>
              <a:t>S</a:t>
            </a:r>
            <a:r>
              <a:rPr lang="cs-CZ" dirty="0" smtClean="0"/>
              <a:t>chválena </a:t>
            </a:r>
            <a:r>
              <a:rPr lang="cs-CZ" dirty="0"/>
              <a:t>novela zákona č. 111/2009 Sb. o registru osob ROS, novela vejde v platnost k 1. 1. 2017</a:t>
            </a:r>
            <a:r>
              <a:rPr lang="en-US" dirty="0"/>
              <a:t>;</a:t>
            </a:r>
            <a:r>
              <a:rPr lang="cs-CZ" dirty="0"/>
              <a:t> novela má vazbu na Zákon č. 250/2000 Sb.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dirty="0"/>
              <a:t>Od 1. 1. 2018 </a:t>
            </a:r>
            <a:r>
              <a:rPr lang="cs-CZ" dirty="0" smtClean="0"/>
              <a:t>povinnost </a:t>
            </a:r>
            <a:r>
              <a:rPr lang="cs-CZ" dirty="0"/>
              <a:t>všech subjektů být v registru osob ROS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dirty="0"/>
              <a:t>Komunální příspěvkové organizace nyní v registru mohou chybět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dirty="0"/>
              <a:t>Editorem do ROS je příslušný orgán, který vede evidenci osoby nebo jí uděluje oprávnění k </a:t>
            </a:r>
            <a:r>
              <a:rPr lang="cs-CZ" dirty="0" smtClean="0"/>
              <a:t>činnosti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dirty="0"/>
              <a:t>C</a:t>
            </a:r>
            <a:r>
              <a:rPr lang="cs-CZ" dirty="0" smtClean="0"/>
              <a:t>hyba </a:t>
            </a:r>
            <a:r>
              <a:rPr lang="cs-CZ" dirty="0"/>
              <a:t>při validaci ROS, tzn. neexistující záznam ROS na žádosti o </a:t>
            </a:r>
            <a:r>
              <a:rPr lang="cs-CZ" dirty="0" smtClean="0"/>
              <a:t>podporu </a:t>
            </a:r>
            <a:r>
              <a:rPr lang="cs-CZ" dirty="0"/>
              <a:t>způsobuje zdržení na straně žadatele o podporu a vznik </a:t>
            </a:r>
            <a:r>
              <a:rPr lang="cs-CZ" dirty="0" smtClean="0"/>
              <a:t>dodatečných </a:t>
            </a:r>
            <a:r>
              <a:rPr lang="cs-CZ" dirty="0"/>
              <a:t>chyb v </a:t>
            </a:r>
            <a:r>
              <a:rPr lang="cs-CZ" dirty="0" smtClean="0"/>
              <a:t>aplikaci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dirty="0"/>
              <a:t>H</a:t>
            </a:r>
            <a:r>
              <a:rPr lang="cs-CZ" dirty="0" smtClean="0"/>
              <a:t>eslo </a:t>
            </a:r>
            <a:r>
              <a:rPr lang="cs-CZ" dirty="0"/>
              <a:t>ROS (obejití </a:t>
            </a:r>
            <a:r>
              <a:rPr lang="cs-CZ" dirty="0" smtClean="0"/>
              <a:t>validace </a:t>
            </a:r>
            <a:r>
              <a:rPr lang="cs-CZ" dirty="0"/>
              <a:t>subjektu z ROS zadáním hesla)</a:t>
            </a:r>
          </a:p>
        </p:txBody>
      </p:sp>
    </p:spTree>
    <p:extLst>
      <p:ext uri="{BB962C8B-B14F-4D97-AF65-F5344CB8AC3E}">
        <p14:creationId xmlns:p14="http://schemas.microsoft.com/office/powerpoint/2010/main" val="3761792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5) Kvalifikovaný certifikát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dirty="0"/>
              <a:t>Všechny formuláře v aplikaci jsou vždy podepsány kvalifikovaným certifikátem (žádost o podporu, žádost o přezkum hodnocení, zpráva o realizaci, žádost o platbu, </a:t>
            </a:r>
            <a:r>
              <a:rPr lang="cs-CZ" dirty="0" smtClean="0"/>
              <a:t>…)</a:t>
            </a:r>
            <a:endParaRPr lang="cs-CZ" dirty="0"/>
          </a:p>
          <a:p>
            <a:pPr marL="342900" lvl="1" indent="-342900">
              <a:spcBef>
                <a:spcPts val="1000"/>
              </a:spcBef>
              <a:defRPr/>
            </a:pPr>
            <a:r>
              <a:rPr lang="cs-CZ" sz="2000" dirty="0">
                <a:latin typeface="+mj-lt"/>
              </a:rPr>
              <a:t>Přehled poskytovatelů uveden na stránkách Ministerstva vnitra </a:t>
            </a:r>
            <a:r>
              <a:rPr lang="cs-CZ" sz="2000" u="sng" dirty="0">
                <a:latin typeface="+mj-lt"/>
                <a:hlinkClick r:id="rId2"/>
              </a:rPr>
              <a:t>http://</a:t>
            </a:r>
            <a:r>
              <a:rPr lang="cs-CZ" sz="2000" u="sng" dirty="0" smtClean="0">
                <a:latin typeface="+mj-lt"/>
                <a:hlinkClick r:id="rId2"/>
              </a:rPr>
              <a:t>www.mvcr.cz/clanek/prehled-udelenych-akreditaci.aspx</a:t>
            </a:r>
            <a:endParaRPr lang="cs-CZ" sz="2000" u="sng" dirty="0" smtClean="0">
              <a:latin typeface="+mj-lt"/>
            </a:endParaRPr>
          </a:p>
          <a:p>
            <a:pPr marL="342900" lvl="1" indent="-342900">
              <a:spcBef>
                <a:spcPts val="1000"/>
              </a:spcBef>
              <a:defRPr/>
            </a:pPr>
            <a:r>
              <a:rPr lang="cs-CZ" sz="2000" dirty="0">
                <a:latin typeface="+mj-lt"/>
              </a:rPr>
              <a:t>FAQ Elektronický podpis – záložka FAQ úvodní obrazovky IS KP14+ - postupy pro práci s certifikáty</a:t>
            </a:r>
          </a:p>
          <a:p>
            <a:pPr marL="0" lvl="1" indent="0">
              <a:spcBef>
                <a:spcPts val="1000"/>
              </a:spcBef>
              <a:buNone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6923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5) Kvalifikovaný certifikát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Vlastnosti </a:t>
            </a:r>
            <a:r>
              <a:rPr lang="cs-CZ" dirty="0"/>
              <a:t>certifikátu: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Kvalifikovaný certifikát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Certifikát musí být určen pro elektronické podepisování dokumentů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Certifikát obsahuje privátním klíč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Aktuální platnost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Výše uvedení vlastnosti garantuje certifikační autorita</a:t>
            </a:r>
          </a:p>
        </p:txBody>
      </p:sp>
    </p:spTree>
    <p:extLst>
      <p:ext uri="{BB962C8B-B14F-4D97-AF65-F5344CB8AC3E}">
        <p14:creationId xmlns:p14="http://schemas.microsoft.com/office/powerpoint/2010/main" val="685877804"/>
      </p:ext>
    </p:extLst>
  </p:cSld>
  <p:clrMapOvr>
    <a:masterClrMapping/>
  </p:clrMapOvr>
</p:sld>
</file>

<file path=ppt/theme/theme1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0104a4cd-1400-468e-be1b-c7aad71d7d5a">15OPMSMT0001-3-2609</_dlc_DocId>
    <_dlc_DocIdUrl xmlns="0104a4cd-1400-468e-be1b-c7aad71d7d5a">
      <Url>https://op.msmt.cz/_layouts/15/DocIdRedir.aspx?ID=15OPMSMT0001-3-2609</Url>
      <Description>15OPMSMT0001-3-2609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BDCA75A58C97E438F3C819E8D8D88E5" ma:contentTypeVersion="5" ma:contentTypeDescription="Vytvoří nový dokument" ma:contentTypeScope="" ma:versionID="65bad2ce7ad43b578ba6f17a3b5d2fcb">
  <xsd:schema xmlns:xsd="http://www.w3.org/2001/XMLSchema" xmlns:xs="http://www.w3.org/2001/XMLSchema" xmlns:p="http://schemas.microsoft.com/office/2006/metadata/properties" xmlns:ns1="http://schemas.microsoft.com/sharepoint/v3" xmlns:ns2="0104a4cd-1400-468e-be1b-c7aad71d7d5a" targetNamespace="http://schemas.microsoft.com/office/2006/metadata/properties" ma:root="true" ma:fieldsID="7b796d3f5dbe204093f5eaef157c0cde" ns1:_="" ns2:_="">
    <xsd:import namespace="http://schemas.microsoft.com/sharepoint/v3"/>
    <xsd:import namespace="0104a4cd-1400-468e-be1b-c7aad71d7d5a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um zahájení plánování" ma:hidden="true" ma:internalName="PublishingStartDate" ma:readOnly="false">
      <xsd:simpleType>
        <xsd:restriction base="dms:Unknown"/>
      </xsd:simpleType>
    </xsd:element>
    <xsd:element name="PublishingExpirationDate" ma:index="9" nillable="true" ma:displayName="Datum ukončení plánování" ma:hidden="true" ma:internalName="PublishingExpirationDate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04a4cd-1400-468e-be1b-c7aad71d7d5a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11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Zachovat ID" ma:description="Ponechat ID po přidání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 ma:index="13" ma:displayName="Komentář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7D9836-1CA0-4407-ABC7-093FC03A94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E58BB8-52B8-4EC9-BEDB-6E9B1A02BE72}">
  <ds:schemaRefs>
    <ds:schemaRef ds:uri="http://schemas.microsoft.com/office/2006/metadata/customXsn"/>
  </ds:schemaRefs>
</ds:datastoreItem>
</file>

<file path=customXml/itemProps3.xml><?xml version="1.0" encoding="utf-8"?>
<ds:datastoreItem xmlns:ds="http://schemas.openxmlformats.org/officeDocument/2006/customXml" ds:itemID="{B3836A6B-B9C0-4044-A2B1-4CDBD2A5CC87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0104a4cd-1400-468e-be1b-c7aad71d7d5a"/>
    <ds:schemaRef ds:uri="http://schemas.microsoft.com/office/infopath/2007/PartnerControls"/>
    <ds:schemaRef ds:uri="http://purl.org/dc/dcmitype/"/>
    <ds:schemaRef ds:uri="http://schemas.microsoft.com/sharepoint/v3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241FC87D-118F-4FFF-98EE-59ADE527E458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76F3789F-0528-4FFA-8A0C-A14E3ED816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104a4cd-1400-468e-be1b-c7aad71d7d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497</TotalTime>
  <Words>550</Words>
  <Application>Microsoft Office PowerPoint</Application>
  <PresentationFormat>Předvádění na obrazovce (4:3)</PresentationFormat>
  <Paragraphs>67</Paragraphs>
  <Slides>15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Vlastní návrh</vt:lpstr>
      <vt:lpstr>Prezentace aplikace PowerPoint</vt:lpstr>
      <vt:lpstr>Obsah</vt:lpstr>
      <vt:lpstr>Prezentace aplikace PowerPoint</vt:lpstr>
      <vt:lpstr>1) Obecné informace</vt:lpstr>
      <vt:lpstr>2) Komunikace žadatele/příjemce s ŘO</vt:lpstr>
      <vt:lpstr>3) Plné moci</vt:lpstr>
      <vt:lpstr>4) Validace subjektu – Registr osob (ROS)</vt:lpstr>
      <vt:lpstr>5) Kvalifikovaný certifikát</vt:lpstr>
      <vt:lpstr>5) Kvalifikovaný certifikát</vt:lpstr>
      <vt:lpstr>5) Kvalifikovaný certifikát</vt:lpstr>
      <vt:lpstr>6) Zobrazení stavů projektu v procesu schvalování</vt:lpstr>
      <vt:lpstr>7) Podání žádosti o přezkum rozhodnutí</vt:lpstr>
      <vt:lpstr>8) Právní akt</vt:lpstr>
      <vt:lpstr>9) Dokumentace</vt:lpstr>
      <vt:lpstr>Prezentace aplikace PowerPoint</vt:lpstr>
    </vt:vector>
  </TitlesOfParts>
  <Company>MSMT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Prezentace_29.3.2017</dc:title>
  <dc:creator>Presová Eva</dc:creator>
  <cp:lastModifiedBy>Hořáková Helena</cp:lastModifiedBy>
  <cp:revision>98</cp:revision>
  <dcterms:created xsi:type="dcterms:W3CDTF">2015-09-11T08:58:50Z</dcterms:created>
  <dcterms:modified xsi:type="dcterms:W3CDTF">2017-03-20T08:49:34Z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0x0101005BDCA75A58C97E438F3C819E8D8D88E5</vt:lpwstr>
  </property>
  <property fmtid="{D5CDD505-2E9C-101B-9397-08002B2CF9AE}" pid="3" name="_dlc_DocIdItemGuid">
    <vt:lpwstr>183d629f-3cb1-404d-831d-439944844a48</vt:lpwstr>
  </property>
  <property fmtid="{D5CDD505-2E9C-101B-9397-08002B2CF9AE}" pid="4" name="Komentář">
    <vt:lpwstr>předepsané písmo Calibri, daná velikost a barva písma</vt:lpwstr>
  </property>
</Properties>
</file>