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8" r:id="rId7"/>
    <p:sldId id="291" r:id="rId8"/>
    <p:sldId id="292" r:id="rId9"/>
    <p:sldId id="295" r:id="rId10"/>
    <p:sldId id="296" r:id="rId11"/>
    <p:sldId id="297" r:id="rId12"/>
    <p:sldId id="307" r:id="rId13"/>
    <p:sldId id="308" r:id="rId14"/>
    <p:sldId id="309" r:id="rId15"/>
    <p:sldId id="310" r:id="rId16"/>
    <p:sldId id="290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96" d="100"/>
          <a:sy n="96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C7B9-EAE8-4C44-B6A4-D80796CF30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6A17B0-8596-4BFB-8B84-ECE29E7639A4}">
      <dgm:prSet custT="1"/>
      <dgm:spPr>
        <a:xfrm rot="10800000">
          <a:off x="0" y="1056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30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0E561305-684D-450C-9882-E43564BDBD96}" type="par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2021E-105C-4288-B753-BA2080266631}" type="sib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3148C-2A54-4C8B-9B7B-C95D86678B33}">
      <dgm:prSet phldrT="[Text]" custT="1"/>
      <dgm:spPr>
        <a:xfrm>
          <a:off x="0" y="1897451"/>
          <a:ext cx="5514975" cy="3112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50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22702D8-79C1-482C-8CD0-54738C965EAF}" type="parTrans" cxnId="{6B2A17A1-8717-4D7C-B587-4037268A93A2}">
      <dgm:prSet/>
      <dgm:spPr/>
      <dgm:t>
        <a:bodyPr/>
        <a:lstStyle/>
        <a:p>
          <a:endParaRPr lang="cs-CZ"/>
        </a:p>
      </dgm:t>
    </dgm:pt>
    <dgm:pt modelId="{0B7A53D6-8309-45E0-8185-87B0867A211B}" type="sibTrans" cxnId="{6B2A17A1-8717-4D7C-B587-4037268A93A2}">
      <dgm:prSet/>
      <dgm:spPr/>
      <dgm:t>
        <a:bodyPr/>
        <a:lstStyle/>
        <a:p>
          <a:endParaRPr lang="cs-CZ"/>
        </a:p>
      </dgm:t>
    </dgm:pt>
    <dgm:pt modelId="{9DB8A18E-EC49-4D9A-8F4A-F94F56067E19}" type="pres">
      <dgm:prSet presAssocID="{542BC7B9-EAE8-4C44-B6A4-D80796CF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5E92B8-206D-465F-A9ED-55C5D0EBBAA9}" type="pres">
      <dgm:prSet presAssocID="{5AD3148C-2A54-4C8B-9B7B-C95D86678B33}" presName="boxAndChildren" presStyleCnt="0"/>
      <dgm:spPr/>
    </dgm:pt>
    <dgm:pt modelId="{E132FBB0-9C06-437A-9998-B0F799548075}" type="pres">
      <dgm:prSet presAssocID="{5AD3148C-2A54-4C8B-9B7B-C95D86678B33}" presName="parentTextBox" presStyleLbl="node1" presStyleIdx="0" presStyleCnt="2"/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BD80E96C-8DF8-41A6-AED5-95E6E4E0A5C5}" type="pres">
      <dgm:prSet presAssocID="{0952021E-105C-4288-B753-BA2080266631}" presName="sp" presStyleCnt="0"/>
      <dgm:spPr/>
      <dgm:t>
        <a:bodyPr/>
        <a:lstStyle/>
        <a:p>
          <a:endParaRPr lang="cs-CZ"/>
        </a:p>
      </dgm:t>
    </dgm:pt>
    <dgm:pt modelId="{1EA6AA60-08C9-4887-8F4B-E40C7DC52824}" type="pres">
      <dgm:prSet presAssocID="{896A17B0-8596-4BFB-8B84-ECE29E7639A4}" presName="arrowAndChildren" presStyleCnt="0"/>
      <dgm:spPr/>
      <dgm:t>
        <a:bodyPr/>
        <a:lstStyle/>
        <a:p>
          <a:endParaRPr lang="cs-CZ"/>
        </a:p>
      </dgm:t>
    </dgm:pt>
    <dgm:pt modelId="{09C75F5D-0907-4A4C-BF4D-58748BDB3A45}" type="pres">
      <dgm:prSet presAssocID="{896A17B0-8596-4BFB-8B84-ECE29E7639A4}" presName="parentTextArrow" presStyleLbl="node1" presStyleIdx="1" presStyleCnt="2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</dgm:ptLst>
  <dgm:cxnLst>
    <dgm:cxn modelId="{014442C2-EE23-4208-8F78-A8211B0E3A58}" srcId="{542BC7B9-EAE8-4C44-B6A4-D80796CF30EE}" destId="{896A17B0-8596-4BFB-8B84-ECE29E7639A4}" srcOrd="0" destOrd="0" parTransId="{0E561305-684D-450C-9882-E43564BDBD96}" sibTransId="{0952021E-105C-4288-B753-BA2080266631}"/>
    <dgm:cxn modelId="{15972133-FF0B-4326-9BCE-E5CC25B3EF86}" type="presOf" srcId="{5AD3148C-2A54-4C8B-9B7B-C95D86678B33}" destId="{E132FBB0-9C06-437A-9998-B0F799548075}" srcOrd="0" destOrd="0" presId="urn:microsoft.com/office/officeart/2005/8/layout/process4"/>
    <dgm:cxn modelId="{E1E68D45-2C8A-44FB-8D57-1DAEBC987DBA}" type="presOf" srcId="{542BC7B9-EAE8-4C44-B6A4-D80796CF30EE}" destId="{9DB8A18E-EC49-4D9A-8F4A-F94F56067E19}" srcOrd="0" destOrd="0" presId="urn:microsoft.com/office/officeart/2005/8/layout/process4"/>
    <dgm:cxn modelId="{6B2A17A1-8717-4D7C-B587-4037268A93A2}" srcId="{542BC7B9-EAE8-4C44-B6A4-D80796CF30EE}" destId="{5AD3148C-2A54-4C8B-9B7B-C95D86678B33}" srcOrd="1" destOrd="0" parTransId="{222702D8-79C1-482C-8CD0-54738C965EAF}" sibTransId="{0B7A53D6-8309-45E0-8185-87B0867A211B}"/>
    <dgm:cxn modelId="{E88D3DA9-DD40-4742-A01D-3B014DAD5E49}" type="presOf" srcId="{896A17B0-8596-4BFB-8B84-ECE29E7639A4}" destId="{09C75F5D-0907-4A4C-BF4D-58748BDB3A45}" srcOrd="0" destOrd="0" presId="urn:microsoft.com/office/officeart/2005/8/layout/process4"/>
    <dgm:cxn modelId="{F725966F-A71A-490A-AC8C-1818C37149A7}" type="presParOf" srcId="{9DB8A18E-EC49-4D9A-8F4A-F94F56067E19}" destId="{455E92B8-206D-465F-A9ED-55C5D0EBBAA9}" srcOrd="0" destOrd="0" presId="urn:microsoft.com/office/officeart/2005/8/layout/process4"/>
    <dgm:cxn modelId="{E40C2E60-BC00-4986-BB61-4A6EE884EC5D}" type="presParOf" srcId="{455E92B8-206D-465F-A9ED-55C5D0EBBAA9}" destId="{E132FBB0-9C06-437A-9998-B0F799548075}" srcOrd="0" destOrd="0" presId="urn:microsoft.com/office/officeart/2005/8/layout/process4"/>
    <dgm:cxn modelId="{B1A22204-F79E-4236-99B6-FE325E393394}" type="presParOf" srcId="{9DB8A18E-EC49-4D9A-8F4A-F94F56067E19}" destId="{BD80E96C-8DF8-41A6-AED5-95E6E4E0A5C5}" srcOrd="1" destOrd="0" presId="urn:microsoft.com/office/officeart/2005/8/layout/process4"/>
    <dgm:cxn modelId="{F30EDF2A-E72E-4FE0-A417-68C88328A7FF}" type="presParOf" srcId="{9DB8A18E-EC49-4D9A-8F4A-F94F56067E19}" destId="{1EA6AA60-08C9-4887-8F4B-E40C7DC52824}" srcOrd="2" destOrd="0" presId="urn:microsoft.com/office/officeart/2005/8/layout/process4"/>
    <dgm:cxn modelId="{87C01771-9325-4848-BDEF-499BEAF316B5}" type="presParOf" srcId="{1EA6AA60-08C9-4887-8F4B-E40C7DC52824}" destId="{09C75F5D-0907-4A4C-BF4D-58748BDB3A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2FBB0-9C06-437A-9998-B0F799548075}">
      <dsp:nvSpPr>
        <dsp:cNvPr id="0" name=""/>
        <dsp:cNvSpPr/>
      </dsp:nvSpPr>
      <dsp:spPr>
        <a:xfrm>
          <a:off x="0" y="2236058"/>
          <a:ext cx="7812284" cy="146709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50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>
        <a:off x="0" y="2236058"/>
        <a:ext cx="7812284" cy="1467096"/>
      </dsp:txXfrm>
    </dsp:sp>
    <dsp:sp modelId="{09C75F5D-0907-4A4C-BF4D-58748BDB3A45}">
      <dsp:nvSpPr>
        <dsp:cNvPr id="0" name=""/>
        <dsp:cNvSpPr/>
      </dsp:nvSpPr>
      <dsp:spPr>
        <a:xfrm rot="10800000">
          <a:off x="0" y="1670"/>
          <a:ext cx="7812284" cy="2256394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30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670"/>
        <a:ext cx="7812284" cy="146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90137-F40B-4538-ABCD-FB2E048DB1D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9B9F-3BE0-4419-B4A8-32BDD580C1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723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65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51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6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7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13.7.2017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Schvalovací proces </a:t>
            </a:r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hodnoticí kritéria</a:t>
            </a: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Praha, 20. </a:t>
            </a:r>
            <a:r>
              <a:rPr lang="cs-CZ" sz="2000" b="1" dirty="0" smtClean="0">
                <a:cs typeface="Arial" panose="020B0604020202020204" pitchFamily="34" charset="0"/>
              </a:rPr>
              <a:t>července </a:t>
            </a:r>
            <a:r>
              <a:rPr lang="cs-CZ" sz="2000" b="1" dirty="0" smtClean="0">
                <a:cs typeface="Arial" panose="020B0604020202020204" pitchFamily="34" charset="0"/>
              </a:rPr>
              <a:t>2017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V případech neúspěšných žadatelů, kteří nevyužijí možnost podání </a:t>
            </a:r>
            <a:r>
              <a:rPr lang="cs-CZ" sz="2400" dirty="0" smtClean="0">
                <a:latin typeface="+mn-lt"/>
              </a:rPr>
              <a:t>připomínek, </a:t>
            </a:r>
            <a:r>
              <a:rPr lang="cs-CZ" sz="2400" dirty="0">
                <a:latin typeface="+mn-lt"/>
              </a:rPr>
              <a:t>a v případech, kdy žádost o podporu nebude po vyřízení připomínek vrácena zpět do procesu schvalování, vydá ŘO Vyrozumění o ukončení administrace žádosti, které v souladu se zákonnými požadavky na doručování a prostřednictvím MS2014</a:t>
            </a:r>
            <a:r>
              <a:rPr lang="cs-CZ" sz="2400" dirty="0" smtClean="0">
                <a:latin typeface="+mn-lt"/>
              </a:rPr>
              <a:t>+ </a:t>
            </a:r>
            <a:r>
              <a:rPr lang="cs-CZ" sz="2400" dirty="0">
                <a:latin typeface="+mn-lt"/>
              </a:rPr>
              <a:t>doručí žadateli.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2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Doklady potřebné k vydání právního aktu o poskytnutí/převodu podpory žadatel dokládá formou příloh k žádosti o podporu (viz kapitola 18. Přílohy). Před vydáním právního aktu o poskytnutí/převodu podpory mohou být po žadateli požadovány dodatečné podklady související se změnami projektu od doby předložení žádosti o podporu (více viz kapitola 7.2).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3</a:t>
            </a:r>
            <a:r>
              <a:rPr lang="cs-CZ" sz="3000" dirty="0" smtClean="0"/>
              <a:t>) </a:t>
            </a:r>
            <a:r>
              <a:rPr lang="cs-CZ" sz="3000" dirty="0"/>
              <a:t>Přidělení finanční podpory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Způsob </a:t>
            </a:r>
            <a:r>
              <a:rPr lang="cs-CZ" sz="2400" dirty="0">
                <a:latin typeface="+mn-lt"/>
              </a:rPr>
              <a:t>oznámení výsledků procesu schvalování </a:t>
            </a:r>
            <a:r>
              <a:rPr lang="cs-CZ" sz="2400" dirty="0" smtClean="0">
                <a:latin typeface="+mn-lt"/>
              </a:rPr>
              <a:t>žadateli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Přidělení </a:t>
            </a:r>
            <a:r>
              <a:rPr lang="cs-CZ" sz="2400" dirty="0">
                <a:latin typeface="+mn-lt"/>
              </a:rPr>
              <a:t>finanční podpory</a:t>
            </a:r>
            <a:endParaRPr lang="cs-CZ" sz="2400" dirty="0">
              <a:latin typeface="+mn-l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o 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469958"/>
              </p:ext>
            </p:extLst>
          </p:nvPr>
        </p:nvGraphicFramePr>
        <p:xfrm>
          <a:off x="874516" y="2083131"/>
          <a:ext cx="7812284" cy="370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přijatelnosti a formálních náležitostí vč. popisu způsobu hodnocení jsou </a:t>
            </a:r>
            <a:r>
              <a:rPr lang="cs-CZ" sz="2400" dirty="0" smtClean="0">
                <a:latin typeface="+mn-lt"/>
              </a:rPr>
              <a:t>uvedena v příloze č. 2 Hodnoticí kritéria.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jsou vylučovací, tzn. hodnocena formou splněno/nesplněno (příp. kritérium pro danou žádost o podporu irelevantní).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19417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formálních náležitostí </a:t>
            </a:r>
            <a:r>
              <a:rPr lang="cs-CZ" sz="2400" dirty="0" smtClean="0">
                <a:latin typeface="+mn-lt"/>
              </a:rPr>
              <a:t>a přijatelnosti jsou </a:t>
            </a:r>
            <a:r>
              <a:rPr lang="cs-CZ" sz="2400" dirty="0">
                <a:latin typeface="+mn-lt"/>
              </a:rPr>
              <a:t>rozdělena na opravitelná (tj. je možné doplnění ze strany žadatele v procesu schvalování na základě žádosti ŘO OP VVV o doplnění údajů) a </a:t>
            </a:r>
            <a:r>
              <a:rPr lang="cs-CZ" sz="2400" dirty="0" smtClean="0">
                <a:latin typeface="+mn-lt"/>
              </a:rPr>
              <a:t>neopravitelná.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Při </a:t>
            </a:r>
            <a:r>
              <a:rPr lang="cs-CZ" sz="2400" b="1" dirty="0">
                <a:latin typeface="+mn-lt"/>
              </a:rPr>
              <a:t>nesplnění některého z neopravitelných kritérií v rámci kontroly formálních náležitostí a/nebo některého z kritérií přijatelnosti je projekt vyřazen z dalšího procesu hodnocení.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Při nesplnění některého z opravitelných kritérií v rámci kontroly formálních náležitostí a zároveň splnění všech kritérií přijatelnosti je žadatel prostřednictvím IS KP14+ </a:t>
            </a:r>
            <a:r>
              <a:rPr lang="cs-CZ" sz="2400" b="1" dirty="0" smtClean="0">
                <a:latin typeface="+mn-lt"/>
              </a:rPr>
              <a:t>právě jednou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vyzván k doplnění chybějících informací, a to </a:t>
            </a:r>
            <a:r>
              <a:rPr lang="cs-CZ" sz="2400" b="1" dirty="0">
                <a:latin typeface="+mn-lt"/>
              </a:rPr>
              <a:t>ve lhůtě 10 pracovních dnů </a:t>
            </a:r>
            <a:r>
              <a:rPr lang="cs-CZ" sz="2400" dirty="0">
                <a:latin typeface="+mn-lt"/>
              </a:rPr>
              <a:t>od data doručení žádosti ŘO OP VVV o doplnění údajů. Žadatel nebude vyzván k doplnění opakovaně v případě, že nereaguje na první žádosti ŘO OP VVV o doplnění údajů.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0081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Seznam ne/doporučených žádostí o podporu podepisuje náměstek/náměstkyně pro řízení sekce operačních programů MŠMT</a:t>
            </a:r>
            <a:r>
              <a:rPr lang="cs-CZ" sz="2400" dirty="0" smtClean="0">
                <a:latin typeface="+mn-lt"/>
              </a:rPr>
              <a:t>.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Úspěšní žadatelé jsou o doporučení žádosti o podporu k financování vyrozuměni formou Oznámení o doporučení žádosti o podporu k financování. Toto oznámení je úspěšným žadatelům (resp. </a:t>
            </a:r>
            <a:r>
              <a:rPr lang="cs-CZ" sz="2400" dirty="0" smtClean="0">
                <a:latin typeface="+mn-lt"/>
              </a:rPr>
              <a:t>statutárním </a:t>
            </a:r>
            <a:r>
              <a:rPr lang="cs-CZ" sz="2400" dirty="0">
                <a:latin typeface="+mn-lt"/>
              </a:rPr>
              <a:t>orgánům uvedeným v </a:t>
            </a:r>
            <a:r>
              <a:rPr lang="cs-CZ" sz="2400" dirty="0" smtClean="0">
                <a:latin typeface="+mn-lt"/>
              </a:rPr>
              <a:t>žádosti o </a:t>
            </a:r>
            <a:r>
              <a:rPr lang="cs-CZ" sz="2400" dirty="0">
                <a:latin typeface="+mn-lt"/>
              </a:rPr>
              <a:t>podporu) zasláno prostřednictvím IS KP14+ zpravidla </a:t>
            </a:r>
            <a:r>
              <a:rPr lang="cs-CZ" sz="2400" dirty="0" smtClean="0">
                <a:latin typeface="+mn-lt"/>
              </a:rPr>
              <a:t>do10 </a:t>
            </a:r>
            <a:r>
              <a:rPr lang="cs-CZ" sz="2400" dirty="0">
                <a:latin typeface="+mn-lt"/>
              </a:rPr>
              <a:t>pracovních dní od podepsání seznamu </a:t>
            </a:r>
            <a:r>
              <a:rPr lang="cs-CZ" sz="2400" dirty="0" smtClean="0">
                <a:latin typeface="+mn-lt"/>
              </a:rPr>
              <a:t>doporučených/nedoporučených </a:t>
            </a:r>
            <a:r>
              <a:rPr lang="cs-CZ" sz="2400" dirty="0">
                <a:latin typeface="+mn-lt"/>
              </a:rPr>
              <a:t>projektů NM pro řízení sekce operačních programů.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2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15OPMSMT0001-28-56232</_dlc_DocId>
    <_dlc_DocIdUrl xmlns="0104a4cd-1400-468e-be1b-c7aad71d7d5a">
      <Url>https://op.msmt.cz/_layouts/15/DocIdRedir.aspx?ID=15OPMSMT0001-28-56232</Url>
      <Description>15OPMSMT0001-28-56232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0104a4cd-1400-468e-be1b-c7aad71d7d5a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548</Words>
  <Application>Microsoft Office PowerPoint</Application>
  <PresentationFormat>Předvádění na obrazovce (4:3)</PresentationFormat>
  <Paragraphs>47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Způsob oznámení výsledků procesu schvalování žadateli</vt:lpstr>
      <vt:lpstr>2) Způsob oznámení výsledků procesu schvalování žadateli</vt:lpstr>
      <vt:lpstr>3) Přidělení finanční podpory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Krátký Jakub</cp:lastModifiedBy>
  <cp:revision>131</cp:revision>
  <dcterms:created xsi:type="dcterms:W3CDTF">2015-09-11T08:58:50Z</dcterms:created>
  <dcterms:modified xsi:type="dcterms:W3CDTF">2017-07-13T12:11:59Z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c9743059-4bc3-4710-b9a0-514edcc8b551</vt:lpwstr>
  </property>
  <property fmtid="{D5CDD505-2E9C-101B-9397-08002B2CF9AE}" pid="4" name="Komentář">
    <vt:lpwstr>předepsané písmo Calibri, daná velikost a barva písma</vt:lpwstr>
  </property>
</Properties>
</file>