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5"/>
  </p:sldMasterIdLst>
  <p:notesMasterIdLst>
    <p:notesMasterId r:id="rId14"/>
  </p:notesMasterIdLst>
  <p:sldIdLst>
    <p:sldId id="269" r:id="rId6"/>
    <p:sldId id="271" r:id="rId7"/>
    <p:sldId id="272" r:id="rId8"/>
    <p:sldId id="273" r:id="rId9"/>
    <p:sldId id="274" r:id="rId10"/>
    <p:sldId id="275" r:id="rId11"/>
    <p:sldId id="276" r:id="rId12"/>
    <p:sldId id="27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89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87849" autoAdjust="0"/>
  </p:normalViewPr>
  <p:slideViewPr>
    <p:cSldViewPr snapToGrid="0">
      <p:cViewPr varScale="1">
        <p:scale>
          <a:sx n="100" d="100"/>
          <a:sy n="100" d="100"/>
        </p:scale>
        <p:origin x="133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4E047-F0E3-4D96-9601-877D0F443167}" type="datetimeFigureOut">
              <a:rPr lang="cs-CZ" smtClean="0"/>
              <a:t>2.2.2016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3F150-E127-4526-889F-47418C4ACA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6320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3F150-E127-4526-889F-47418C4ACA8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0143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22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0E6E145E-E40B-4305-AEAC-02D637FD96FE}" type="slidenum">
              <a:rPr lang="cs-CZ" altLang="cs-CZ" smtClean="0">
                <a:cs typeface="Arial" charset="0"/>
              </a:rPr>
              <a:pPr/>
              <a:t>2</a:t>
            </a:fld>
            <a:endParaRPr lang="cs-CZ" altLang="cs-CZ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416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45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387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6158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4031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3060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7944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691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2.2.2016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205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2.2.2016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242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2.2.2016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956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2.2.2016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606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2.2.2016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903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/>
              <a:t>2.2.2016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990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792451"/>
            <a:ext cx="7886700" cy="898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135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76D02-AD12-4212-8B08-025A0969B009}" type="datetimeFigureOut">
              <a:rPr lang="cs-CZ" smtClean="0"/>
              <a:t>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4A4EA-A9C1-45FB-BB29-DA4DE3358264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061"/>
          <a:stretch/>
        </p:blipFill>
        <p:spPr>
          <a:xfrm>
            <a:off x="0" y="0"/>
            <a:ext cx="9144000" cy="613064"/>
          </a:xfrm>
          <a:prstGeom prst="rect">
            <a:avLst/>
          </a:prstGeom>
        </p:spPr>
      </p:pic>
      <p:pic>
        <p:nvPicPr>
          <p:cNvPr id="8" name="Obrázek 7"/>
          <p:cNvPicPr/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25"/>
          <a:stretch/>
        </p:blipFill>
        <p:spPr>
          <a:xfrm>
            <a:off x="2369127" y="5961239"/>
            <a:ext cx="4610100" cy="896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745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5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seu.mssf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vcr.cz/clanek/prehled-udelenych-akreditaci.asp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0B4D1.8B4BA760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zrcr.cz/co-jsou-to-zakladni-registr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otaceeu.cz/cs/Jak-na-projekt/Elektronicka-zadost/Edukacni-videa" TargetMode="External"/><Relationship Id="rId2" Type="http://schemas.openxmlformats.org/officeDocument/2006/relationships/hyperlink" Target="http://www.msmt.cz/strukturalni-fondy-1/monitorovaci-system-201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368"/>
          <a:stretch/>
        </p:blipFill>
        <p:spPr>
          <a:xfrm>
            <a:off x="0" y="0"/>
            <a:ext cx="9144000" cy="2375065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981075" y="3121226"/>
            <a:ext cx="76382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Aplikace MS2014+</a:t>
            </a:r>
          </a:p>
          <a:p>
            <a:pPr algn="ctr"/>
            <a:endParaRPr 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Portál IS KP14+</a:t>
            </a:r>
          </a:p>
          <a:p>
            <a:pPr algn="ctr"/>
            <a:endParaRPr 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Nadpis 12"/>
          <p:cNvSpPr txBox="1">
            <a:spLocks/>
          </p:cNvSpPr>
          <p:nvPr/>
        </p:nvSpPr>
        <p:spPr>
          <a:xfrm>
            <a:off x="981075" y="1190625"/>
            <a:ext cx="7275564" cy="11661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216152">
              <a:lnSpc>
                <a:spcPct val="85000"/>
              </a:lnSpc>
              <a:spcBef>
                <a:spcPts val="0"/>
              </a:spcBef>
            </a:pPr>
            <a:endParaRPr lang="cs-CZ" sz="4800" b="1" dirty="0">
              <a:solidFill>
                <a:schemeClr val="bg1"/>
              </a:solidFill>
              <a:latin typeface="Arial" panose="020B0604020202020204" pitchFamily="34" charset="0"/>
              <a:ea typeface="Meiryo UI" panose="020B060403050404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82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457977" y="429315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altLang="cs-CZ" b="1" dirty="0" smtClean="0"/>
              <a:t>Portál IS KP14+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/>
            <a:r>
              <a:rPr lang="cs-CZ" altLang="cs-CZ" sz="2400" u="sng" dirty="0" smtClean="0"/>
              <a:t>URL aplikace IS KP14+ </a:t>
            </a:r>
            <a:r>
              <a:rPr lang="cs-CZ" altLang="cs-CZ" sz="2400" dirty="0" smtClean="0"/>
              <a:t>- </a:t>
            </a:r>
            <a:r>
              <a:rPr lang="cs-CZ" altLang="cs-CZ" sz="2400" u="sng" dirty="0" smtClean="0">
                <a:hlinkClick r:id="rId3"/>
              </a:rPr>
              <a:t>https://mseu.mssf.cz</a:t>
            </a:r>
            <a:endParaRPr lang="cs-CZ" altLang="cs-CZ" sz="2400" u="sng" dirty="0" smtClean="0"/>
          </a:p>
          <a:p>
            <a:pPr marL="914400" lvl="1" indent="-457200" eaLnBrk="1" hangingPunct="1"/>
            <a:r>
              <a:rPr lang="cs-CZ" altLang="cs-CZ" sz="2000" dirty="0" smtClean="0"/>
              <a:t>pro korektní fungování aplikace je nezbytně nutné dodržovat systémové požadavky, které naleznete na úvodní stránce aplikace pod záložkou HW a SW požadavky.</a:t>
            </a:r>
          </a:p>
          <a:p>
            <a:pPr marL="1828800" lvl="3" indent="-457200" eaLnBrk="1" hangingPunct="1"/>
            <a:r>
              <a:rPr lang="cs-CZ" altLang="cs-CZ" sz="1900" dirty="0" smtClean="0"/>
              <a:t>Doporučené prohlížeče;</a:t>
            </a:r>
          </a:p>
          <a:p>
            <a:pPr marL="1828800" lvl="3" indent="-457200" eaLnBrk="1" hangingPunct="1"/>
            <a:r>
              <a:rPr lang="cs-CZ" altLang="cs-CZ" sz="1900" dirty="0" smtClean="0"/>
              <a:t>Důvěryhodné webové stránky;</a:t>
            </a:r>
          </a:p>
          <a:p>
            <a:pPr marL="1828800" lvl="3" indent="-457200" eaLnBrk="1" hangingPunct="1"/>
            <a:r>
              <a:rPr lang="cs-CZ" altLang="cs-CZ" sz="1900" dirty="0" smtClean="0"/>
              <a:t>Doplňkové aplikace</a:t>
            </a:r>
          </a:p>
          <a:p>
            <a:pPr marL="1828800" lvl="3" indent="-457200" eaLnBrk="1" hangingPunct="1"/>
            <a:r>
              <a:rPr lang="cs-CZ" altLang="cs-CZ" sz="1900" dirty="0" smtClean="0"/>
              <a:t>Test kompatibility počítače.</a:t>
            </a:r>
          </a:p>
          <a:p>
            <a:pPr marL="914400" lvl="1" indent="-457200" eaLnBrk="1" hangingPunct="1"/>
            <a:endParaRPr lang="cs-CZ" altLang="cs-CZ" sz="2000" dirty="0" smtClean="0"/>
          </a:p>
        </p:txBody>
      </p:sp>
      <p:sp>
        <p:nvSpPr>
          <p:cNvPr id="4100" name="Zástupný symbol pro číslo snímk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5BBE3F31-0FC8-4480-A7B6-450FC60F610B}" type="slidenum">
              <a:rPr lang="cs-CZ" altLang="cs-CZ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</a:t>
            </a:fld>
            <a:endParaRPr lang="cs-CZ" altLang="cs-CZ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68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608772" y="573790"/>
            <a:ext cx="7886700" cy="898237"/>
          </a:xfrm>
        </p:spPr>
        <p:txBody>
          <a:bodyPr/>
          <a:lstStyle/>
          <a:p>
            <a:pPr algn="ctr" eaLnBrk="1" hangingPunct="1"/>
            <a:r>
              <a:rPr lang="cs-CZ" altLang="cs-CZ" b="1" dirty="0" smtClean="0"/>
              <a:t>Portál IS KP14+</a:t>
            </a:r>
            <a:endParaRPr lang="cs-CZ" alt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85901"/>
            <a:ext cx="7886700" cy="475456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u="sng" dirty="0" smtClean="0"/>
              <a:t>Kvalifikovaný </a:t>
            </a:r>
            <a:r>
              <a:rPr lang="cs-CZ" sz="2400" u="sng" dirty="0"/>
              <a:t>certifikát (elektronický podpis)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všechny formuláře v aplikaci jsou vždy podepsány kvalifikovaným certifikátem (žádost o podporu, </a:t>
            </a:r>
            <a:r>
              <a:rPr lang="cs-CZ" sz="2000" dirty="0" smtClean="0"/>
              <a:t>žádost o přezkum hodnocení, zpráva </a:t>
            </a:r>
            <a:r>
              <a:rPr lang="cs-CZ" sz="2000" dirty="0"/>
              <a:t>o realizaci, žádost o platbu,…);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přehled poskytovatelů uveden na stránkách Ministerstva vnitra </a:t>
            </a:r>
            <a:r>
              <a:rPr lang="cs-CZ" sz="2000" u="sng" dirty="0">
                <a:hlinkClick r:id="rId2"/>
              </a:rPr>
              <a:t>http://</a:t>
            </a:r>
            <a:r>
              <a:rPr lang="cs-CZ" sz="2000" u="sng" dirty="0" smtClean="0">
                <a:hlinkClick r:id="rId2"/>
              </a:rPr>
              <a:t>www.mvcr.cz/</a:t>
            </a:r>
            <a:r>
              <a:rPr lang="cs-CZ" sz="2000" u="sng" dirty="0" err="1" smtClean="0">
                <a:hlinkClick r:id="rId2"/>
              </a:rPr>
              <a:t>clanek</a:t>
            </a:r>
            <a:r>
              <a:rPr lang="cs-CZ" sz="2000" u="sng" dirty="0" smtClean="0">
                <a:hlinkClick r:id="rId2"/>
              </a:rPr>
              <a:t>/prehled-udelenych-akreditaci.aspx</a:t>
            </a:r>
            <a:r>
              <a:rPr lang="cs-CZ" sz="2000" u="sng" dirty="0" smtClean="0"/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000" dirty="0" smtClean="0"/>
              <a:t>Vlastnosti </a:t>
            </a:r>
            <a:r>
              <a:rPr lang="cs-CZ" sz="2000" dirty="0"/>
              <a:t>certifikátu: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Kvalifikovaný certifikát.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Certifikát musí být určen pro elektronické podepisování dokumentů.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Certifikát </a:t>
            </a:r>
            <a:r>
              <a:rPr lang="cs-CZ" sz="2000" dirty="0"/>
              <a:t>obsahuje privátním klíč.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Aktuální platnost.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Výše uvedení </a:t>
            </a:r>
            <a:r>
              <a:rPr lang="cs-CZ" sz="2000" dirty="0" smtClean="0"/>
              <a:t>vlastnosti </a:t>
            </a:r>
            <a:r>
              <a:rPr lang="cs-CZ" sz="2000" dirty="0"/>
              <a:t>garantuje certifikační autorita.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FAQ Elektronický podpis – záložka FAQ úvodní obrazovky IS KP14+ - postupy pro práci s certifikáty.</a:t>
            </a:r>
            <a:endParaRPr lang="cs-CZ" dirty="0"/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dirty="0"/>
          </a:p>
        </p:txBody>
      </p:sp>
      <p:sp>
        <p:nvSpPr>
          <p:cNvPr id="5124" name="Zástupný symbol pro číslo snímk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79E919C-0C98-4B09-8F52-E9D8D8C50DE6}" type="slidenum">
              <a:rPr lang="cs-CZ" altLang="cs-CZ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</a:t>
            </a:fld>
            <a:endParaRPr lang="cs-CZ" altLang="cs-CZ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236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smtClean="0"/>
              <a:t>Portál IS KP14+</a:t>
            </a:r>
            <a:endParaRPr lang="cs-CZ" alt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30339"/>
            <a:ext cx="7886700" cy="43513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u="sng" dirty="0"/>
              <a:t>Kvalifikovaný certifikát (elektronický podpis)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200" dirty="0"/>
              <a:t>Chybně vydaný certifikát</a:t>
            </a:r>
            <a:r>
              <a:rPr lang="cs-CZ" sz="2200" dirty="0" smtClean="0"/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200" dirty="0"/>
          </a:p>
        </p:txBody>
      </p:sp>
      <p:pic>
        <p:nvPicPr>
          <p:cNvPr id="6148" name="Obrázek 3" descr="cid:image001.png@01D0B4D1.8B4BA760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47" y="2384426"/>
            <a:ext cx="2975372" cy="370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F685BAA5-5D3C-4BC2-BBEC-5B979ED72372}" type="slidenum">
              <a:rPr lang="cs-CZ" altLang="cs-CZ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</a:t>
            </a:fld>
            <a:endParaRPr lang="cs-CZ" altLang="cs-CZ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349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628650" y="623486"/>
            <a:ext cx="7886700" cy="898237"/>
          </a:xfrm>
        </p:spPr>
        <p:txBody>
          <a:bodyPr/>
          <a:lstStyle/>
          <a:p>
            <a:pPr algn="ctr" eaLnBrk="1" hangingPunct="1"/>
            <a:r>
              <a:rPr lang="cs-CZ" altLang="cs-CZ" b="1" dirty="0" smtClean="0"/>
              <a:t>Portál IS KP14+</a:t>
            </a:r>
            <a:endParaRPr lang="cs-CZ" alt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04939"/>
            <a:ext cx="7886700" cy="477202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u="sng" dirty="0" smtClean="0"/>
              <a:t>Plné moci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Elektronické či listinné ( v systému označené jako papírové 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Listinná ( papírová) plná moc – úředně ověřená; vkládá zmocněnec a potvrzuje svým el. podpisem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 smtClean="0"/>
              <a:t> 	</a:t>
            </a:r>
            <a:r>
              <a:rPr lang="cs-CZ" sz="2400" dirty="0" smtClean="0"/>
              <a:t>- varianta s registrací zmocnitele a bez registrace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Elektronická plná moc – zmocnitel i zmocněnec musí být registrováni v aplikaci a musí mít el. podpis.</a:t>
            </a:r>
            <a:endParaRPr lang="cs-CZ" dirty="0"/>
          </a:p>
        </p:txBody>
      </p:sp>
      <p:sp>
        <p:nvSpPr>
          <p:cNvPr id="7172" name="Zástupný symbol pro číslo snímk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C2546812-9B63-4DCC-BD20-30AAE04A5D51}" type="slidenum">
              <a:rPr lang="cs-CZ" altLang="cs-CZ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cs-CZ" altLang="cs-CZ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002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457200" y="354151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altLang="cs-CZ" b="1" dirty="0" smtClean="0"/>
              <a:t>Portál IS KP14+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75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u="sng" dirty="0"/>
              <a:t>Validace subjektu – Registr osob -  </a:t>
            </a:r>
            <a:r>
              <a:rPr lang="cs-CZ" sz="2400" u="sng" dirty="0" smtClean="0"/>
              <a:t>ROS</a:t>
            </a:r>
            <a:endParaRPr lang="cs-CZ" sz="2000" u="sng" dirty="0" smtClean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>
                <a:hlinkClick r:id="rId2"/>
              </a:rPr>
              <a:t>http://</a:t>
            </a:r>
            <a:r>
              <a:rPr lang="cs-CZ" sz="2200" dirty="0" smtClean="0">
                <a:hlinkClick r:id="rId2"/>
              </a:rPr>
              <a:t>www.szrcr.cz/co-jsou-to-</a:t>
            </a:r>
            <a:r>
              <a:rPr lang="cs-CZ" sz="2200" dirty="0" err="1" smtClean="0">
                <a:hlinkClick r:id="rId2"/>
              </a:rPr>
              <a:t>zakladni</a:t>
            </a:r>
            <a:r>
              <a:rPr lang="cs-CZ" sz="2200" dirty="0" smtClean="0">
                <a:hlinkClick r:id="rId2"/>
              </a:rPr>
              <a:t>-registry</a:t>
            </a:r>
            <a:r>
              <a:rPr lang="cs-CZ" sz="2200" dirty="0" smtClean="0"/>
              <a:t>;</a:t>
            </a:r>
            <a:endParaRPr lang="cs-CZ" sz="2200" dirty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 smtClean="0"/>
              <a:t>komunální </a:t>
            </a:r>
            <a:r>
              <a:rPr lang="cs-CZ" sz="2200" dirty="0"/>
              <a:t>příspěvkové organizace v registru </a:t>
            </a:r>
            <a:r>
              <a:rPr lang="cs-CZ" sz="2200" dirty="0" smtClean="0"/>
              <a:t>chybí;</a:t>
            </a:r>
            <a:endParaRPr lang="cs-CZ" sz="2200" dirty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 smtClean="0"/>
              <a:t>editorem </a:t>
            </a:r>
            <a:r>
              <a:rPr lang="cs-CZ" sz="2200" dirty="0"/>
              <a:t>do ROS je příslušný orgán, který vede evidenci osoby nebo jí uděluje oprávnění k </a:t>
            </a:r>
            <a:r>
              <a:rPr lang="cs-CZ" sz="2200" dirty="0" smtClean="0"/>
              <a:t>činnosti;</a:t>
            </a:r>
            <a:endParaRPr lang="cs-CZ" sz="2200" dirty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 smtClean="0"/>
              <a:t>chyba </a:t>
            </a:r>
            <a:r>
              <a:rPr lang="cs-CZ" sz="2200" dirty="0"/>
              <a:t>při validaci ROS, tzn. neexistující záznam ROS na žádosti o podporu způsobuje zdržení na straně žadatele o podporu a vznik dodatečných chyb v </a:t>
            </a:r>
            <a:r>
              <a:rPr lang="cs-CZ" sz="2200" dirty="0" smtClean="0"/>
              <a:t>aplikaci.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/>
              <a:t>Návrh zákona, kterým se mění zákon č. 111/2009 Sb., o základních registrech, ve znění pozdějších předpisů, a některé další zákony (viz příloha) – případná účinnost 1. 7. 2016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22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  <p:sp>
        <p:nvSpPr>
          <p:cNvPr id="8196" name="Zástupný symbol pro číslo snímk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17538C0-82B3-47E9-B502-304448B8D049}" type="slidenum">
              <a:rPr lang="cs-CZ" altLang="cs-CZ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6</a:t>
            </a:fld>
            <a:endParaRPr lang="cs-CZ" altLang="cs-CZ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729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57200" y="423725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altLang="cs-CZ" b="1" dirty="0" smtClean="0"/>
              <a:t>Portál IS KP14+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67916" y="1341438"/>
            <a:ext cx="8229600" cy="4525962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u="sng" dirty="0"/>
              <a:t>Komunikace žadatele/příjemce s </a:t>
            </a:r>
            <a:r>
              <a:rPr lang="cs-CZ" sz="2400" u="sng" dirty="0" smtClean="0"/>
              <a:t>ŘO</a:t>
            </a:r>
            <a:endParaRPr lang="cs-CZ" sz="2400" u="sng" dirty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/>
              <a:t>V</a:t>
            </a:r>
            <a:r>
              <a:rPr lang="cs-CZ" sz="2200" dirty="0" smtClean="0"/>
              <a:t>eškerá komunikace probíhá prostřednictvím aplikace;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/>
              <a:t>Depeše </a:t>
            </a:r>
            <a:r>
              <a:rPr lang="cs-CZ" sz="2200" dirty="0" smtClean="0"/>
              <a:t>– komunikace v rámci týmu, komunikace s poskytovatelem podpory, technickou podporou;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 smtClean="0"/>
              <a:t>Upozornění – informace pro všechny uživatele – odstávky, změny v aplikaci;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200" dirty="0" smtClean="0"/>
              <a:t>Notifikace – zasílání upozornění na e-mail.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2400" u="sng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u="sng" dirty="0" smtClean="0"/>
              <a:t>Zobrazení </a:t>
            </a:r>
            <a:r>
              <a:rPr lang="cs-CZ" sz="2400" u="sng" dirty="0"/>
              <a:t>stavů projektu v procesu schvalování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u="sng" dirty="0"/>
              <a:t>Podání žádosti o přezkum hodnocení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  <p:sp>
        <p:nvSpPr>
          <p:cNvPr id="9220" name="Zástupný symbol pro číslo snímk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4CF7F4E6-B84C-4FA0-A597-A4AC7629B12F}" type="slidenum">
              <a:rPr lang="cs-CZ" altLang="cs-CZ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7</a:t>
            </a:fld>
            <a:endParaRPr lang="cs-CZ" altLang="cs-CZ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596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457200" y="374030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altLang="cs-CZ" b="1" dirty="0" smtClean="0"/>
              <a:t>Portál IS KP14+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u="sng" dirty="0" smtClean="0"/>
              <a:t>Příručky ŘO – podání žádosti o podporu v IS KP14+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Je součástí dokumentace k výzvě; veškeré další materiály k monitorovacímu </a:t>
            </a:r>
            <a:r>
              <a:rPr lang="cs-CZ" sz="2000" dirty="0"/>
              <a:t>systému </a:t>
            </a:r>
            <a:r>
              <a:rPr lang="cs-CZ" sz="2000" dirty="0">
                <a:hlinkClick r:id="rId2"/>
              </a:rPr>
              <a:t>http://www.msmt.cz/strukturalni-fondy-1/monitorovaci-system-2014</a:t>
            </a:r>
            <a:r>
              <a:rPr lang="cs-CZ" sz="2000" dirty="0" smtClean="0"/>
              <a:t>.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Vč. Dokumentu Principy a práce s certifikáty v MS14+.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2000" u="sng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u="sng" dirty="0" smtClean="0"/>
              <a:t>Portál </a:t>
            </a:r>
            <a:r>
              <a:rPr lang="cs-CZ" sz="2400" u="sng" dirty="0"/>
              <a:t>ESIF – edukační videa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hlinkClick r:id="rId3"/>
              </a:rPr>
              <a:t>http://</a:t>
            </a:r>
            <a:r>
              <a:rPr lang="cs-CZ" sz="2000" dirty="0" smtClean="0">
                <a:hlinkClick r:id="rId3"/>
              </a:rPr>
              <a:t>dotaceeu.cz/cs/Jak-na-projekt/Elektronicka-zadost/Edukacni-videa</a:t>
            </a:r>
            <a:endParaRPr lang="cs-CZ" sz="20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2400" u="sng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u="sng" dirty="0"/>
          </a:p>
        </p:txBody>
      </p:sp>
      <p:sp>
        <p:nvSpPr>
          <p:cNvPr id="10244" name="Zástupný symbol pro číslo snímk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CD930ECC-A86E-4D60-9A94-4C89388D2800}" type="slidenum">
              <a:rPr lang="cs-CZ" altLang="cs-CZ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8</a:t>
            </a:fld>
            <a:endParaRPr lang="cs-CZ" altLang="cs-CZ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082361"/>
      </p:ext>
    </p:extLst>
  </p:cSld>
  <p:clrMapOvr>
    <a:masterClrMapping/>
  </p:clrMapOvr>
</p:sld>
</file>

<file path=ppt/theme/theme1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10CA98376D84445B27235C23C5DAEEA" ma:contentTypeVersion="3" ma:contentTypeDescription="Vytvoří nový dokument" ma:contentTypeScope="" ma:versionID="26bec60fd599d9bf8ccd2066ea928388">
  <xsd:schema xmlns:xsd="http://www.w3.org/2001/XMLSchema" xmlns:xs="http://www.w3.org/2001/XMLSchema" xmlns:p="http://schemas.microsoft.com/office/2006/metadata/properties" xmlns:ns2="0104a4cd-1400-468e-be1b-c7aad71d7d5a" targetNamespace="http://schemas.microsoft.com/office/2006/metadata/properties" ma:root="true" ma:fieldsID="5b2268967c3d466a78734da71f64c258" ns2:_="">
    <xsd:import namespace="0104a4cd-1400-468e-be1b-c7aad71d7d5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04a4cd-1400-468e-be1b-c7aad71d7d5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 ma:index="11" ma:displayName="Komentář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104a4cd-1400-468e-be1b-c7aad71d7d5a">15OPMSMT0001-28-16010</_dlc_DocId>
    <_dlc_DocIdUrl xmlns="0104a4cd-1400-468e-be1b-c7aad71d7d5a">
      <Url>http://op.msmt.cz/_layouts/15/DocIdRedir.aspx?ID=15OPMSMT0001-28-16010</Url>
      <Description>15OPMSMT0001-28-16010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1FC87D-118F-4FFF-98EE-59ADE527E458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663F6940-2422-447E-BDFF-E5E5F184E6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04a4cd-1400-468e-be1b-c7aad71d7d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836A6B-B9C0-4044-A2B1-4CDBD2A5CC87}">
  <ds:schemaRefs>
    <ds:schemaRef ds:uri="http://purl.org/dc/terms/"/>
    <ds:schemaRef ds:uri="http://purl.org/dc/elements/1.1/"/>
    <ds:schemaRef ds:uri="0104a4cd-1400-468e-be1b-c7aad71d7d5a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EB7D9836-1CA0-4407-ABC7-093FC03A94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426</Words>
  <Application>Microsoft Office PowerPoint</Application>
  <PresentationFormat>Předvádění na obrazovce (4:3)</PresentationFormat>
  <Paragraphs>63</Paragraphs>
  <Slides>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Meiryo UI</vt:lpstr>
      <vt:lpstr>Arial</vt:lpstr>
      <vt:lpstr>Calibri</vt:lpstr>
      <vt:lpstr>Calibri Light</vt:lpstr>
      <vt:lpstr>Vlastní návrh</vt:lpstr>
      <vt:lpstr>Prezentace aplikace PowerPoint</vt:lpstr>
      <vt:lpstr>Portál IS KP14+</vt:lpstr>
      <vt:lpstr>Portál IS KP14+</vt:lpstr>
      <vt:lpstr>Portál IS KP14+</vt:lpstr>
      <vt:lpstr>Portál IS KP14+</vt:lpstr>
      <vt:lpstr>Portál IS KP14+</vt:lpstr>
      <vt:lpstr>Portál IS KP14+</vt:lpstr>
      <vt:lpstr>Portál IS KP14+</vt:lpstr>
    </vt:vector>
  </TitlesOfParts>
  <Company>MSMT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Prezentace_obecná šablona</dc:title>
  <dc:creator>Presová Eva</dc:creator>
  <cp:lastModifiedBy>Krátký Jakub</cp:lastModifiedBy>
  <cp:revision>24</cp:revision>
  <dcterms:created xsi:type="dcterms:W3CDTF">2015-09-11T08:58:50Z</dcterms:created>
  <dcterms:modified xsi:type="dcterms:W3CDTF">2016-02-02T08:01:28Z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0x010100810CA98376D84445B27235C23C5DAEEA</vt:lpwstr>
  </property>
  <property fmtid="{D5CDD505-2E9C-101B-9397-08002B2CF9AE}" pid="3" name="_dlc_DocIdItemGuid">
    <vt:lpwstr>eb38cc57-f11c-49c9-ba97-b37cb607b955</vt:lpwstr>
  </property>
  <property fmtid="{D5CDD505-2E9C-101B-9397-08002B2CF9AE}" pid="4" name="Komentář">
    <vt:lpwstr/>
  </property>
</Properties>
</file>