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9"/>
  </p:notesMasterIdLst>
  <p:sldIdLst>
    <p:sldId id="256" r:id="rId6"/>
    <p:sldId id="26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9" r:id="rId24"/>
    <p:sldId id="310" r:id="rId25"/>
    <p:sldId id="307" r:id="rId26"/>
    <p:sldId id="308" r:id="rId27"/>
    <p:sldId id="29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98" d="100"/>
          <a:sy n="98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85CC0-1EB1-4F9A-B63F-B3005E63A9FD}">
      <dgm:prSet phldrT="[Text]" custT="1"/>
      <dgm:spPr>
        <a:xfrm rot="10800000">
          <a:off x="0" y="949253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7413FE1-B199-4F22-837E-A767CF28D299}" type="par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1D94-3031-4711-9260-520BE465254E}" type="sib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C0138-8A08-4C3B-8EC5-865A27CC762A}">
      <dgm:prSet phldrT="[Text]" custT="1"/>
      <dgm:spPr>
        <a:xfrm rot="10800000">
          <a:off x="0" y="1423352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 rot="10800000">
          <a:off x="0" y="475155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A6187151-B791-4684-9DB8-42C1C6228A1B}" type="pres">
      <dgm:prSet presAssocID="{57B61D94-3031-4711-9260-520BE465254E}" presName="sp" presStyleCnt="0"/>
      <dgm:spPr/>
      <dgm:t>
        <a:bodyPr/>
        <a:lstStyle/>
        <a:p>
          <a:endParaRPr lang="cs-CZ"/>
        </a:p>
      </dgm:t>
    </dgm:pt>
    <dgm:pt modelId="{70CC1064-0587-4F6F-9A1F-B10AC30069AB}" type="pres">
      <dgm:prSet presAssocID="{7E685CC0-1EB1-4F9A-B63F-B3005E63A9FD}" presName="arrowAndChildren" presStyleCnt="0"/>
      <dgm:spPr/>
      <dgm:t>
        <a:bodyPr/>
        <a:lstStyle/>
        <a:p>
          <a:endParaRPr lang="cs-CZ"/>
        </a:p>
      </dgm:t>
    </dgm:pt>
    <dgm:pt modelId="{F5EA6FA7-4509-4581-8A77-F39FEDBE84E6}" type="pres">
      <dgm:prSet presAssocID="{7E685CC0-1EB1-4F9A-B63F-B3005E63A9FD}" presName="parentTextArrow" presStyleLbl="node1" presStyleIdx="2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4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7ABF1AB2-D539-4DF9-9BE7-47754F79E508}" type="presOf" srcId="{7E685CC0-1EB1-4F9A-B63F-B3005E63A9FD}" destId="{F5EA6FA7-4509-4581-8A77-F39FEDBE84E6}" srcOrd="0" destOrd="0" presId="urn:microsoft.com/office/officeart/2005/8/layout/process4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D31ACACC-1602-4497-A87F-F0170514A14D}" srcId="{542BC7B9-EAE8-4C44-B6A4-D80796CF30EE}" destId="{7E685CC0-1EB1-4F9A-B63F-B3005E63A9FD}" srcOrd="2" destOrd="0" parTransId="{27413FE1-B199-4F22-837E-A767CF28D299}" sibTransId="{57B61D94-3031-4711-9260-520BE465254E}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6D719-CE12-481E-B2A2-495975E2E715}" srcId="{542BC7B9-EAE8-4C44-B6A4-D80796CF30EE}" destId="{C38C0138-8A08-4C3B-8EC5-865A27CC762A}" srcOrd="3" destOrd="0" parTransId="{AF63B747-8238-4D85-BCCE-C0649BADEACA}" sibTransId="{3F42A84D-D14C-4120-887A-1B7D441301A3}"/>
    <dgm:cxn modelId="{6B2A17A1-8717-4D7C-B587-4037268A93A2}" srcId="{542BC7B9-EAE8-4C44-B6A4-D80796CF30EE}" destId="{5AD3148C-2A54-4C8B-9B7B-C95D86678B33}" srcOrd="4" destOrd="0" parTransId="{222702D8-79C1-482C-8CD0-54738C965EAF}" sibTransId="{0B7A53D6-8309-45E0-8185-87B0867A211B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C18FF6D4-8855-4B21-9E52-A19C449D9483}" type="presOf" srcId="{C38C0138-8A08-4C3B-8EC5-865A27CC762A}" destId="{58A832E6-9364-4177-AD11-228EC060DDC6}" srcOrd="0" destOrd="0" presId="urn:microsoft.com/office/officeart/2005/8/layout/process4"/>
    <dgm:cxn modelId="{DC3D3297-6FE4-4319-896D-B542C4C3C11D}" type="presOf" srcId="{46AF6DC3-D70E-4BAF-9884-80047B1BD2A6}" destId="{6B4E08E9-D957-4391-AE49-6809952E2E16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1EDEBE6A-2B3E-4ED9-A89A-B39697B203E3}" type="presParOf" srcId="{9DB8A18E-EC49-4D9A-8F4A-F94F56067E19}" destId="{F94E9786-B05E-4277-9806-773D95738BEC}" srcOrd="1" destOrd="0" presId="urn:microsoft.com/office/officeart/2005/8/layout/process4"/>
    <dgm:cxn modelId="{9C78B921-981D-439F-8130-E440FD968E4B}" type="presParOf" srcId="{9DB8A18E-EC49-4D9A-8F4A-F94F56067E19}" destId="{E046B884-B7FC-4481-8D2A-D1DCFF07A795}" srcOrd="2" destOrd="0" presId="urn:microsoft.com/office/officeart/2005/8/layout/process4"/>
    <dgm:cxn modelId="{17B8E2AA-98E7-4894-8FAB-A6A16D267969}" type="presParOf" srcId="{E046B884-B7FC-4481-8D2A-D1DCFF07A795}" destId="{58A832E6-9364-4177-AD11-228EC060DDC6}" srcOrd="0" destOrd="0" presId="urn:microsoft.com/office/officeart/2005/8/layout/process4"/>
    <dgm:cxn modelId="{5630293A-4179-4F28-A57A-59B841623923}" type="presParOf" srcId="{9DB8A18E-EC49-4D9A-8F4A-F94F56067E19}" destId="{A6187151-B791-4684-9DB8-42C1C6228A1B}" srcOrd="3" destOrd="0" presId="urn:microsoft.com/office/officeart/2005/8/layout/process4"/>
    <dgm:cxn modelId="{528B335C-EC82-4960-8D72-E3179D908B47}" type="presParOf" srcId="{9DB8A18E-EC49-4D9A-8F4A-F94F56067E19}" destId="{70CC1064-0587-4F6F-9A1F-B10AC30069AB}" srcOrd="4" destOrd="0" presId="urn:microsoft.com/office/officeart/2005/8/layout/process4"/>
    <dgm:cxn modelId="{4484DACD-F707-4455-A8AB-6258E36CD4C7}" type="presParOf" srcId="{70CC1064-0587-4F6F-9A1F-B10AC30069AB}" destId="{F5EA6FA7-4509-4581-8A77-F39FEDBE84E6}" srcOrd="0" destOrd="0" presId="urn:microsoft.com/office/officeart/2005/8/layout/process4"/>
    <dgm:cxn modelId="{E436DC18-1360-42E8-904A-CD059D6B5FE4}" type="presParOf" srcId="{9DB8A18E-EC49-4D9A-8F4A-F94F56067E19}" destId="{9CF7AD6E-13B4-49F8-A325-A6C918EA08E0}" srcOrd="5" destOrd="0" presId="urn:microsoft.com/office/officeart/2005/8/layout/process4"/>
    <dgm:cxn modelId="{79974A29-7C6F-4362-AC04-7AA6756020CE}" type="presParOf" srcId="{9DB8A18E-EC49-4D9A-8F4A-F94F56067E19}" destId="{6572DFCE-3A71-42F8-846D-7C7E4661CD67}" srcOrd="6" destOrd="0" presId="urn:microsoft.com/office/officeart/2005/8/layout/process4"/>
    <dgm:cxn modelId="{626FF5AF-8ABF-458F-B740-50C3CD84121F}" type="presParOf" srcId="{6572DFCE-3A71-42F8-846D-7C7E4661CD67}" destId="{6B4E08E9-D957-4391-AE49-6809952E2E16}" srcOrd="0" destOrd="0" presId="urn:microsoft.com/office/officeart/2005/8/layout/process4"/>
    <dgm:cxn modelId="{B1A22204-F79E-4236-99B6-FE325E393394}" type="presParOf" srcId="{9DB8A18E-EC49-4D9A-8F4A-F94F56067E19}" destId="{BD80E96C-8DF8-41A6-AED5-95E6E4E0A5C5}" srcOrd="7" destOrd="0" presId="urn:microsoft.com/office/officeart/2005/8/layout/process4"/>
    <dgm:cxn modelId="{F30EDF2A-E72E-4FE0-A417-68C88328A7FF}" type="presParOf" srcId="{9DB8A18E-EC49-4D9A-8F4A-F94F56067E19}" destId="{1EA6AA60-08C9-4887-8F4B-E40C7DC52824}" srcOrd="8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3181159"/>
          <a:ext cx="7812284" cy="52189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3181159"/>
        <a:ext cx="7812284" cy="521895"/>
      </dsp:txXfrm>
    </dsp:sp>
    <dsp:sp modelId="{58A832E6-9364-4177-AD11-228EC060DDC6}">
      <dsp:nvSpPr>
        <dsp:cNvPr id="0" name=""/>
        <dsp:cNvSpPr/>
      </dsp:nvSpPr>
      <dsp:spPr>
        <a:xfrm rot="10800000">
          <a:off x="0" y="2386312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2386312"/>
        <a:ext cx="7812284" cy="521554"/>
      </dsp:txXfrm>
    </dsp:sp>
    <dsp:sp modelId="{F5EA6FA7-4509-4581-8A77-F39FEDBE84E6}">
      <dsp:nvSpPr>
        <dsp:cNvPr id="0" name=""/>
        <dsp:cNvSpPr/>
      </dsp:nvSpPr>
      <dsp:spPr>
        <a:xfrm rot="10800000">
          <a:off x="0" y="1591465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591465"/>
        <a:ext cx="7812284" cy="521554"/>
      </dsp:txXfrm>
    </dsp:sp>
    <dsp:sp modelId="{6B4E08E9-D957-4391-AE49-6809952E2E16}">
      <dsp:nvSpPr>
        <dsp:cNvPr id="0" name=""/>
        <dsp:cNvSpPr/>
      </dsp:nvSpPr>
      <dsp:spPr>
        <a:xfrm rot="10800000">
          <a:off x="0" y="796618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796618"/>
        <a:ext cx="7812284" cy="521554"/>
      </dsp:txXfrm>
    </dsp:sp>
    <dsp:sp modelId="{09C75F5D-0907-4A4C-BF4D-58748BDB3A45}">
      <dsp:nvSpPr>
        <dsp:cNvPr id="0" name=""/>
        <dsp:cNvSpPr/>
      </dsp:nvSpPr>
      <dsp:spPr>
        <a:xfrm rot="10800000">
          <a:off x="0" y="1771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771"/>
        <a:ext cx="7812284" cy="52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4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2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8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7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latin typeface="+mn-lt"/>
              </a:rPr>
              <a:t>Žádost o podporu výzvy Budování kapacit pro rozvoj škol II je podána vždy pouze s jednou povinně volitelnou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57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latin typeface="+mn-lt"/>
              </a:rPr>
              <a:t>Žádost o podporu výzvy Budování kapacit pro rozvoj škol II je podána vždy pouze s jednou povinně volitelnou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3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hodnoticí kritéria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</a:t>
            </a:r>
            <a:r>
              <a:rPr lang="cs-CZ" sz="2000" b="1" dirty="0" smtClean="0">
                <a:cs typeface="Arial" panose="020B0604020202020204" pitchFamily="34" charset="0"/>
              </a:rPr>
              <a:t>26.  června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32909" y="5031758"/>
            <a:ext cx="2478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cs typeface="Arial" panose="020B0604020202020204" pitchFamily="34" charset="0"/>
              </a:rPr>
              <a:t>Ing. </a:t>
            </a:r>
            <a:r>
              <a:rPr lang="cs-CZ" sz="2400" b="1" dirty="0">
                <a:cs typeface="Arial" panose="020B0604020202020204" pitchFamily="34" charset="0"/>
              </a:rPr>
              <a:t>Irena</a:t>
            </a:r>
            <a:r>
              <a:rPr lang="cs-CZ" sz="2400" b="1" dirty="0">
                <a:cs typeface="Arial" panose="020B0604020202020204" pitchFamily="34" charset="0"/>
              </a:rPr>
              <a:t> Havlová</a:t>
            </a:r>
            <a:endParaRPr lang="cs-CZ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neopravitelná 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Cílem věcného hodnocení projektů je vyhodnotit kvalitu projektů s ohledem na naplňování věcných cílů programu a v případě kolových výzev umožnit srovnání projektů podle jejich kvality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Věcné hodnocení zajišťují odborníci – externí hodnotitelé vybraní z Databáze hodnotitelů ŘO OP VVV s ohledem na tematické zaměření předložené žádosti o podporu.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Hodnocení každé žádosti o podporu provádí vždy samostatně dva hodnotitelé do hodnoticí tabulky v IS KP14+, přičemž výsledný počet bodů je vypočítán jako průměr z počtu bodů přidělených oběma hodnotiteli.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Celkovým </a:t>
            </a:r>
            <a:r>
              <a:rPr lang="cs-CZ" sz="2400" dirty="0">
                <a:latin typeface="+mn-lt"/>
              </a:rPr>
              <a:t>výsledkem věcného hodnocení jsou dvě hodnoticí tabulky hodnotitelů.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Max. výše bodů, která může být žádosti o podporu udělena, je </a:t>
            </a:r>
            <a:r>
              <a:rPr lang="cs-CZ" sz="2400" b="1" dirty="0" smtClean="0">
                <a:latin typeface="+mn-lt"/>
              </a:rPr>
              <a:t>100 </a:t>
            </a:r>
            <a:r>
              <a:rPr lang="cs-CZ" sz="2400" b="1" dirty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závěru tabulky vyplňuje hodnotitel celkový komentář a označí, zda projekt ne/doporučuje k podpoře.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dirty="0" smtClean="0">
                <a:latin typeface="+mn-lt"/>
              </a:rPr>
              <a:t>70 </a:t>
            </a:r>
            <a:r>
              <a:rPr lang="cs-CZ" sz="2400" dirty="0">
                <a:latin typeface="+mn-lt"/>
              </a:rPr>
              <a:t>a více bodů a zároveň splňuje minimální bodovou hranici všech kombinovaných kritérií a zároveň splní všechna vylučovací kritéria. 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méně než </a:t>
            </a:r>
            <a:r>
              <a:rPr lang="cs-CZ" sz="2400" dirty="0" smtClean="0">
                <a:latin typeface="+mn-lt"/>
              </a:rPr>
              <a:t>70 </a:t>
            </a:r>
            <a:r>
              <a:rPr lang="cs-CZ" sz="2400" dirty="0">
                <a:latin typeface="+mn-lt"/>
              </a:rPr>
              <a:t>bodů a/nebo nesplní min. bodovou hranici min. jednoho z kombinovaných kritérií a/nebo nesplní min. jedno vylučovací kritérium. Žádost o 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9552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 hodnocení je přiřazen další nezávislý hodnotitel, tzv. </a:t>
            </a:r>
            <a:r>
              <a:rPr lang="cs-CZ" sz="2400" b="1" dirty="0">
                <a:latin typeface="+mn-lt"/>
              </a:rPr>
              <a:t>arbitr</a:t>
            </a:r>
            <a:r>
              <a:rPr lang="cs-CZ" sz="2400" dirty="0">
                <a:latin typeface="+mn-lt"/>
              </a:rPr>
              <a:t>, pokud je splněna alespoň jedna z následujících podmínek</a:t>
            </a:r>
            <a:r>
              <a:rPr lang="cs-CZ" sz="2400" dirty="0" smtClean="0">
                <a:latin typeface="+mn-lt"/>
              </a:rPr>
              <a:t>:</a:t>
            </a: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bodové hodnocení jednotlivých hodnotitelů se v rámci alespoň jednoho kořenového hodnoticího kritéria významně liší, tj. bodový rozdíl hodnotitelů činí min. výši bodů stanovenou v příloze výzvy Hodnoticí kritéria</a:t>
            </a:r>
            <a:r>
              <a:rPr lang="cs-CZ" dirty="0" smtClean="0">
                <a:latin typeface="+mn-lt"/>
              </a:rPr>
              <a:t>;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celkové bodové hodnocení jednotlivých hodnotitelů se významně liší, tj. bodový rozdíl hodnotitelů činí min. </a:t>
            </a:r>
            <a:r>
              <a:rPr lang="cs-CZ" dirty="0" smtClean="0">
                <a:latin typeface="+mn-lt"/>
              </a:rPr>
              <a:t>20 </a:t>
            </a:r>
            <a:r>
              <a:rPr lang="cs-CZ" dirty="0">
                <a:latin typeface="+mn-lt"/>
              </a:rPr>
              <a:t>bodů;</a:t>
            </a: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+mn-lt"/>
              </a:rPr>
              <a:t>jednotliví </a:t>
            </a:r>
            <a:r>
              <a:rPr lang="cs-CZ" dirty="0">
                <a:latin typeface="+mn-lt"/>
              </a:rPr>
              <a:t>hodnotitelé se liší v celkovém ne/doporučení žádosti o podporu k financování, tzn., jeden z hodnotitelů žádost o podporu doporučuje k financování a druhý nikoli;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Arbitr provádí celé hodnocení žádosti o podporu. Při svém hodnocení má k dispozici předešlá dvě hodnocení jednotlivých hodnotitelů. Jeho bodové hodnocení v rámci jednotlivých hodnoticích kritérií se musí pohybovat v bodovém rozpětí, které stanovili předešlí dva hodnotitelé.</a:t>
            </a: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případě, že oba hodnotitelé udělili v některém z kritérií shodný počet bodů, nesmí arbitr tento výsledek měnit, do jím zpracovávaného hodnocení tento počet bodů pouze přebírá a zpracovává celkový komentář za dané kritérium.</a:t>
            </a: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Celkovým bodovým výsledkem hodnocení projektu je počet bodů přidělený arbitrem a hodnoticí tabulka arbitra</a:t>
            </a:r>
            <a:r>
              <a:rPr lang="cs-CZ" sz="2400" dirty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s-CZ" dirty="0" smtClean="0">
                <a:latin typeface="+mn-lt"/>
              </a:rPr>
              <a:t>Pravidla pro žadatele a příjemce – specifická část, kap. 5.4.3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s-CZ" dirty="0" smtClean="0">
                <a:latin typeface="+mn-lt"/>
              </a:rPr>
              <a:t>Proces </a:t>
            </a:r>
            <a:r>
              <a:rPr lang="cs-CZ" dirty="0">
                <a:latin typeface="+mn-lt"/>
              </a:rPr>
              <a:t>výběru projektů bude zajišťován výběrovou komisí složenou z odborníků, externích hodnotitelů, vybraných z Databáze hodnotitelů ŘO OP VVV s ohledem na tematické zaměření předložené žádosti o </a:t>
            </a:r>
            <a:r>
              <a:rPr lang="cs-CZ" dirty="0" smtClean="0">
                <a:latin typeface="+mn-lt"/>
              </a:rPr>
              <a:t>podporu.</a:t>
            </a:r>
          </a:p>
          <a:p>
            <a:pPr lvl="0" algn="just">
              <a:lnSpc>
                <a:spcPct val="120000"/>
              </a:lnSpc>
              <a:spcBef>
                <a:spcPts val="1800"/>
              </a:spcBef>
            </a:pPr>
            <a:r>
              <a:rPr lang="cs-CZ" dirty="0">
                <a:solidFill>
                  <a:prstClr val="black"/>
                </a:solidFill>
                <a:latin typeface="+mn-lt"/>
              </a:rPr>
              <a:t>Pro každou povinně volitelnou aktivitu je určena </a:t>
            </a:r>
            <a:r>
              <a:rPr lang="cs-CZ" b="1" dirty="0">
                <a:solidFill>
                  <a:prstClr val="black"/>
                </a:solidFill>
                <a:latin typeface="+mn-lt"/>
              </a:rPr>
              <a:t>dílčí alokace </a:t>
            </a:r>
            <a:r>
              <a:rPr lang="cs-CZ" dirty="0">
                <a:solidFill>
                  <a:prstClr val="black"/>
                </a:solidFill>
                <a:latin typeface="+mn-lt"/>
              </a:rPr>
              <a:t>a </a:t>
            </a:r>
            <a:r>
              <a:rPr lang="cs-CZ" b="1" dirty="0">
                <a:solidFill>
                  <a:prstClr val="black"/>
                </a:solidFill>
                <a:latin typeface="+mn-lt"/>
              </a:rPr>
              <a:t>projekty vzájemně soutěží pouze s projekty se stejnou povinně volitelnou aktivitou</a:t>
            </a:r>
            <a:r>
              <a:rPr lang="cs-CZ" dirty="0">
                <a:solidFill>
                  <a:prstClr val="black"/>
                </a:solidFill>
                <a:latin typeface="+mn-lt"/>
              </a:rPr>
              <a:t>. Výběrová komise projednává samostatně šest skupin projektů, tj. vždy pouze projekty s jednou ze šesti povinně volitelných aktivit.</a:t>
            </a:r>
            <a:endParaRPr lang="cs-CZ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dirty="0" smtClean="0">
                <a:latin typeface="+mn-lt"/>
              </a:rPr>
              <a:t>Výběrová </a:t>
            </a:r>
            <a:r>
              <a:rPr lang="cs-CZ" dirty="0">
                <a:latin typeface="+mn-lt"/>
              </a:rPr>
              <a:t>komise projednává žádosti o podporu podle </a:t>
            </a:r>
            <a:r>
              <a:rPr lang="cs-CZ" dirty="0" smtClean="0">
                <a:latin typeface="+mn-lt"/>
              </a:rPr>
              <a:t>povinně </a:t>
            </a:r>
            <a:r>
              <a:rPr lang="cs-CZ" dirty="0">
                <a:latin typeface="+mn-lt"/>
              </a:rPr>
              <a:t>volitelných aktivit a výsledné pořadí projektů je stanoveno pro každou povinně volitelnou </a:t>
            </a:r>
            <a:r>
              <a:rPr lang="cs-CZ" dirty="0" smtClean="0">
                <a:latin typeface="+mn-lt"/>
              </a:rPr>
              <a:t>aktivitu zvlášť. </a:t>
            </a:r>
            <a:r>
              <a:rPr lang="cs-CZ" b="1" dirty="0">
                <a:latin typeface="+mn-lt"/>
              </a:rPr>
              <a:t>Podpořeny budou projekty dle dosaženého bodového hodnocení od nejvyššího počtu bodů do vyčerpání dílčí alokace každé povinně volitelné aktivity</a:t>
            </a:r>
            <a:r>
              <a:rPr lang="cs-CZ" dirty="0">
                <a:latin typeface="+mn-lt"/>
              </a:rPr>
              <a:t>. Případné zbývající projekty budou zařazeny do zásobníku náhradních projektů pro každou povinně volitelnou aktivitu (více viz Pravidla pro žadatele a příjemce – obecná část</a:t>
            </a:r>
            <a:r>
              <a:rPr lang="cs-CZ" dirty="0" smtClean="0">
                <a:latin typeface="+mn-lt"/>
              </a:rPr>
              <a:t>).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s-CZ" dirty="0">
                <a:latin typeface="+mn-lt"/>
              </a:rPr>
              <a:t>Výběrová komise rozhoduje o tom, zda bude žádost o podporu ne/doporučena k financování, příp. doporučena s výhradou, tzn., projekt obdrží podporu až po splnění podmínek stanovených výběrovou komisí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Výběr projektů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Způsob 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Po </a:t>
            </a:r>
            <a:r>
              <a:rPr lang="cs-CZ" sz="2400" dirty="0">
                <a:latin typeface="+mn-lt"/>
              </a:rPr>
              <a:t>projednání/ formulování příp. výhrad a ne/doporučení všech projektů následně </a:t>
            </a:r>
            <a:r>
              <a:rPr lang="cs-CZ" sz="2400" b="1" dirty="0">
                <a:latin typeface="+mn-lt"/>
              </a:rPr>
              <a:t>výběrová komise stanoví bodovou hranici pro doporučené projekty s ohledem na dílčí finanční alokaci výzvy, resp. dílčí alokaci pro každou ze šesti povinně volitelných aktivit</a:t>
            </a:r>
            <a:r>
              <a:rPr 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Pro každou ze šesti skupin projektů bude vytvořen samostatný zásobník náhradních projektů</a:t>
            </a:r>
            <a:r>
              <a:rPr lang="cs-CZ" sz="2400" dirty="0">
                <a:latin typeface="+mn-lt"/>
              </a:rPr>
              <a:t> v případě dostatečně kvalitních projektů, na které nestačí dílčí alokace. V případě, že nebude vyčerpána některá z dílčích alokací, je výběrová komise oprávněna navrhnout ŘO OP VVV přesun nevyčerpané dílčí alokace v rámci výzvy, resp. navrhuje odpovídající navýšení dílčí alokace jiné skupiny projektů v rámci výzvy, v rámci níž je naopak převis kvalitních </a:t>
            </a:r>
            <a:r>
              <a:rPr lang="cs-CZ" sz="2400" dirty="0" smtClean="0">
                <a:latin typeface="+mn-lt"/>
              </a:rPr>
              <a:t>projektů.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ne/doporučených žádostí o podporu podepisuje náměstek/náměstkyně pro řízení sekce operačních programů MŠMT.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procesu výběru projektů u žádostí o podporu doporučených s výhradou/doporučením může probíhat proces negociace, při němž je ze strany žadatele upravena žádost o podporu v souladu s návrhy výběrové komise a následně je doplněná/upravená žádost o podporu zaslána ŘO OP VVV.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O výsledku výběru projektů bude žadatel informován změnou stavu projektu v IS KP14+ a interní depeší. </a:t>
            </a:r>
            <a:endParaRPr lang="cs-CZ" sz="2400" dirty="0" smtClean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Úspěšní </a:t>
            </a:r>
            <a:r>
              <a:rPr lang="cs-CZ" sz="2400" dirty="0">
                <a:latin typeface="+mn-lt"/>
              </a:rPr>
              <a:t>žadatelé jsou ŘO OP VVV osloveni prostřednictvím interní depeše s žádostí o doložení dokumentace potřebné pro vydání právního aktu o poskytnutí podpory.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92899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</a:p>
          <a:p>
            <a:pPr marL="715963" algn="just">
              <a:lnSpc>
                <a:spcPct val="100000"/>
              </a:lnSpc>
              <a:spcBef>
                <a:spcPts val="1200"/>
              </a:spcBef>
            </a:pPr>
            <a:r>
              <a:rPr lang="cs-CZ" sz="2400" b="1" dirty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hodnotí se ANO/NE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přijatelnosti a formálních náležitostí vč. popisu způsobu hodnocení jsou </a:t>
            </a:r>
            <a:r>
              <a:rPr lang="cs-CZ" sz="2400" dirty="0" smtClean="0">
                <a:latin typeface="+mn-lt"/>
              </a:rPr>
              <a:t>uvedena v příloze č. 2 Hodnoticí kritéria.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jsou vylučovací, tzn. hodnocena formou splněno/nesplněno (příp. kritérium pro danou žádost o podporu irelevantní).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jsou rozdělena na opravitelná (tj. je možné doplnění ze strany žadatele v procesu schvalování na základě žádosti ŘO OP VVV o doplnění údajů) 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Kritéria </a:t>
            </a:r>
            <a:r>
              <a:rPr lang="cs-CZ" sz="2400" dirty="0">
                <a:latin typeface="+mn-lt"/>
              </a:rPr>
              <a:t>kontroly přijatelnosti jsou vždy neopravitelná.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Při 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>
                <a:latin typeface="+mn-lt"/>
              </a:rPr>
              <a:t>maximálně dvakrát</a:t>
            </a:r>
            <a:r>
              <a:rPr lang="cs-CZ" sz="2400" dirty="0">
                <a:latin typeface="+mn-lt"/>
              </a:rPr>
              <a:t> vyzván k doplnění chybějících informací,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žádosti ŘO OP VVV o doplnění údajů. Žadatel nebude vyzván k doplnění opakovaně v případě, že nereaguje na první žádosti ŘO OP VVV o doplnění údajů.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15OPMSMT0001-28-39989</_dlc_DocId>
    <_dlc_DocIdUrl xmlns="0104a4cd-1400-468e-be1b-c7aad71d7d5a">
      <Url>http://op.msmt.cz/_layouts/15/DocIdRedir.aspx?ID=15OPMSMT0001-28-39989</Url>
      <Description>15OPMSMT0001-28-39989</Description>
    </_dlc_DocIdUrl>
  </documentManagement>
</p:properties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0104a4cd-1400-468e-be1b-c7aad71d7d5a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1328</Words>
  <Application>Microsoft Office PowerPoint</Application>
  <PresentationFormat>Předvádění na obrazovce (4:3)</PresentationFormat>
  <Paragraphs>119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Výběr projektů</vt:lpstr>
      <vt:lpstr>2) Výběr projektů</vt:lpstr>
      <vt:lpstr>2) Výběr projektů</vt:lpstr>
      <vt:lpstr>2) Výběr projektů</vt:lpstr>
      <vt:lpstr>3) Způsob oznámení výsledků procesu schvalování žadateli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Havlová Irena</cp:lastModifiedBy>
  <cp:revision>122</cp:revision>
  <dcterms:created xsi:type="dcterms:W3CDTF">2015-09-11T08:58:50Z</dcterms:created>
  <dcterms:modified xsi:type="dcterms:W3CDTF">2017-06-05T14:25:44Z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b503b299-bd35-4166-a386-ff5dee3c2cbf</vt:lpwstr>
  </property>
  <property fmtid="{D5CDD505-2E9C-101B-9397-08002B2CF9AE}" pid="4" name="Komentář">
    <vt:lpwstr>předepsané písmo Calibri, daná velikost a barva písma</vt:lpwstr>
  </property>
</Properties>
</file>