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22"/>
  </p:notesMasterIdLst>
  <p:sldIdLst>
    <p:sldId id="256" r:id="rId7"/>
    <p:sldId id="266" r:id="rId8"/>
    <p:sldId id="269" r:id="rId9"/>
    <p:sldId id="270" r:id="rId10"/>
    <p:sldId id="271" r:id="rId11"/>
    <p:sldId id="290" r:id="rId12"/>
    <p:sldId id="272" r:id="rId13"/>
    <p:sldId id="273" r:id="rId14"/>
    <p:sldId id="283" r:id="rId15"/>
    <p:sldId id="274" r:id="rId16"/>
    <p:sldId id="275" r:id="rId17"/>
    <p:sldId id="276" r:id="rId18"/>
    <p:sldId id="277" r:id="rId19"/>
    <p:sldId id="278" r:id="rId20"/>
    <p:sldId id="28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102" d="100"/>
          <a:sy n="102" d="100"/>
        </p:scale>
        <p:origin x="19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14.6.2017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B4D1.8B4BA76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taceeu.cz/cs/Jak-na-projekt/Elektronicka-zadost/Edukacni-videa" TargetMode="External"/><Relationship Id="rId2" Type="http://schemas.openxmlformats.org/officeDocument/2006/relationships/hyperlink" Target="http://www.msmt.cz/strukturalni-fondy-1/monitorovaci-system-20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rcr.cz/co-jsou-to-zakladni-registr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Aplikace Monitorovací systém </a:t>
            </a: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MS2014+</a:t>
            </a:r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cs typeface="Arial" panose="020B0604020202020204" pitchFamily="34" charset="0"/>
              </a:rPr>
              <a:t>Praha, </a:t>
            </a:r>
            <a:r>
              <a:rPr lang="cs-CZ" sz="2000" b="1" dirty="0" smtClean="0">
                <a:cs typeface="Arial" panose="020B0604020202020204" pitchFamily="34" charset="0"/>
              </a:rPr>
              <a:t>26. června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Chybně </a:t>
            </a:r>
            <a:r>
              <a:rPr lang="cs-CZ" dirty="0"/>
              <a:t>vydaný certifikát:</a:t>
            </a:r>
          </a:p>
          <a:p>
            <a:endParaRPr lang="cs-CZ" dirty="0"/>
          </a:p>
        </p:txBody>
      </p:sp>
      <p:pic>
        <p:nvPicPr>
          <p:cNvPr id="4" name="Obrázek 3" descr="cid:image001.png@01D0B4D1.8B4BA76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7" y="2384426"/>
            <a:ext cx="2975372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9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7) Zobrazení </a:t>
            </a:r>
            <a:r>
              <a:rPr lang="cs-CZ" dirty="0"/>
              <a:t>stavů projektu v procesu schvalování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Výsledky kroků hodnocení (kontrola formálních náležitostí a přijatelnosti, věcné hodnocení)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Zobrazeno na záložce Hodnocení při změně stavu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93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8) Podání </a:t>
            </a:r>
            <a:r>
              <a:rPr lang="cs-CZ" dirty="0"/>
              <a:t>žádosti o přezkum rozhodnutí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Lhůta pro </a:t>
            </a:r>
            <a:r>
              <a:rPr lang="cs-CZ"/>
              <a:t>podání </a:t>
            </a:r>
            <a:endParaRPr lang="cs-CZ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mtClean="0"/>
              <a:t>Záložka </a:t>
            </a:r>
            <a:r>
              <a:rPr lang="cs-CZ" dirty="0"/>
              <a:t>Žádost o přezkum hodnocení – námitka proti hodnocení formálních náležitostí a přijatelnosti, věcné hodnocení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dirty="0"/>
              <a:t>Záložka Žádost o přezkum rozhodnutí VK –  námitka proti rozhodnutí výběrové komise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Podepsat a podat Žádost o přezkum rozhodnutí může pouze signatář nebo zmocněnec (záložka Přístup k projektu, tabulka Signatáři)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70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9) Právní akt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Rozhodnutí o realizaci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Aktivní záložka až ve chvíli, kdy je PA finalizován ŘO a nahrán do Aplikace MS2014+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Informace formou interní depeše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685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10) Dokumentace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Příručky </a:t>
            </a:r>
            <a:r>
              <a:rPr lang="cs-CZ" dirty="0"/>
              <a:t>ŘO – podání žádosti o podporu v IS </a:t>
            </a:r>
            <a:r>
              <a:rPr lang="cs-CZ" dirty="0" smtClean="0"/>
              <a:t>KP14+: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S</a:t>
            </a:r>
            <a:r>
              <a:rPr lang="cs-CZ" sz="2000" dirty="0" smtClean="0">
                <a:latin typeface="+mj-lt"/>
              </a:rPr>
              <a:t>oučástí </a:t>
            </a:r>
            <a:r>
              <a:rPr lang="cs-CZ" sz="2000" dirty="0">
                <a:latin typeface="+mj-lt"/>
              </a:rPr>
              <a:t>dokumentace k </a:t>
            </a:r>
            <a:r>
              <a:rPr lang="cs-CZ" sz="2000" dirty="0" smtClean="0">
                <a:latin typeface="+mj-lt"/>
              </a:rPr>
              <a:t>výzvě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</a:t>
            </a:r>
            <a:r>
              <a:rPr lang="cs-CZ" sz="2000" dirty="0" smtClean="0">
                <a:latin typeface="+mj-lt"/>
              </a:rPr>
              <a:t>eškeré </a:t>
            </a:r>
            <a:r>
              <a:rPr lang="cs-CZ" sz="2000" dirty="0">
                <a:latin typeface="+mj-lt"/>
              </a:rPr>
              <a:t>další materiály k monitorovacímu systému </a:t>
            </a:r>
            <a:r>
              <a:rPr lang="cs-CZ" sz="2000" dirty="0" smtClean="0">
                <a:latin typeface="+mj-lt"/>
                <a:hlinkClick r:id="rId2"/>
              </a:rPr>
              <a:t>http</a:t>
            </a:r>
            <a:r>
              <a:rPr lang="cs-CZ" sz="2000">
                <a:latin typeface="+mj-lt"/>
                <a:hlinkClick r:id="rId2"/>
              </a:rPr>
              <a:t>://</a:t>
            </a:r>
            <a:r>
              <a:rPr lang="cs-CZ" sz="2000" smtClean="0">
                <a:latin typeface="+mj-lt"/>
                <a:hlinkClick r:id="rId2"/>
              </a:rPr>
              <a:t>www.msmt.cz/strukturalni-fondy-1/monitorovaci-system-2014</a:t>
            </a:r>
            <a:endParaRPr lang="cs-CZ" dirty="0"/>
          </a:p>
          <a:p>
            <a:pPr marL="457200" lvl="1" indent="0">
              <a:buNone/>
              <a:defRPr/>
            </a:pPr>
            <a:r>
              <a:rPr lang="cs-CZ" sz="2000" dirty="0" smtClean="0">
                <a:latin typeface="+mj-lt"/>
              </a:rPr>
              <a:t>(vč. dokumentu Principy a práce s certifikáty v MS2014+)</a:t>
            </a:r>
          </a:p>
          <a:p>
            <a:pPr marL="457200" lvl="1" indent="0">
              <a:buNone/>
              <a:defRPr/>
            </a:pPr>
            <a:endParaRPr lang="cs-CZ" sz="2000" u="sng" dirty="0" smtClean="0">
              <a:latin typeface="+mj-lt"/>
            </a:endParaRPr>
          </a:p>
          <a:p>
            <a:pPr>
              <a:defRPr/>
            </a:pPr>
            <a:r>
              <a:rPr lang="cs-CZ" dirty="0" smtClean="0"/>
              <a:t>   </a:t>
            </a:r>
            <a:r>
              <a:rPr lang="cs-CZ" dirty="0"/>
              <a:t>ESIF – edukační </a:t>
            </a:r>
            <a:r>
              <a:rPr lang="cs-CZ" dirty="0" smtClean="0"/>
              <a:t>videa</a:t>
            </a:r>
            <a:endParaRPr lang="cs-CZ" u="sng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latin typeface="+mj-lt"/>
                <a:hlinkClick r:id="rId3"/>
              </a:rPr>
              <a:t>http</a:t>
            </a:r>
            <a:r>
              <a:rPr lang="cs-CZ" sz="2000" dirty="0">
                <a:latin typeface="+mj-lt"/>
                <a:hlinkClick r:id="rId3"/>
              </a:rPr>
              <a:t>://dotaceeu.cz/cs/Jak-na-projekt/Elektronicka-zadost/Edukacni-videa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976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Portál IS KP14+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Obecné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URL </a:t>
            </a:r>
            <a:r>
              <a:rPr lang="cs-CZ" altLang="cs-CZ" dirty="0"/>
              <a:t>adresa – </a:t>
            </a:r>
            <a:r>
              <a:rPr lang="cs-CZ" altLang="cs-CZ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</a:t>
            </a:r>
            <a:r>
              <a:rPr lang="cs-CZ" altLang="cs-CZ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mseu.mssf.cz</a:t>
            </a:r>
            <a:endParaRPr lang="cs-CZ" altLang="cs-CZ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altLang="cs-CZ" dirty="0" smtClean="0"/>
              <a:t>HW </a:t>
            </a:r>
            <a:r>
              <a:rPr lang="cs-CZ" altLang="cs-CZ" dirty="0"/>
              <a:t>a SW </a:t>
            </a:r>
            <a:r>
              <a:rPr lang="cs-CZ" altLang="cs-CZ" dirty="0" smtClean="0"/>
              <a:t>požadavky: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cs-CZ" altLang="cs-CZ" dirty="0" smtClean="0"/>
              <a:t>ro </a:t>
            </a:r>
            <a:r>
              <a:rPr lang="cs-CZ" altLang="cs-CZ" dirty="0"/>
              <a:t>korektní fungování aplikace je nezbytně nutné dodržovat systémové požadavky, které naleznete na úvodní stránce aplikace pod záložkou HW a SW </a:t>
            </a:r>
            <a:r>
              <a:rPr lang="cs-CZ" altLang="cs-CZ" dirty="0" smtClean="0"/>
              <a:t>požadavky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Doporučené </a:t>
            </a:r>
            <a:r>
              <a:rPr lang="cs-CZ" altLang="cs-CZ" dirty="0"/>
              <a:t>prohlížeče </a:t>
            </a:r>
            <a:endParaRPr lang="cs-CZ" alt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Doplňkové aplikace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smtClean="0"/>
              <a:t>Test </a:t>
            </a:r>
            <a:r>
              <a:rPr lang="cs-CZ" altLang="cs-CZ" dirty="0"/>
              <a:t>kompatibility počítače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43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Komunikace </a:t>
            </a:r>
            <a:r>
              <a:rPr lang="cs-CZ" dirty="0"/>
              <a:t>žadatele/příjemce s ŘO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Veškerá </a:t>
            </a:r>
            <a:r>
              <a:rPr lang="cs-CZ" dirty="0"/>
              <a:t>komunikace probíhá prostřednictvím Aplikace </a:t>
            </a:r>
            <a:r>
              <a:rPr lang="cs-CZ" dirty="0" smtClean="0"/>
              <a:t>MS2014+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Informativní </a:t>
            </a:r>
            <a:r>
              <a:rPr lang="cs-CZ" dirty="0"/>
              <a:t>oznámení před </a:t>
            </a:r>
            <a:r>
              <a:rPr lang="cs-CZ" dirty="0" smtClean="0"/>
              <a:t>přihlášením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Upozornění </a:t>
            </a:r>
            <a:r>
              <a:rPr lang="cs-CZ" dirty="0"/>
              <a:t>– informace pro všechny uživatele – odstávky, změny v </a:t>
            </a:r>
            <a:r>
              <a:rPr lang="cs-CZ" dirty="0" smtClean="0"/>
              <a:t>aplikaci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Depeše </a:t>
            </a:r>
            <a:r>
              <a:rPr lang="cs-CZ" dirty="0"/>
              <a:t>– komunikace v rámci týmu, komunikace s poskytovatelem podpory, technickou podporou, automatické depeše o změně stavu na </a:t>
            </a:r>
            <a:r>
              <a:rPr lang="cs-CZ" dirty="0" smtClean="0"/>
              <a:t>projektu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Notifikace </a:t>
            </a:r>
            <a:r>
              <a:rPr lang="cs-CZ" dirty="0"/>
              <a:t>– zasílání upozornění na e-mail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65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3) Přístup k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 založení žádosti je uživatel v roli „správce přístupů“ a „editor“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Možnost </a:t>
            </a:r>
            <a:r>
              <a:rPr lang="cs-CZ" dirty="0" err="1" smtClean="0"/>
              <a:t>nasdílení</a:t>
            </a:r>
            <a:r>
              <a:rPr lang="cs-CZ" dirty="0" smtClean="0"/>
              <a:t> dalších uživatelů k projektu v různých rolích</a:t>
            </a:r>
            <a:r>
              <a:rPr lang="en-US" dirty="0"/>
              <a:t>;</a:t>
            </a:r>
            <a:r>
              <a:rPr lang="cs-CZ" dirty="0" smtClean="0"/>
              <a:t> musejí být prvotně registrování do portálu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</a:t>
            </a:r>
            <a:r>
              <a:rPr lang="cs-CZ" dirty="0" smtClean="0"/>
              <a:t>arianta „signatář </a:t>
            </a:r>
            <a:r>
              <a:rPr lang="cs-CZ" dirty="0"/>
              <a:t>bez </a:t>
            </a:r>
            <a:r>
              <a:rPr lang="cs-CZ" dirty="0" smtClean="0"/>
              <a:t>registrace v IS KP14+“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8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Plné 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2 </a:t>
            </a:r>
            <a:r>
              <a:rPr lang="cs-CZ" dirty="0"/>
              <a:t>typy - Elektronická a Listinná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Elektronická plná moc – zmocnitel i zmocněnec musí být registrováni v Aplikaci MS2014+ a oba podepisují svým el. podpisem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Listinná </a:t>
            </a:r>
            <a:r>
              <a:rPr lang="cs-CZ" dirty="0"/>
              <a:t>(papírová) plná moc – úředně ověřená; vkládá zmocněnec</a:t>
            </a:r>
            <a:r>
              <a:rPr lang="en-US" dirty="0"/>
              <a:t>;</a:t>
            </a:r>
            <a:r>
              <a:rPr lang="cs-CZ" dirty="0"/>
              <a:t> pouze ten musí být registrován v Aplikaci MS2014+ a podepisuje svým el. podpisem</a:t>
            </a:r>
            <a:r>
              <a:rPr lang="en-US" dirty="0"/>
              <a:t>; </a:t>
            </a:r>
            <a:r>
              <a:rPr lang="cs-CZ" dirty="0"/>
              <a:t>(varianta </a:t>
            </a:r>
            <a:r>
              <a:rPr lang="cs-CZ" dirty="0" smtClean="0"/>
              <a:t>signatář </a:t>
            </a:r>
            <a:r>
              <a:rPr lang="cs-CZ" dirty="0"/>
              <a:t>bez registrace)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5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</a:t>
            </a:r>
            <a:r>
              <a:rPr lang="cs-CZ" dirty="0"/>
              <a:t>Validace subjektu – Registr osob (</a:t>
            </a:r>
            <a:r>
              <a:rPr lang="cs-CZ" dirty="0" smtClean="0"/>
              <a:t>ROS)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7530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://www.szrcr.cz/co-jsou-to-zakladni-registry</a:t>
            </a: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S</a:t>
            </a:r>
            <a:r>
              <a:rPr lang="cs-CZ" dirty="0" smtClean="0"/>
              <a:t>chválena </a:t>
            </a:r>
            <a:r>
              <a:rPr lang="cs-CZ" dirty="0"/>
              <a:t>novela zákona č. 111/2009 Sb. o registru osob ROS, </a:t>
            </a:r>
            <a:r>
              <a:rPr lang="cs-CZ"/>
              <a:t>novela </a:t>
            </a:r>
            <a:r>
              <a:rPr lang="cs-CZ" smtClean="0"/>
              <a:t>vešla </a:t>
            </a:r>
            <a:r>
              <a:rPr lang="cs-CZ" dirty="0"/>
              <a:t>v platnost k 1. 1. 2017</a:t>
            </a:r>
            <a:r>
              <a:rPr lang="en-US" dirty="0"/>
              <a:t>;</a:t>
            </a:r>
            <a:r>
              <a:rPr lang="cs-CZ" dirty="0"/>
              <a:t> novela má vazbu na Zákon č. 250/2000 Sb.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Od 1. 1. 2018 </a:t>
            </a:r>
            <a:r>
              <a:rPr lang="cs-CZ" dirty="0" smtClean="0"/>
              <a:t>povinnost </a:t>
            </a:r>
            <a:r>
              <a:rPr lang="cs-CZ" dirty="0"/>
              <a:t>všech subjektů být v registru osob ROS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Komunální příspěvkové organizace nyní v registru mohou chybět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Editorem do ROS je příslušný orgán, který vede evidenci osoby nebo jí uděluje oprávnění k </a:t>
            </a:r>
            <a:r>
              <a:rPr lang="cs-CZ" dirty="0" smtClean="0"/>
              <a:t>činnosti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C</a:t>
            </a:r>
            <a:r>
              <a:rPr lang="cs-CZ" dirty="0" smtClean="0"/>
              <a:t>hyba </a:t>
            </a:r>
            <a:r>
              <a:rPr lang="cs-CZ" dirty="0"/>
              <a:t>při validaci ROS, tzn. neexistující záznam ROS na žádosti o </a:t>
            </a:r>
            <a:r>
              <a:rPr lang="cs-CZ" dirty="0" smtClean="0"/>
              <a:t>podporu </a:t>
            </a:r>
            <a:r>
              <a:rPr lang="cs-CZ" dirty="0"/>
              <a:t>způsobuje zdržení na straně žadatele o podporu a vznik </a:t>
            </a:r>
            <a:r>
              <a:rPr lang="cs-CZ" dirty="0" smtClean="0"/>
              <a:t>dodatečných </a:t>
            </a:r>
            <a:r>
              <a:rPr lang="cs-CZ" dirty="0"/>
              <a:t>chyb v </a:t>
            </a:r>
            <a:r>
              <a:rPr lang="cs-CZ" dirty="0" smtClean="0"/>
              <a:t>aplikaci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dirty="0"/>
              <a:t>H</a:t>
            </a:r>
            <a:r>
              <a:rPr lang="cs-CZ" dirty="0" smtClean="0"/>
              <a:t>eslo </a:t>
            </a:r>
            <a:r>
              <a:rPr lang="cs-CZ" dirty="0"/>
              <a:t>ROS (obejití </a:t>
            </a:r>
            <a:r>
              <a:rPr lang="cs-CZ" dirty="0" smtClean="0"/>
              <a:t>validace </a:t>
            </a:r>
            <a:r>
              <a:rPr lang="cs-CZ" dirty="0"/>
              <a:t>subjektu z ROS zadáním hesla)</a:t>
            </a:r>
          </a:p>
        </p:txBody>
      </p:sp>
    </p:spTree>
    <p:extLst>
      <p:ext uri="{BB962C8B-B14F-4D97-AF65-F5344CB8AC3E}">
        <p14:creationId xmlns:p14="http://schemas.microsoft.com/office/powerpoint/2010/main" val="376179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/>
              <a:t>Všechny formuláře v aplikaci jsou vždy podepsány kvalifikovaným certifikátem (žádost o podporu, žádost o přezkum hodnocení, zpráva o realizaci, žádost o platbu, </a:t>
            </a:r>
            <a:r>
              <a:rPr lang="cs-CZ" dirty="0" smtClean="0"/>
              <a:t>…)</a:t>
            </a:r>
            <a:endParaRPr lang="cs-CZ" dirty="0"/>
          </a:p>
          <a:p>
            <a:pPr marL="342900" lvl="1" indent="-342900">
              <a:spcBef>
                <a:spcPts val="1000"/>
              </a:spcBef>
              <a:defRPr/>
            </a:pPr>
            <a:r>
              <a:rPr lang="cs-CZ" sz="2000" dirty="0">
                <a:latin typeface="+mj-lt"/>
              </a:rPr>
              <a:t>Přehled poskytovatelů uveden na stránkách Ministerstva vnitra </a:t>
            </a:r>
            <a:r>
              <a:rPr lang="cs-CZ" sz="2000" u="sng" dirty="0">
                <a:latin typeface="+mj-lt"/>
                <a:hlinkClick r:id="rId2"/>
              </a:rPr>
              <a:t>http://</a:t>
            </a:r>
            <a:r>
              <a:rPr lang="cs-CZ" sz="2000" u="sng" dirty="0" smtClean="0">
                <a:latin typeface="+mj-lt"/>
                <a:hlinkClick r:id="rId2"/>
              </a:rPr>
              <a:t>www.mvcr.cz/clanek/prehled-udelenych-akreditaci.aspx</a:t>
            </a:r>
            <a:endParaRPr lang="cs-CZ" sz="2000" u="sng" dirty="0" smtClean="0">
              <a:latin typeface="+mj-lt"/>
            </a:endParaRPr>
          </a:p>
          <a:p>
            <a:pPr marL="342900" lvl="1" indent="-342900">
              <a:spcBef>
                <a:spcPts val="1000"/>
              </a:spcBef>
              <a:defRPr/>
            </a:pPr>
            <a:r>
              <a:rPr lang="cs-CZ" sz="2000" dirty="0">
                <a:latin typeface="+mj-lt"/>
              </a:rPr>
              <a:t>FAQ Elektronický podpis – záložka FAQ úvodní obrazovky IS KP14+ - postupy pro práci s certifikáty</a:t>
            </a:r>
          </a:p>
          <a:p>
            <a:pPr marL="0" lvl="1" indent="0">
              <a:spcBef>
                <a:spcPts val="1000"/>
              </a:spcBef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92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6) Kvalifikovaný certifikát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Vlastnosti </a:t>
            </a:r>
            <a:r>
              <a:rPr lang="cs-CZ" dirty="0"/>
              <a:t>certifikátu: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Kvalifikovaný certifikát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Certifikát musí být určen pro elektronické podepisování dokumentů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Certifikát obsahuje privátním klíč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Aktuální platnost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Výše uvedení vlastnosti garantuje certifikační autorita</a:t>
            </a:r>
          </a:p>
        </p:txBody>
      </p:sp>
    </p:spTree>
    <p:extLst>
      <p:ext uri="{BB962C8B-B14F-4D97-AF65-F5344CB8AC3E}">
        <p14:creationId xmlns:p14="http://schemas.microsoft.com/office/powerpoint/2010/main" val="685877804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15OPMSMT0001-28-56576</_dlc_DocId>
    <_dlc_DocIdUrl xmlns="0104a4cd-1400-468e-be1b-c7aad71d7d5a">
      <Url>https://op.msmt.cz/_layouts/15/DocIdRedir.aspx?ID=15OPMSMT0001-28-56576</Url>
      <Description>15OPMSMT0001-28-56576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1FC87D-118F-4FFF-98EE-59ADE527E458}"/>
</file>

<file path=customXml/itemProps2.xml><?xml version="1.0" encoding="utf-8"?>
<ds:datastoreItem xmlns:ds="http://schemas.openxmlformats.org/officeDocument/2006/customXml" ds:itemID="{B3836A6B-B9C0-4044-A2B1-4CDBD2A5CC87}"/>
</file>

<file path=customXml/itemProps3.xml><?xml version="1.0" encoding="utf-8"?>
<ds:datastoreItem xmlns:ds="http://schemas.openxmlformats.org/officeDocument/2006/customXml" ds:itemID="{EB7D9836-1CA0-4407-ABC7-093FC03A947E}"/>
</file>

<file path=customXml/itemProps4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F8BABBFA-9D30-49BF-BFFC-2D3F38DE88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586</Words>
  <Application>Microsoft Office PowerPoint</Application>
  <PresentationFormat>Předvádění na obrazovce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1) Obecné informace</vt:lpstr>
      <vt:lpstr>2) Komunikace žadatele/příjemce s ŘO</vt:lpstr>
      <vt:lpstr>3) Přístup k projektu</vt:lpstr>
      <vt:lpstr>4) Plné moci</vt:lpstr>
      <vt:lpstr>5) Validace subjektu – Registr osob (ROS)</vt:lpstr>
      <vt:lpstr>6) Kvalifikovaný certifikát</vt:lpstr>
      <vt:lpstr>6) Kvalifikovaný certifikát</vt:lpstr>
      <vt:lpstr>6) Kvalifikovaný certifikát</vt:lpstr>
      <vt:lpstr>7) Zobrazení stavů projektu v procesu schvalování</vt:lpstr>
      <vt:lpstr>8) Podání žádosti o přezkum rozhodnutí</vt:lpstr>
      <vt:lpstr>9) Právní akt</vt:lpstr>
      <vt:lpstr>10) Dokumentace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/>
  <cp:lastModifiedBy>Rychecký Pavel</cp:lastModifiedBy>
  <cp:revision>101</cp:revision>
  <dcterms:created xsi:type="dcterms:W3CDTF">2015-09-11T08:58:50Z</dcterms:created>
  <dcterms:modified xsi:type="dcterms:W3CDTF">2017-06-14T08:26:38Z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1537a507-db3e-4d40-8a81-86745838d96e</vt:lpwstr>
  </property>
  <property fmtid="{D5CDD505-2E9C-101B-9397-08002B2CF9AE}" pid="4" name="Komentář">
    <vt:lpwstr>předepsané písmo Calibri, daná velikost a barva písma</vt:lpwstr>
  </property>
</Properties>
</file>