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5"/>
  </p:sldMasterIdLst>
  <p:notesMasterIdLst>
    <p:notesMasterId r:id="rId39"/>
  </p:notesMasterIdLst>
  <p:sldIdLst>
    <p:sldId id="256" r:id="rId6"/>
    <p:sldId id="268" r:id="rId7"/>
    <p:sldId id="266" r:id="rId8"/>
    <p:sldId id="285" r:id="rId9"/>
    <p:sldId id="288" r:id="rId10"/>
    <p:sldId id="277" r:id="rId11"/>
    <p:sldId id="287" r:id="rId12"/>
    <p:sldId id="286" r:id="rId13"/>
    <p:sldId id="290" r:id="rId14"/>
    <p:sldId id="292" r:id="rId15"/>
    <p:sldId id="278" r:id="rId16"/>
    <p:sldId id="273" r:id="rId17"/>
    <p:sldId id="291" r:id="rId18"/>
    <p:sldId id="271" r:id="rId19"/>
    <p:sldId id="274" r:id="rId20"/>
    <p:sldId id="279" r:id="rId21"/>
    <p:sldId id="294" r:id="rId22"/>
    <p:sldId id="293" r:id="rId23"/>
    <p:sldId id="296" r:id="rId24"/>
    <p:sldId id="297" r:id="rId25"/>
    <p:sldId id="281" r:id="rId26"/>
    <p:sldId id="298" r:id="rId27"/>
    <p:sldId id="300" r:id="rId28"/>
    <p:sldId id="301" r:id="rId29"/>
    <p:sldId id="302" r:id="rId30"/>
    <p:sldId id="295" r:id="rId31"/>
    <p:sldId id="299" r:id="rId32"/>
    <p:sldId id="303" r:id="rId33"/>
    <p:sldId id="304" r:id="rId34"/>
    <p:sldId id="289" r:id="rId35"/>
    <p:sldId id="276" r:id="rId36"/>
    <p:sldId id="284" r:id="rId37"/>
    <p:sldId id="280"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428D96"/>
    <a:srgbClr val="388991"/>
    <a:srgbClr val="7EA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9" autoAdjust="0"/>
    <p:restoredTop sz="85408" autoAdjust="0"/>
  </p:normalViewPr>
  <p:slideViewPr>
    <p:cSldViewPr snapToGrid="0">
      <p:cViewPr varScale="1">
        <p:scale>
          <a:sx n="96" d="100"/>
          <a:sy n="96" d="100"/>
        </p:scale>
        <p:origin x="117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09F12-7DF2-4147-BF06-3C9E39E21AB3}" type="doc">
      <dgm:prSet loTypeId="urn:microsoft.com/office/officeart/2005/8/layout/gear1" loCatId="process" qsTypeId="urn:microsoft.com/office/officeart/2005/8/quickstyle/3d1" qsCatId="3D" csTypeId="urn:microsoft.com/office/officeart/2005/8/colors/colorful4" csCatId="colorful" phldr="1"/>
      <dgm:spPr/>
    </dgm:pt>
    <dgm:pt modelId="{41B1233E-F02B-47FA-B9B9-4BE5AC572AD0}">
      <dgm:prSet phldrT="[Text]"/>
      <dgm:spPr/>
      <dgm:t>
        <a:bodyPr/>
        <a:lstStyle/>
        <a:p>
          <a:r>
            <a:rPr lang="cs-CZ" dirty="0" smtClean="0"/>
            <a:t>Proč?</a:t>
          </a:r>
          <a:endParaRPr lang="cs-CZ" dirty="0"/>
        </a:p>
      </dgm:t>
    </dgm:pt>
    <dgm:pt modelId="{F611B384-9D33-42EC-9D78-4CF4C46ED210}" type="parTrans" cxnId="{F6CBB21B-E84D-46F7-A596-6072EE89BAC3}">
      <dgm:prSet/>
      <dgm:spPr/>
      <dgm:t>
        <a:bodyPr/>
        <a:lstStyle/>
        <a:p>
          <a:endParaRPr lang="cs-CZ"/>
        </a:p>
      </dgm:t>
    </dgm:pt>
    <dgm:pt modelId="{29282DE8-5C8A-4232-A03B-C401C5A7AB54}" type="sibTrans" cxnId="{F6CBB21B-E84D-46F7-A596-6072EE89BAC3}">
      <dgm:prSet/>
      <dgm:spPr/>
      <dgm:t>
        <a:bodyPr/>
        <a:lstStyle/>
        <a:p>
          <a:endParaRPr lang="cs-CZ"/>
        </a:p>
      </dgm:t>
    </dgm:pt>
    <dgm:pt modelId="{23074141-ADB5-4ADF-B0DA-F3D7633800F1}">
      <dgm:prSet phldrT="[Text]"/>
      <dgm:spPr/>
      <dgm:t>
        <a:bodyPr/>
        <a:lstStyle/>
        <a:p>
          <a:r>
            <a:rPr lang="cs-CZ" dirty="0" smtClean="0"/>
            <a:t>Kdo?</a:t>
          </a:r>
          <a:endParaRPr lang="cs-CZ" dirty="0"/>
        </a:p>
      </dgm:t>
    </dgm:pt>
    <dgm:pt modelId="{5FC2F0E0-6916-41F0-B2CB-AE99A68BAAFD}" type="parTrans" cxnId="{67207B4F-3685-4CA1-BFC0-373C730783C1}">
      <dgm:prSet/>
      <dgm:spPr/>
      <dgm:t>
        <a:bodyPr/>
        <a:lstStyle/>
        <a:p>
          <a:endParaRPr lang="cs-CZ"/>
        </a:p>
      </dgm:t>
    </dgm:pt>
    <dgm:pt modelId="{A5C0669C-767B-4DF9-9C9B-76746EE4065A}" type="sibTrans" cxnId="{67207B4F-3685-4CA1-BFC0-373C730783C1}">
      <dgm:prSet/>
      <dgm:spPr/>
      <dgm:t>
        <a:bodyPr/>
        <a:lstStyle/>
        <a:p>
          <a:endParaRPr lang="cs-CZ"/>
        </a:p>
      </dgm:t>
    </dgm:pt>
    <dgm:pt modelId="{5BFD531C-EA67-436B-B9FF-28A70444E33C}">
      <dgm:prSet phldrT="[Text]"/>
      <dgm:spPr/>
      <dgm:t>
        <a:bodyPr/>
        <a:lstStyle/>
        <a:p>
          <a:r>
            <a:rPr lang="cs-CZ" dirty="0" smtClean="0"/>
            <a:t>Co?</a:t>
          </a:r>
          <a:endParaRPr lang="cs-CZ" dirty="0"/>
        </a:p>
      </dgm:t>
    </dgm:pt>
    <dgm:pt modelId="{8340436F-D2E1-4B60-9BE3-52B5512153FA}" type="parTrans" cxnId="{2FA71C66-6644-489A-A3F0-C1AA8BD12CC8}">
      <dgm:prSet/>
      <dgm:spPr/>
      <dgm:t>
        <a:bodyPr/>
        <a:lstStyle/>
        <a:p>
          <a:endParaRPr lang="cs-CZ"/>
        </a:p>
      </dgm:t>
    </dgm:pt>
    <dgm:pt modelId="{09B18004-EE3C-4AA1-8F49-98E336D158F0}" type="sibTrans" cxnId="{2FA71C66-6644-489A-A3F0-C1AA8BD12CC8}">
      <dgm:prSet/>
      <dgm:spPr/>
      <dgm:t>
        <a:bodyPr/>
        <a:lstStyle/>
        <a:p>
          <a:endParaRPr lang="cs-CZ"/>
        </a:p>
      </dgm:t>
    </dgm:pt>
    <dgm:pt modelId="{1504D440-9AC9-4CE1-B0B2-7D2F3A8D1DF9}" type="pres">
      <dgm:prSet presAssocID="{49309F12-7DF2-4147-BF06-3C9E39E21AB3}" presName="composite" presStyleCnt="0">
        <dgm:presLayoutVars>
          <dgm:chMax val="3"/>
          <dgm:animLvl val="lvl"/>
          <dgm:resizeHandles val="exact"/>
        </dgm:presLayoutVars>
      </dgm:prSet>
      <dgm:spPr/>
    </dgm:pt>
    <dgm:pt modelId="{CB4F09D9-DAF9-43B4-A920-06D452EA1409}" type="pres">
      <dgm:prSet presAssocID="{41B1233E-F02B-47FA-B9B9-4BE5AC572AD0}" presName="gear1" presStyleLbl="node1" presStyleIdx="0" presStyleCnt="3">
        <dgm:presLayoutVars>
          <dgm:chMax val="1"/>
          <dgm:bulletEnabled val="1"/>
        </dgm:presLayoutVars>
      </dgm:prSet>
      <dgm:spPr/>
      <dgm:t>
        <a:bodyPr/>
        <a:lstStyle/>
        <a:p>
          <a:endParaRPr lang="cs-CZ"/>
        </a:p>
      </dgm:t>
    </dgm:pt>
    <dgm:pt modelId="{D9F01CD1-8FDF-41E3-9E1A-1698E7DED55C}" type="pres">
      <dgm:prSet presAssocID="{41B1233E-F02B-47FA-B9B9-4BE5AC572AD0}" presName="gear1srcNode" presStyleLbl="node1" presStyleIdx="0" presStyleCnt="3"/>
      <dgm:spPr/>
      <dgm:t>
        <a:bodyPr/>
        <a:lstStyle/>
        <a:p>
          <a:endParaRPr lang="cs-CZ"/>
        </a:p>
      </dgm:t>
    </dgm:pt>
    <dgm:pt modelId="{10FB3343-BB54-461B-B196-F112B3E1C2D9}" type="pres">
      <dgm:prSet presAssocID="{41B1233E-F02B-47FA-B9B9-4BE5AC572AD0}" presName="gear1dstNode" presStyleLbl="node1" presStyleIdx="0" presStyleCnt="3"/>
      <dgm:spPr/>
      <dgm:t>
        <a:bodyPr/>
        <a:lstStyle/>
        <a:p>
          <a:endParaRPr lang="cs-CZ"/>
        </a:p>
      </dgm:t>
    </dgm:pt>
    <dgm:pt modelId="{0EA1543B-57D4-4BB7-A87C-8339302C3BD3}" type="pres">
      <dgm:prSet presAssocID="{23074141-ADB5-4ADF-B0DA-F3D7633800F1}" presName="gear2" presStyleLbl="node1" presStyleIdx="1" presStyleCnt="3">
        <dgm:presLayoutVars>
          <dgm:chMax val="1"/>
          <dgm:bulletEnabled val="1"/>
        </dgm:presLayoutVars>
      </dgm:prSet>
      <dgm:spPr/>
      <dgm:t>
        <a:bodyPr/>
        <a:lstStyle/>
        <a:p>
          <a:endParaRPr lang="cs-CZ"/>
        </a:p>
      </dgm:t>
    </dgm:pt>
    <dgm:pt modelId="{0BF89421-4582-46EB-B1AA-FE272B17D94D}" type="pres">
      <dgm:prSet presAssocID="{23074141-ADB5-4ADF-B0DA-F3D7633800F1}" presName="gear2srcNode" presStyleLbl="node1" presStyleIdx="1" presStyleCnt="3"/>
      <dgm:spPr/>
      <dgm:t>
        <a:bodyPr/>
        <a:lstStyle/>
        <a:p>
          <a:endParaRPr lang="cs-CZ"/>
        </a:p>
      </dgm:t>
    </dgm:pt>
    <dgm:pt modelId="{61EF4A28-369F-46FE-B097-1CD645075074}" type="pres">
      <dgm:prSet presAssocID="{23074141-ADB5-4ADF-B0DA-F3D7633800F1}" presName="gear2dstNode" presStyleLbl="node1" presStyleIdx="1" presStyleCnt="3"/>
      <dgm:spPr/>
      <dgm:t>
        <a:bodyPr/>
        <a:lstStyle/>
        <a:p>
          <a:endParaRPr lang="cs-CZ"/>
        </a:p>
      </dgm:t>
    </dgm:pt>
    <dgm:pt modelId="{A0DFD233-B931-46FA-BD98-5E4CFB8F67FF}" type="pres">
      <dgm:prSet presAssocID="{5BFD531C-EA67-436B-B9FF-28A70444E33C}" presName="gear3" presStyleLbl="node1" presStyleIdx="2" presStyleCnt="3"/>
      <dgm:spPr/>
      <dgm:t>
        <a:bodyPr/>
        <a:lstStyle/>
        <a:p>
          <a:endParaRPr lang="cs-CZ"/>
        </a:p>
      </dgm:t>
    </dgm:pt>
    <dgm:pt modelId="{3D36D7FA-F4E6-4069-AD45-B38AA403AFB6}" type="pres">
      <dgm:prSet presAssocID="{5BFD531C-EA67-436B-B9FF-28A70444E33C}" presName="gear3tx" presStyleLbl="node1" presStyleIdx="2" presStyleCnt="3">
        <dgm:presLayoutVars>
          <dgm:chMax val="1"/>
          <dgm:bulletEnabled val="1"/>
        </dgm:presLayoutVars>
      </dgm:prSet>
      <dgm:spPr/>
      <dgm:t>
        <a:bodyPr/>
        <a:lstStyle/>
        <a:p>
          <a:endParaRPr lang="cs-CZ"/>
        </a:p>
      </dgm:t>
    </dgm:pt>
    <dgm:pt modelId="{07C4DB58-4B77-429F-B89A-8BDC53E6310E}" type="pres">
      <dgm:prSet presAssocID="{5BFD531C-EA67-436B-B9FF-28A70444E33C}" presName="gear3srcNode" presStyleLbl="node1" presStyleIdx="2" presStyleCnt="3"/>
      <dgm:spPr/>
      <dgm:t>
        <a:bodyPr/>
        <a:lstStyle/>
        <a:p>
          <a:endParaRPr lang="cs-CZ"/>
        </a:p>
      </dgm:t>
    </dgm:pt>
    <dgm:pt modelId="{6904C8A6-6813-4F70-9C01-037E861E3CD6}" type="pres">
      <dgm:prSet presAssocID="{5BFD531C-EA67-436B-B9FF-28A70444E33C}" presName="gear3dstNode" presStyleLbl="node1" presStyleIdx="2" presStyleCnt="3"/>
      <dgm:spPr/>
      <dgm:t>
        <a:bodyPr/>
        <a:lstStyle/>
        <a:p>
          <a:endParaRPr lang="cs-CZ"/>
        </a:p>
      </dgm:t>
    </dgm:pt>
    <dgm:pt modelId="{B78E7FF4-34CA-40A5-B5D6-8BA89B7DBF48}" type="pres">
      <dgm:prSet presAssocID="{29282DE8-5C8A-4232-A03B-C401C5A7AB54}" presName="connector1" presStyleLbl="sibTrans2D1" presStyleIdx="0" presStyleCnt="3"/>
      <dgm:spPr/>
      <dgm:t>
        <a:bodyPr/>
        <a:lstStyle/>
        <a:p>
          <a:endParaRPr lang="cs-CZ"/>
        </a:p>
      </dgm:t>
    </dgm:pt>
    <dgm:pt modelId="{C07F760B-FBAD-4CF1-B973-180CFECD0445}" type="pres">
      <dgm:prSet presAssocID="{A5C0669C-767B-4DF9-9C9B-76746EE4065A}" presName="connector2" presStyleLbl="sibTrans2D1" presStyleIdx="1" presStyleCnt="3"/>
      <dgm:spPr/>
      <dgm:t>
        <a:bodyPr/>
        <a:lstStyle/>
        <a:p>
          <a:endParaRPr lang="cs-CZ"/>
        </a:p>
      </dgm:t>
    </dgm:pt>
    <dgm:pt modelId="{C0B257CB-EC39-4DA2-B48E-4FBAC81B2947}" type="pres">
      <dgm:prSet presAssocID="{09B18004-EE3C-4AA1-8F49-98E336D158F0}" presName="connector3" presStyleLbl="sibTrans2D1" presStyleIdx="2" presStyleCnt="3"/>
      <dgm:spPr/>
      <dgm:t>
        <a:bodyPr/>
        <a:lstStyle/>
        <a:p>
          <a:endParaRPr lang="cs-CZ"/>
        </a:p>
      </dgm:t>
    </dgm:pt>
  </dgm:ptLst>
  <dgm:cxnLst>
    <dgm:cxn modelId="{03455A12-A7D7-41D0-95BB-05BFE05A0A0B}" type="presOf" srcId="{41B1233E-F02B-47FA-B9B9-4BE5AC572AD0}" destId="{D9F01CD1-8FDF-41E3-9E1A-1698E7DED55C}" srcOrd="1" destOrd="0" presId="urn:microsoft.com/office/officeart/2005/8/layout/gear1"/>
    <dgm:cxn modelId="{AE7FE234-7A62-43EF-A289-6849209B478C}" type="presOf" srcId="{41B1233E-F02B-47FA-B9B9-4BE5AC572AD0}" destId="{10FB3343-BB54-461B-B196-F112B3E1C2D9}" srcOrd="2" destOrd="0" presId="urn:microsoft.com/office/officeart/2005/8/layout/gear1"/>
    <dgm:cxn modelId="{9127A1B2-349D-4294-B18F-2A874F927AB3}" type="presOf" srcId="{5BFD531C-EA67-436B-B9FF-28A70444E33C}" destId="{3D36D7FA-F4E6-4069-AD45-B38AA403AFB6}" srcOrd="1" destOrd="0" presId="urn:microsoft.com/office/officeart/2005/8/layout/gear1"/>
    <dgm:cxn modelId="{CEC4FB5E-2214-453A-B2CF-ED6326DC4B4A}" type="presOf" srcId="{09B18004-EE3C-4AA1-8F49-98E336D158F0}" destId="{C0B257CB-EC39-4DA2-B48E-4FBAC81B2947}" srcOrd="0" destOrd="0" presId="urn:microsoft.com/office/officeart/2005/8/layout/gear1"/>
    <dgm:cxn modelId="{884102CE-1288-46E5-AE6B-8702FE8E12AE}" type="presOf" srcId="{A5C0669C-767B-4DF9-9C9B-76746EE4065A}" destId="{C07F760B-FBAD-4CF1-B973-180CFECD0445}" srcOrd="0" destOrd="0" presId="urn:microsoft.com/office/officeart/2005/8/layout/gear1"/>
    <dgm:cxn modelId="{F6CBB21B-E84D-46F7-A596-6072EE89BAC3}" srcId="{49309F12-7DF2-4147-BF06-3C9E39E21AB3}" destId="{41B1233E-F02B-47FA-B9B9-4BE5AC572AD0}" srcOrd="0" destOrd="0" parTransId="{F611B384-9D33-42EC-9D78-4CF4C46ED210}" sibTransId="{29282DE8-5C8A-4232-A03B-C401C5A7AB54}"/>
    <dgm:cxn modelId="{2D6DBCC1-15B5-4759-909B-52C5D6B4C7E5}" type="presOf" srcId="{41B1233E-F02B-47FA-B9B9-4BE5AC572AD0}" destId="{CB4F09D9-DAF9-43B4-A920-06D452EA1409}" srcOrd="0" destOrd="0" presId="urn:microsoft.com/office/officeart/2005/8/layout/gear1"/>
    <dgm:cxn modelId="{FF8DD9DA-3226-467C-AC49-9477B8027A0B}" type="presOf" srcId="{5BFD531C-EA67-436B-B9FF-28A70444E33C}" destId="{07C4DB58-4B77-429F-B89A-8BDC53E6310E}" srcOrd="2" destOrd="0" presId="urn:microsoft.com/office/officeart/2005/8/layout/gear1"/>
    <dgm:cxn modelId="{AF97B067-0644-4EE5-8A11-96FCA532C9BE}" type="presOf" srcId="{5BFD531C-EA67-436B-B9FF-28A70444E33C}" destId="{6904C8A6-6813-4F70-9C01-037E861E3CD6}" srcOrd="3" destOrd="0" presId="urn:microsoft.com/office/officeart/2005/8/layout/gear1"/>
    <dgm:cxn modelId="{AC760EED-AD62-459C-83EB-DD10D8AC09B5}" type="presOf" srcId="{23074141-ADB5-4ADF-B0DA-F3D7633800F1}" destId="{0BF89421-4582-46EB-B1AA-FE272B17D94D}" srcOrd="1" destOrd="0" presId="urn:microsoft.com/office/officeart/2005/8/layout/gear1"/>
    <dgm:cxn modelId="{E54A47A7-8B11-465A-9098-255066D331D9}" type="presOf" srcId="{29282DE8-5C8A-4232-A03B-C401C5A7AB54}" destId="{B78E7FF4-34CA-40A5-B5D6-8BA89B7DBF48}" srcOrd="0" destOrd="0" presId="urn:microsoft.com/office/officeart/2005/8/layout/gear1"/>
    <dgm:cxn modelId="{2FA71C66-6644-489A-A3F0-C1AA8BD12CC8}" srcId="{49309F12-7DF2-4147-BF06-3C9E39E21AB3}" destId="{5BFD531C-EA67-436B-B9FF-28A70444E33C}" srcOrd="2" destOrd="0" parTransId="{8340436F-D2E1-4B60-9BE3-52B5512153FA}" sibTransId="{09B18004-EE3C-4AA1-8F49-98E336D158F0}"/>
    <dgm:cxn modelId="{11EA40B6-7AA3-4E4A-8C10-8C866149F1CD}" type="presOf" srcId="{23074141-ADB5-4ADF-B0DA-F3D7633800F1}" destId="{0EA1543B-57D4-4BB7-A87C-8339302C3BD3}" srcOrd="0" destOrd="0" presId="urn:microsoft.com/office/officeart/2005/8/layout/gear1"/>
    <dgm:cxn modelId="{67207B4F-3685-4CA1-BFC0-373C730783C1}" srcId="{49309F12-7DF2-4147-BF06-3C9E39E21AB3}" destId="{23074141-ADB5-4ADF-B0DA-F3D7633800F1}" srcOrd="1" destOrd="0" parTransId="{5FC2F0E0-6916-41F0-B2CB-AE99A68BAAFD}" sibTransId="{A5C0669C-767B-4DF9-9C9B-76746EE4065A}"/>
    <dgm:cxn modelId="{9ACD95C0-E104-41F5-AD38-ED8A923EE578}" type="presOf" srcId="{5BFD531C-EA67-436B-B9FF-28A70444E33C}" destId="{A0DFD233-B931-46FA-BD98-5E4CFB8F67FF}" srcOrd="0" destOrd="0" presId="urn:microsoft.com/office/officeart/2005/8/layout/gear1"/>
    <dgm:cxn modelId="{376EA9FA-AC49-4948-AC50-36E92A691F96}" type="presOf" srcId="{23074141-ADB5-4ADF-B0DA-F3D7633800F1}" destId="{61EF4A28-369F-46FE-B097-1CD645075074}" srcOrd="2" destOrd="0" presId="urn:microsoft.com/office/officeart/2005/8/layout/gear1"/>
    <dgm:cxn modelId="{7F081EE2-01E4-4903-8EAE-9B1E7596017B}" type="presOf" srcId="{49309F12-7DF2-4147-BF06-3C9E39E21AB3}" destId="{1504D440-9AC9-4CE1-B0B2-7D2F3A8D1DF9}" srcOrd="0" destOrd="0" presId="urn:microsoft.com/office/officeart/2005/8/layout/gear1"/>
    <dgm:cxn modelId="{3A125D0A-F34F-4B72-A87D-B26A2BD39DE7}" type="presParOf" srcId="{1504D440-9AC9-4CE1-B0B2-7D2F3A8D1DF9}" destId="{CB4F09D9-DAF9-43B4-A920-06D452EA1409}" srcOrd="0" destOrd="0" presId="urn:microsoft.com/office/officeart/2005/8/layout/gear1"/>
    <dgm:cxn modelId="{C0353859-37DF-4D7D-BDBC-D9A814D43E5F}" type="presParOf" srcId="{1504D440-9AC9-4CE1-B0B2-7D2F3A8D1DF9}" destId="{D9F01CD1-8FDF-41E3-9E1A-1698E7DED55C}" srcOrd="1" destOrd="0" presId="urn:microsoft.com/office/officeart/2005/8/layout/gear1"/>
    <dgm:cxn modelId="{84CE39CC-067B-4D07-AC21-EC17B6A82D92}" type="presParOf" srcId="{1504D440-9AC9-4CE1-B0B2-7D2F3A8D1DF9}" destId="{10FB3343-BB54-461B-B196-F112B3E1C2D9}" srcOrd="2" destOrd="0" presId="urn:microsoft.com/office/officeart/2005/8/layout/gear1"/>
    <dgm:cxn modelId="{B269FE78-A330-4F40-8D49-82615DA62718}" type="presParOf" srcId="{1504D440-9AC9-4CE1-B0B2-7D2F3A8D1DF9}" destId="{0EA1543B-57D4-4BB7-A87C-8339302C3BD3}" srcOrd="3" destOrd="0" presId="urn:microsoft.com/office/officeart/2005/8/layout/gear1"/>
    <dgm:cxn modelId="{01002DB6-BA7E-4811-8EE3-424FAB162044}" type="presParOf" srcId="{1504D440-9AC9-4CE1-B0B2-7D2F3A8D1DF9}" destId="{0BF89421-4582-46EB-B1AA-FE272B17D94D}" srcOrd="4" destOrd="0" presId="urn:microsoft.com/office/officeart/2005/8/layout/gear1"/>
    <dgm:cxn modelId="{B34FF308-FAC7-4492-B91B-7A0B29D6C193}" type="presParOf" srcId="{1504D440-9AC9-4CE1-B0B2-7D2F3A8D1DF9}" destId="{61EF4A28-369F-46FE-B097-1CD645075074}" srcOrd="5" destOrd="0" presId="urn:microsoft.com/office/officeart/2005/8/layout/gear1"/>
    <dgm:cxn modelId="{86EE8969-1FBF-431D-9727-650DB7F49D3F}" type="presParOf" srcId="{1504D440-9AC9-4CE1-B0B2-7D2F3A8D1DF9}" destId="{A0DFD233-B931-46FA-BD98-5E4CFB8F67FF}" srcOrd="6" destOrd="0" presId="urn:microsoft.com/office/officeart/2005/8/layout/gear1"/>
    <dgm:cxn modelId="{EF2F023C-DA9A-4412-88BA-8C5210AA67EC}" type="presParOf" srcId="{1504D440-9AC9-4CE1-B0B2-7D2F3A8D1DF9}" destId="{3D36D7FA-F4E6-4069-AD45-B38AA403AFB6}" srcOrd="7" destOrd="0" presId="urn:microsoft.com/office/officeart/2005/8/layout/gear1"/>
    <dgm:cxn modelId="{C73D7F6F-3557-4C3C-8E1E-CED324E956DA}" type="presParOf" srcId="{1504D440-9AC9-4CE1-B0B2-7D2F3A8D1DF9}" destId="{07C4DB58-4B77-429F-B89A-8BDC53E6310E}" srcOrd="8" destOrd="0" presId="urn:microsoft.com/office/officeart/2005/8/layout/gear1"/>
    <dgm:cxn modelId="{562BBD3C-8AE1-4337-808E-A59136FEC04E}" type="presParOf" srcId="{1504D440-9AC9-4CE1-B0B2-7D2F3A8D1DF9}" destId="{6904C8A6-6813-4F70-9C01-037E861E3CD6}" srcOrd="9" destOrd="0" presId="urn:microsoft.com/office/officeart/2005/8/layout/gear1"/>
    <dgm:cxn modelId="{74942608-301B-4500-B52B-304D3B3D87AD}" type="presParOf" srcId="{1504D440-9AC9-4CE1-B0B2-7D2F3A8D1DF9}" destId="{B78E7FF4-34CA-40A5-B5D6-8BA89B7DBF48}" srcOrd="10" destOrd="0" presId="urn:microsoft.com/office/officeart/2005/8/layout/gear1"/>
    <dgm:cxn modelId="{EFEECCA6-5782-4EA4-AF54-DB638BD2779F}" type="presParOf" srcId="{1504D440-9AC9-4CE1-B0B2-7D2F3A8D1DF9}" destId="{C07F760B-FBAD-4CF1-B973-180CFECD0445}" srcOrd="11" destOrd="0" presId="urn:microsoft.com/office/officeart/2005/8/layout/gear1"/>
    <dgm:cxn modelId="{A336943C-EAE9-4FB8-A1D3-34910045CE39}" type="presParOf" srcId="{1504D440-9AC9-4CE1-B0B2-7D2F3A8D1DF9}" destId="{C0B257CB-EC39-4DA2-B48E-4FBAC81B294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9DF72-4A74-425E-8556-0C9CBA07732F}" type="doc">
      <dgm:prSet loTypeId="urn:microsoft.com/office/officeart/2005/8/layout/arrow5" loCatId="process" qsTypeId="urn:microsoft.com/office/officeart/2005/8/quickstyle/3d1" qsCatId="3D" csTypeId="urn:microsoft.com/office/officeart/2005/8/colors/colorful4" csCatId="colorful" phldr="1"/>
      <dgm:spPr/>
      <dgm:t>
        <a:bodyPr/>
        <a:lstStyle/>
        <a:p>
          <a:endParaRPr lang="cs-CZ"/>
        </a:p>
      </dgm:t>
    </dgm:pt>
    <dgm:pt modelId="{99C44376-81D2-4BA1-8814-FFFE31832BB4}">
      <dgm:prSet phldrT="[Text]" custT="1"/>
      <dgm:spPr/>
      <dgm:t>
        <a:bodyPr/>
        <a:lstStyle/>
        <a:p>
          <a:r>
            <a:rPr lang="cs-CZ" sz="1700" dirty="0" smtClean="0"/>
            <a:t>Etické a profesionální aspekty</a:t>
          </a:r>
          <a:endParaRPr lang="cs-CZ" sz="1700" dirty="0"/>
        </a:p>
      </dgm:t>
    </dgm:pt>
    <dgm:pt modelId="{BE05AC47-2013-409D-AF59-53721F99598C}" type="parTrans" cxnId="{62FF1A27-0BCF-4243-AAE6-75B6A0E670FD}">
      <dgm:prSet/>
      <dgm:spPr/>
      <dgm:t>
        <a:bodyPr/>
        <a:lstStyle/>
        <a:p>
          <a:endParaRPr lang="cs-CZ"/>
        </a:p>
      </dgm:t>
    </dgm:pt>
    <dgm:pt modelId="{2BDB1BB0-F5DE-4874-A143-48A8EB3A2BF4}" type="sibTrans" cxnId="{62FF1A27-0BCF-4243-AAE6-75B6A0E670FD}">
      <dgm:prSet/>
      <dgm:spPr/>
      <dgm:t>
        <a:bodyPr/>
        <a:lstStyle/>
        <a:p>
          <a:endParaRPr lang="cs-CZ"/>
        </a:p>
      </dgm:t>
    </dgm:pt>
    <dgm:pt modelId="{FCC69008-55F3-4ECB-8CEC-B88E3BF520DF}">
      <dgm:prSet phldrT="[Text]"/>
      <dgm:spPr/>
      <dgm:t>
        <a:bodyPr/>
        <a:lstStyle/>
        <a:p>
          <a:r>
            <a:rPr lang="cs-CZ" dirty="0" smtClean="0"/>
            <a:t>Pracovní podmínky a sociální zabezpečení</a:t>
          </a:r>
          <a:endParaRPr lang="cs-CZ" dirty="0"/>
        </a:p>
      </dgm:t>
    </dgm:pt>
    <dgm:pt modelId="{BCBB9DE9-D248-4585-A545-6C0D105451F5}" type="parTrans" cxnId="{754501DE-C432-4108-93BE-E9AF71E5E7D3}">
      <dgm:prSet/>
      <dgm:spPr/>
      <dgm:t>
        <a:bodyPr/>
        <a:lstStyle/>
        <a:p>
          <a:endParaRPr lang="cs-CZ"/>
        </a:p>
      </dgm:t>
    </dgm:pt>
    <dgm:pt modelId="{CEF36078-B983-48F1-BA6D-E6E0E53DC5E3}" type="sibTrans" cxnId="{754501DE-C432-4108-93BE-E9AF71E5E7D3}">
      <dgm:prSet/>
      <dgm:spPr/>
      <dgm:t>
        <a:bodyPr/>
        <a:lstStyle/>
        <a:p>
          <a:endParaRPr lang="cs-CZ"/>
        </a:p>
      </dgm:t>
    </dgm:pt>
    <dgm:pt modelId="{2580F82C-0C85-481D-853C-C1ED685581A7}">
      <dgm:prSet phldrT="[Text]" custT="1"/>
      <dgm:spPr/>
      <dgm:t>
        <a:bodyPr/>
        <a:lstStyle/>
        <a:p>
          <a:r>
            <a:rPr lang="cs-CZ" sz="1700" dirty="0" smtClean="0"/>
            <a:t>Vzdělávání a školení</a:t>
          </a:r>
          <a:endParaRPr lang="cs-CZ" sz="1700" dirty="0"/>
        </a:p>
      </dgm:t>
    </dgm:pt>
    <dgm:pt modelId="{B0800804-BFB3-4152-A8C8-C91DF4E4ECB9}" type="parTrans" cxnId="{0F8E0CC7-67D8-4E73-ADB3-E2D51FF73C2A}">
      <dgm:prSet/>
      <dgm:spPr/>
      <dgm:t>
        <a:bodyPr/>
        <a:lstStyle/>
        <a:p>
          <a:endParaRPr lang="cs-CZ"/>
        </a:p>
      </dgm:t>
    </dgm:pt>
    <dgm:pt modelId="{54D76130-CD09-4E70-BFF2-00A2D649C905}" type="sibTrans" cxnId="{0F8E0CC7-67D8-4E73-ADB3-E2D51FF73C2A}">
      <dgm:prSet/>
      <dgm:spPr/>
      <dgm:t>
        <a:bodyPr/>
        <a:lstStyle/>
        <a:p>
          <a:endParaRPr lang="cs-CZ"/>
        </a:p>
      </dgm:t>
    </dgm:pt>
    <dgm:pt modelId="{69B4F950-D9D0-4C83-8436-8A52860483A3}">
      <dgm:prSet phldrT="[Text]"/>
      <dgm:spPr/>
      <dgm:t>
        <a:bodyPr/>
        <a:lstStyle/>
        <a:p>
          <a:r>
            <a:rPr lang="cs-CZ" dirty="0" smtClean="0"/>
            <a:t>Nábor nových pracovníků</a:t>
          </a:r>
          <a:endParaRPr lang="cs-CZ" dirty="0"/>
        </a:p>
      </dgm:t>
    </dgm:pt>
    <dgm:pt modelId="{90FA778B-635F-4DCF-9022-F7A877D21D3E}" type="parTrans" cxnId="{586466E3-62BD-4871-B7B3-897D1436BEAE}">
      <dgm:prSet/>
      <dgm:spPr/>
      <dgm:t>
        <a:bodyPr/>
        <a:lstStyle/>
        <a:p>
          <a:endParaRPr lang="cs-CZ"/>
        </a:p>
      </dgm:t>
    </dgm:pt>
    <dgm:pt modelId="{BB035734-3E33-4E36-9C96-686859E6D105}" type="sibTrans" cxnId="{586466E3-62BD-4871-B7B3-897D1436BEAE}">
      <dgm:prSet/>
      <dgm:spPr/>
      <dgm:t>
        <a:bodyPr/>
        <a:lstStyle/>
        <a:p>
          <a:endParaRPr lang="cs-CZ"/>
        </a:p>
      </dgm:t>
    </dgm:pt>
    <dgm:pt modelId="{6CFF960A-B31C-4F0F-AA59-C9F81D346BDC}" type="pres">
      <dgm:prSet presAssocID="{E659DF72-4A74-425E-8556-0C9CBA07732F}" presName="diagram" presStyleCnt="0">
        <dgm:presLayoutVars>
          <dgm:dir/>
          <dgm:resizeHandles val="exact"/>
        </dgm:presLayoutVars>
      </dgm:prSet>
      <dgm:spPr/>
      <dgm:t>
        <a:bodyPr/>
        <a:lstStyle/>
        <a:p>
          <a:endParaRPr lang="cs-CZ"/>
        </a:p>
      </dgm:t>
    </dgm:pt>
    <dgm:pt modelId="{65382670-942A-486E-BB1C-9B7B99578005}" type="pres">
      <dgm:prSet presAssocID="{99C44376-81D2-4BA1-8814-FFFE31832BB4}" presName="arrow" presStyleLbl="node1" presStyleIdx="0" presStyleCnt="4" custScaleX="131785">
        <dgm:presLayoutVars>
          <dgm:bulletEnabled val="1"/>
        </dgm:presLayoutVars>
      </dgm:prSet>
      <dgm:spPr/>
      <dgm:t>
        <a:bodyPr/>
        <a:lstStyle/>
        <a:p>
          <a:endParaRPr lang="cs-CZ"/>
        </a:p>
      </dgm:t>
    </dgm:pt>
    <dgm:pt modelId="{DC0E5F67-02DF-4E0D-9F98-2B58C3ADBB80}" type="pres">
      <dgm:prSet presAssocID="{69B4F950-D9D0-4C83-8436-8A52860483A3}" presName="arrow" presStyleLbl="node1" presStyleIdx="1" presStyleCnt="4" custScaleX="120823" custRadScaleRad="128900" custRadScaleInc="492">
        <dgm:presLayoutVars>
          <dgm:bulletEnabled val="1"/>
        </dgm:presLayoutVars>
      </dgm:prSet>
      <dgm:spPr/>
      <dgm:t>
        <a:bodyPr/>
        <a:lstStyle/>
        <a:p>
          <a:endParaRPr lang="cs-CZ"/>
        </a:p>
      </dgm:t>
    </dgm:pt>
    <dgm:pt modelId="{D23D6BC2-8332-4016-B95C-150FCAB459CE}" type="pres">
      <dgm:prSet presAssocID="{FCC69008-55F3-4ECB-8CEC-B88E3BF520DF}" presName="arrow" presStyleLbl="node1" presStyleIdx="2" presStyleCnt="4" custScaleX="140844">
        <dgm:presLayoutVars>
          <dgm:bulletEnabled val="1"/>
        </dgm:presLayoutVars>
      </dgm:prSet>
      <dgm:spPr/>
      <dgm:t>
        <a:bodyPr/>
        <a:lstStyle/>
        <a:p>
          <a:endParaRPr lang="cs-CZ"/>
        </a:p>
      </dgm:t>
    </dgm:pt>
    <dgm:pt modelId="{07F284F3-29A6-4772-A25A-F25BD49D2B82}" type="pres">
      <dgm:prSet presAssocID="{2580F82C-0C85-481D-853C-C1ED685581A7}" presName="arrow" presStyleLbl="node1" presStyleIdx="3" presStyleCnt="4" custScaleX="116737" custRadScaleRad="119127" custRadScaleInc="-416">
        <dgm:presLayoutVars>
          <dgm:bulletEnabled val="1"/>
        </dgm:presLayoutVars>
      </dgm:prSet>
      <dgm:spPr/>
      <dgm:t>
        <a:bodyPr/>
        <a:lstStyle/>
        <a:p>
          <a:endParaRPr lang="cs-CZ"/>
        </a:p>
      </dgm:t>
    </dgm:pt>
  </dgm:ptLst>
  <dgm:cxnLst>
    <dgm:cxn modelId="{586466E3-62BD-4871-B7B3-897D1436BEAE}" srcId="{E659DF72-4A74-425E-8556-0C9CBA07732F}" destId="{69B4F950-D9D0-4C83-8436-8A52860483A3}" srcOrd="1" destOrd="0" parTransId="{90FA778B-635F-4DCF-9022-F7A877D21D3E}" sibTransId="{BB035734-3E33-4E36-9C96-686859E6D105}"/>
    <dgm:cxn modelId="{62FF1A27-0BCF-4243-AAE6-75B6A0E670FD}" srcId="{E659DF72-4A74-425E-8556-0C9CBA07732F}" destId="{99C44376-81D2-4BA1-8814-FFFE31832BB4}" srcOrd="0" destOrd="0" parTransId="{BE05AC47-2013-409D-AF59-53721F99598C}" sibTransId="{2BDB1BB0-F5DE-4874-A143-48A8EB3A2BF4}"/>
    <dgm:cxn modelId="{AC0790BB-1123-4C49-9CAC-58D7A748DAF3}" type="presOf" srcId="{E659DF72-4A74-425E-8556-0C9CBA07732F}" destId="{6CFF960A-B31C-4F0F-AA59-C9F81D346BDC}" srcOrd="0" destOrd="0" presId="urn:microsoft.com/office/officeart/2005/8/layout/arrow5"/>
    <dgm:cxn modelId="{D4701850-651E-49BA-8634-417BAD9F799F}" type="presOf" srcId="{FCC69008-55F3-4ECB-8CEC-B88E3BF520DF}" destId="{D23D6BC2-8332-4016-B95C-150FCAB459CE}" srcOrd="0" destOrd="0" presId="urn:microsoft.com/office/officeart/2005/8/layout/arrow5"/>
    <dgm:cxn modelId="{B3CE8300-7DB2-45C1-8816-653DA2BC5D0C}" type="presOf" srcId="{2580F82C-0C85-481D-853C-C1ED685581A7}" destId="{07F284F3-29A6-4772-A25A-F25BD49D2B82}" srcOrd="0" destOrd="0" presId="urn:microsoft.com/office/officeart/2005/8/layout/arrow5"/>
    <dgm:cxn modelId="{0F8E0CC7-67D8-4E73-ADB3-E2D51FF73C2A}" srcId="{E659DF72-4A74-425E-8556-0C9CBA07732F}" destId="{2580F82C-0C85-481D-853C-C1ED685581A7}" srcOrd="3" destOrd="0" parTransId="{B0800804-BFB3-4152-A8C8-C91DF4E4ECB9}" sibTransId="{54D76130-CD09-4E70-BFF2-00A2D649C905}"/>
    <dgm:cxn modelId="{DCD221BD-5B3C-4949-962F-88F7C8A98B4A}" type="presOf" srcId="{69B4F950-D9D0-4C83-8436-8A52860483A3}" destId="{DC0E5F67-02DF-4E0D-9F98-2B58C3ADBB80}" srcOrd="0" destOrd="0" presId="urn:microsoft.com/office/officeart/2005/8/layout/arrow5"/>
    <dgm:cxn modelId="{754501DE-C432-4108-93BE-E9AF71E5E7D3}" srcId="{E659DF72-4A74-425E-8556-0C9CBA07732F}" destId="{FCC69008-55F3-4ECB-8CEC-B88E3BF520DF}" srcOrd="2" destOrd="0" parTransId="{BCBB9DE9-D248-4585-A545-6C0D105451F5}" sibTransId="{CEF36078-B983-48F1-BA6D-E6E0E53DC5E3}"/>
    <dgm:cxn modelId="{71BD803A-6132-487F-94FC-34DD7CDE4999}" type="presOf" srcId="{99C44376-81D2-4BA1-8814-FFFE31832BB4}" destId="{65382670-942A-486E-BB1C-9B7B99578005}" srcOrd="0" destOrd="0" presId="urn:microsoft.com/office/officeart/2005/8/layout/arrow5"/>
    <dgm:cxn modelId="{791EDCF6-D5F3-43BA-BBB6-CCF05612FE6D}" type="presParOf" srcId="{6CFF960A-B31C-4F0F-AA59-C9F81D346BDC}" destId="{65382670-942A-486E-BB1C-9B7B99578005}" srcOrd="0" destOrd="0" presId="urn:microsoft.com/office/officeart/2005/8/layout/arrow5"/>
    <dgm:cxn modelId="{6B523697-73F8-4C2E-BA7E-5546EBF60FA8}" type="presParOf" srcId="{6CFF960A-B31C-4F0F-AA59-C9F81D346BDC}" destId="{DC0E5F67-02DF-4E0D-9F98-2B58C3ADBB80}" srcOrd="1" destOrd="0" presId="urn:microsoft.com/office/officeart/2005/8/layout/arrow5"/>
    <dgm:cxn modelId="{710A61B6-DA1F-400B-AD73-6A63F29B658C}" type="presParOf" srcId="{6CFF960A-B31C-4F0F-AA59-C9F81D346BDC}" destId="{D23D6BC2-8332-4016-B95C-150FCAB459CE}" srcOrd="2" destOrd="0" presId="urn:microsoft.com/office/officeart/2005/8/layout/arrow5"/>
    <dgm:cxn modelId="{4E781085-ED3D-42F6-9571-3791F7CFABB1}" type="presParOf" srcId="{6CFF960A-B31C-4F0F-AA59-C9F81D346BDC}" destId="{07F284F3-29A6-4772-A25A-F25BD49D2B82}"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4E047-F0E3-4D96-9601-877D0F443167}" type="datetimeFigureOut">
              <a:rPr lang="cs-CZ" smtClean="0"/>
              <a:t>22.11.2016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3F150-E127-4526-889F-47418C4ACA82}" type="slidenum">
              <a:rPr lang="cs-CZ" smtClean="0"/>
              <a:t>‹#›</a:t>
            </a:fld>
            <a:endParaRPr lang="cs-CZ"/>
          </a:p>
        </p:txBody>
      </p:sp>
    </p:spTree>
    <p:extLst>
      <p:ext uri="{BB962C8B-B14F-4D97-AF65-F5344CB8AC3E}">
        <p14:creationId xmlns:p14="http://schemas.microsoft.com/office/powerpoint/2010/main" val="205632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1</a:t>
            </a:fld>
            <a:endParaRPr lang="cs-CZ"/>
          </a:p>
        </p:txBody>
      </p:sp>
    </p:spTree>
    <p:extLst>
      <p:ext uri="{BB962C8B-B14F-4D97-AF65-F5344CB8AC3E}">
        <p14:creationId xmlns:p14="http://schemas.microsoft.com/office/powerpoint/2010/main" val="341014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14</a:t>
            </a:fld>
            <a:endParaRPr lang="cs-CZ"/>
          </a:p>
        </p:txBody>
      </p:sp>
    </p:spTree>
    <p:extLst>
      <p:ext uri="{BB962C8B-B14F-4D97-AF65-F5344CB8AC3E}">
        <p14:creationId xmlns:p14="http://schemas.microsoft.com/office/powerpoint/2010/main" val="375641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15</a:t>
            </a:fld>
            <a:endParaRPr lang="cs-CZ"/>
          </a:p>
        </p:txBody>
      </p:sp>
    </p:spTree>
    <p:extLst>
      <p:ext uri="{BB962C8B-B14F-4D97-AF65-F5344CB8AC3E}">
        <p14:creationId xmlns:p14="http://schemas.microsoft.com/office/powerpoint/2010/main" val="115575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31</a:t>
            </a:fld>
            <a:endParaRPr lang="cs-CZ"/>
          </a:p>
        </p:txBody>
      </p:sp>
    </p:spTree>
    <p:extLst>
      <p:ext uri="{BB962C8B-B14F-4D97-AF65-F5344CB8AC3E}">
        <p14:creationId xmlns:p14="http://schemas.microsoft.com/office/powerpoint/2010/main" val="224441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32</a:t>
            </a:fld>
            <a:endParaRPr lang="cs-CZ"/>
          </a:p>
        </p:txBody>
      </p:sp>
    </p:spTree>
    <p:extLst>
      <p:ext uri="{BB962C8B-B14F-4D97-AF65-F5344CB8AC3E}">
        <p14:creationId xmlns:p14="http://schemas.microsoft.com/office/powerpoint/2010/main" val="276160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33</a:t>
            </a:fld>
            <a:endParaRPr lang="cs-CZ"/>
          </a:p>
        </p:txBody>
      </p:sp>
    </p:spTree>
    <p:extLst>
      <p:ext uri="{BB962C8B-B14F-4D97-AF65-F5344CB8AC3E}">
        <p14:creationId xmlns:p14="http://schemas.microsoft.com/office/powerpoint/2010/main" val="125026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2</a:t>
            </a:fld>
            <a:endParaRPr lang="cs-CZ"/>
          </a:p>
        </p:txBody>
      </p:sp>
    </p:spTree>
    <p:extLst>
      <p:ext uri="{BB962C8B-B14F-4D97-AF65-F5344CB8AC3E}">
        <p14:creationId xmlns:p14="http://schemas.microsoft.com/office/powerpoint/2010/main" val="413151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4</a:t>
            </a:fld>
            <a:endParaRPr lang="cs-CZ"/>
          </a:p>
        </p:txBody>
      </p:sp>
    </p:spTree>
    <p:extLst>
      <p:ext uri="{BB962C8B-B14F-4D97-AF65-F5344CB8AC3E}">
        <p14:creationId xmlns:p14="http://schemas.microsoft.com/office/powerpoint/2010/main" val="101674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5</a:t>
            </a:fld>
            <a:endParaRPr lang="cs-CZ"/>
          </a:p>
        </p:txBody>
      </p:sp>
    </p:spTree>
    <p:extLst>
      <p:ext uri="{BB962C8B-B14F-4D97-AF65-F5344CB8AC3E}">
        <p14:creationId xmlns:p14="http://schemas.microsoft.com/office/powerpoint/2010/main" val="11625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7</a:t>
            </a:fld>
            <a:endParaRPr lang="cs-CZ"/>
          </a:p>
        </p:txBody>
      </p:sp>
    </p:spTree>
    <p:extLst>
      <p:ext uri="{BB962C8B-B14F-4D97-AF65-F5344CB8AC3E}">
        <p14:creationId xmlns:p14="http://schemas.microsoft.com/office/powerpoint/2010/main" val="260065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8</a:t>
            </a:fld>
            <a:endParaRPr lang="cs-CZ"/>
          </a:p>
        </p:txBody>
      </p:sp>
    </p:spTree>
    <p:extLst>
      <p:ext uri="{BB962C8B-B14F-4D97-AF65-F5344CB8AC3E}">
        <p14:creationId xmlns:p14="http://schemas.microsoft.com/office/powerpoint/2010/main" val="421660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9</a:t>
            </a:fld>
            <a:endParaRPr lang="cs-CZ"/>
          </a:p>
        </p:txBody>
      </p:sp>
    </p:spTree>
    <p:extLst>
      <p:ext uri="{BB962C8B-B14F-4D97-AF65-F5344CB8AC3E}">
        <p14:creationId xmlns:p14="http://schemas.microsoft.com/office/powerpoint/2010/main" val="124483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12</a:t>
            </a:fld>
            <a:endParaRPr lang="cs-CZ"/>
          </a:p>
        </p:txBody>
      </p:sp>
    </p:spTree>
    <p:extLst>
      <p:ext uri="{BB962C8B-B14F-4D97-AF65-F5344CB8AC3E}">
        <p14:creationId xmlns:p14="http://schemas.microsoft.com/office/powerpoint/2010/main" val="190755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9F3F150-E127-4526-889F-47418C4ACA82}" type="slidenum">
              <a:rPr lang="cs-CZ" smtClean="0"/>
              <a:t>13</a:t>
            </a:fld>
            <a:endParaRPr lang="cs-CZ"/>
          </a:p>
        </p:txBody>
      </p:sp>
    </p:spTree>
    <p:extLst>
      <p:ext uri="{BB962C8B-B14F-4D97-AF65-F5344CB8AC3E}">
        <p14:creationId xmlns:p14="http://schemas.microsoft.com/office/powerpoint/2010/main" val="211897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normAutofit/>
          </a:bodyPr>
          <a:lstStyle>
            <a:lvl1pPr algn="l">
              <a:defRPr sz="4400">
                <a:solidFill>
                  <a:schemeClr val="tx1"/>
                </a:solidFill>
              </a:defRPr>
            </a:lvl1pPr>
          </a:lstStyle>
          <a:p>
            <a:r>
              <a:rPr lang="cs-CZ" dirty="0" smtClean="0"/>
              <a:t>Kliknutím lze upravit styl.</a:t>
            </a:r>
            <a:endParaRPr lang="cs-CZ" dirty="0"/>
          </a:p>
        </p:txBody>
      </p:sp>
      <p:sp>
        <p:nvSpPr>
          <p:cNvPr id="3" name="Podnadpis 2"/>
          <p:cNvSpPr>
            <a:spLocks noGrp="1"/>
          </p:cNvSpPr>
          <p:nvPr>
            <p:ph type="subTitle" idx="1"/>
          </p:nvPr>
        </p:nvSpPr>
        <p:spPr>
          <a:xfrm>
            <a:off x="1143000" y="3602038"/>
            <a:ext cx="6858000" cy="1655762"/>
          </a:xfrm>
        </p:spPr>
        <p:txBody>
          <a:bodyPr>
            <a:normAutofit/>
          </a:bodyPr>
          <a:lstStyle>
            <a:lvl1pPr marL="0" indent="0" algn="l">
              <a:buNone/>
              <a:defRPr sz="7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p>
            <a:fld id="{14E76D02-AD12-4212-8B08-025A0969B009}" type="datetimeFigureOut">
              <a:rPr lang="cs-CZ" smtClean="0"/>
              <a:t>22.11.2016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4A4EA-A9C1-45FB-BB29-DA4DE3358264}" type="slidenum">
              <a:rPr lang="cs-CZ" smtClean="0"/>
              <a:t>‹#›</a:t>
            </a:fld>
            <a:endParaRPr lang="cs-CZ"/>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248345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p:txBody>
          <a:bodyPr vert="eaVert">
            <a:normAutofit/>
          </a:bodyPr>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fld id="{14E76D02-AD12-4212-8B08-025A0969B009}" type="datetimeFigureOut">
              <a:rPr lang="cs-CZ" smtClean="0"/>
              <a:t>22.11.2016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4A4EA-A9C1-45FB-BB29-DA4DE3358264}" type="slidenum">
              <a:rPr lang="cs-CZ" smtClean="0"/>
              <a:t>‹#›</a:t>
            </a:fld>
            <a:endParaRPr lang="cs-CZ"/>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6003879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dirty="0" smtClean="0"/>
              <a:t>Kliknutím lze upravit styl.</a:t>
            </a:r>
            <a:endParaRPr lang="cs-CZ" dirty="0"/>
          </a:p>
        </p:txBody>
      </p:sp>
      <p:sp>
        <p:nvSpPr>
          <p:cNvPr id="3" name="Zástupný symbol pro svislý text 2"/>
          <p:cNvSpPr>
            <a:spLocks noGrp="1"/>
          </p:cNvSpPr>
          <p:nvPr>
            <p:ph type="body" orient="vert" idx="1"/>
          </p:nvPr>
        </p:nvSpPr>
        <p:spPr>
          <a:xfrm>
            <a:off x="628650" y="365125"/>
            <a:ext cx="5762625" cy="5811838"/>
          </a:xfrm>
        </p:spPr>
        <p:txBody>
          <a:bodyPr vert="eaVert">
            <a:normAutofit/>
          </a:bodyPr>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fld id="{14E76D02-AD12-4212-8B08-025A0969B009}" type="datetimeFigureOut">
              <a:rPr lang="cs-CZ" smtClean="0"/>
              <a:t>22.11.2016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4A4EA-A9C1-45FB-BB29-DA4DE3358264}" type="slidenum">
              <a:rPr lang="cs-CZ" smtClean="0"/>
              <a:t>‹#›</a:t>
            </a:fld>
            <a:endParaRPr lang="cs-CZ"/>
          </a:p>
        </p:txBody>
      </p:sp>
    </p:spTree>
    <p:extLst>
      <p:ext uri="{BB962C8B-B14F-4D97-AF65-F5344CB8AC3E}">
        <p14:creationId xmlns:p14="http://schemas.microsoft.com/office/powerpoint/2010/main" val="4461589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313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06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lang="cs-CZ" sz="2800" b="1" kern="1200" dirty="0">
                <a:solidFill>
                  <a:srgbClr val="428D96"/>
                </a:solidFill>
                <a:latin typeface="+mn-lt"/>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endParaRPr lang="cs-CZ" dirty="0"/>
          </a:p>
        </p:txBody>
      </p:sp>
      <p:sp>
        <p:nvSpPr>
          <p:cNvPr id="3" name="Zástupný symbol pro obsah 2"/>
          <p:cNvSpPr>
            <a:spLocks noGrp="1"/>
          </p:cNvSpPr>
          <p:nvPr>
            <p:ph idx="1" hasCustomPrompt="1"/>
          </p:nvPr>
        </p:nvSpPr>
        <p:spPr>
          <a:xfrm>
            <a:off x="628650" y="1825625"/>
            <a:ext cx="7886700" cy="4003675"/>
          </a:xfrm>
        </p:spPr>
        <p:txBody>
          <a:bodyPr>
            <a:normAutofit/>
          </a:bodyPr>
          <a:lstStyle>
            <a:lvl1pPr marL="0" indent="0">
              <a:buNone/>
              <a:defRPr sz="2000" b="0" baseline="0">
                <a:solidFill>
                  <a:schemeClr val="tx1"/>
                </a:solidFill>
                <a:latin typeface="+mj-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dirty="0" smtClean="0"/>
              <a:t>Předepsané písmo</a:t>
            </a:r>
          </a:p>
          <a:p>
            <a:pPr lvl="0"/>
            <a:endParaRPr lang="cs-CZ" dirty="0" smtClean="0"/>
          </a:p>
        </p:txBody>
      </p:sp>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1717944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4E76D02-AD12-4212-8B08-025A0969B009}" type="datetimeFigureOut">
              <a:rPr lang="cs-CZ" smtClean="0"/>
              <a:t>22.11.2016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4A4EA-A9C1-45FB-BB29-DA4DE3358264}" type="slidenum">
              <a:rPr lang="cs-CZ" smtClean="0"/>
              <a:t>‹#›</a:t>
            </a:fld>
            <a:endParaRPr lang="cs-CZ"/>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2196918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obsah 2"/>
          <p:cNvSpPr>
            <a:spLocks noGrp="1"/>
          </p:cNvSpPr>
          <p:nvPr>
            <p:ph sz="half" idx="1"/>
          </p:nvPr>
        </p:nvSpPr>
        <p:spPr>
          <a:xfrm>
            <a:off x="628650" y="1825625"/>
            <a:ext cx="3867150" cy="4351338"/>
          </a:xfrm>
        </p:spPr>
        <p:txBody>
          <a:bodyPr/>
          <a:lstStyle>
            <a:lvl2pPr>
              <a:defRPr sz="2000" b="1">
                <a:latin typeface="+mn-lt"/>
              </a:defRPr>
            </a:lvl2pPr>
            <a:lvl3pPr>
              <a:defRPr sz="2000">
                <a:latin typeface="+mj-lt"/>
              </a:defRPr>
            </a:lvl3pPr>
            <a:lvl4pPr>
              <a:defRPr sz="2000">
                <a:latin typeface="+mj-lt"/>
              </a:defRPr>
            </a:lvl4pPr>
            <a:lvl5pPr>
              <a:defRPr sz="2000">
                <a:latin typeface="+mj-lt"/>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48200" y="1825625"/>
            <a:ext cx="3867150" cy="435133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lang="cs-CZ" sz="2000" b="1" kern="1200" dirty="0" smtClean="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buFont typeface="Arial" panose="020B0604020202020204" pitchFamily="34" charset="0"/>
              <a:buChar char="•"/>
              <a:defRPr lang="cs-CZ" sz="2000" b="0" kern="1200" dirty="0">
                <a:solidFill>
                  <a:schemeClr val="tx1"/>
                </a:solidFill>
                <a:latin typeface="+mj-lt"/>
                <a:ea typeface="+mn-ea"/>
                <a:cs typeface="Arial" panose="020B0604020202020204" pitchFamily="34" charset="0"/>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p>
            <a:fld id="{14E76D02-AD12-4212-8B08-025A0969B009}" type="datetimeFigureOut">
              <a:rPr lang="cs-CZ" smtClean="0"/>
              <a:t>22.11.2016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E4A4EA-A9C1-45FB-BB29-DA4DE3358264}" type="slidenum">
              <a:rPr lang="cs-CZ" smtClean="0"/>
              <a:t>‹#›</a:t>
            </a:fld>
            <a:endParaRPr lang="cs-CZ"/>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2376205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630238" y="1681163"/>
            <a:ext cx="3868737" cy="823912"/>
          </a:xfrm>
        </p:spPr>
        <p:txBody>
          <a:bodyPr anchor="b">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normAutofit/>
          </a:bodyPr>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text 4"/>
          <p:cNvSpPr>
            <a:spLocks noGrp="1"/>
          </p:cNvSpPr>
          <p:nvPr>
            <p:ph type="body" sz="quarter" idx="3"/>
          </p:nvPr>
        </p:nvSpPr>
        <p:spPr>
          <a:xfrm>
            <a:off x="4629150" y="1681163"/>
            <a:ext cx="3887788" cy="823912"/>
          </a:xfrm>
        </p:spPr>
        <p:txBody>
          <a:bodyPr anchor="b">
            <a:normAutofit/>
          </a:bodyPr>
          <a:lstStyle>
            <a:lvl1pPr marL="0" indent="0">
              <a:buNone/>
              <a:defRPr lang="cs-CZ" sz="2000" b="1" kern="1200" dirty="0" smtClean="0">
                <a:solidFill>
                  <a:schemeClr val="tx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cs-CZ" dirty="0"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buFont typeface="Arial" panose="020B0604020202020204" pitchFamily="34" charset="0"/>
              <a:buChar char="•"/>
              <a:defRPr lang="cs-CZ" sz="2000" b="0" kern="1200" dirty="0" smtClean="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buFont typeface="Arial" panose="020B0604020202020204" pitchFamily="34" charset="0"/>
              <a:buChar char="•"/>
              <a:defRPr lang="cs-CZ" sz="2000" b="0" kern="1200" dirty="0">
                <a:solidFill>
                  <a:schemeClr val="tx1"/>
                </a:solidFill>
                <a:latin typeface="+mj-lt"/>
                <a:ea typeface="+mn-ea"/>
                <a:cs typeface="Arial" panose="020B0604020202020204" pitchFamily="34" charset="0"/>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datum 6"/>
          <p:cNvSpPr>
            <a:spLocks noGrp="1"/>
          </p:cNvSpPr>
          <p:nvPr>
            <p:ph type="dt" sz="half" idx="10"/>
          </p:nvPr>
        </p:nvSpPr>
        <p:spPr/>
        <p:txBody>
          <a:bodyPr/>
          <a:lstStyle/>
          <a:p>
            <a:fld id="{14E76D02-AD12-4212-8B08-025A0969B009}" type="datetimeFigureOut">
              <a:rPr lang="cs-CZ" smtClean="0"/>
              <a:t>22.11.2016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DE4A4EA-A9C1-45FB-BB29-DA4DE3358264}" type="slidenum">
              <a:rPr lang="cs-CZ" smtClean="0"/>
              <a:t>‹#›</a:t>
            </a:fld>
            <a:endParaRPr lang="cs-CZ"/>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2032242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datum 2"/>
          <p:cNvSpPr>
            <a:spLocks noGrp="1"/>
          </p:cNvSpPr>
          <p:nvPr>
            <p:ph type="dt" sz="half" idx="10"/>
          </p:nvPr>
        </p:nvSpPr>
        <p:spPr/>
        <p:txBody>
          <a:bodyPr/>
          <a:lstStyle/>
          <a:p>
            <a:fld id="{14E76D02-AD12-4212-8B08-025A0969B009}" type="datetimeFigureOut">
              <a:rPr lang="cs-CZ" smtClean="0"/>
              <a:t>22.11.2016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E4A4EA-A9C1-45FB-BB29-DA4DE3358264}" type="slidenum">
              <a:rPr lang="cs-CZ" smtClean="0"/>
              <a:t>‹#›</a:t>
            </a:fld>
            <a:endParaRPr lang="cs-CZ"/>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4289562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4E76D02-AD12-4212-8B08-025A0969B009}" type="datetimeFigureOut">
              <a:rPr lang="cs-CZ" smtClean="0"/>
              <a:t>22.11.2016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E4A4EA-A9C1-45FB-BB29-DA4DE3358264}"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2299606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normAutofit/>
          </a:bodyPr>
          <a:lstStyle>
            <a:lvl1pPr>
              <a:defRPr sz="2800"/>
            </a:lvl1pPr>
          </a:lstStyle>
          <a:p>
            <a:r>
              <a:rPr lang="cs-CZ" dirty="0" smtClean="0"/>
              <a:t>Kliknutím lze upravit styl.</a:t>
            </a:r>
            <a:endParaRPr lang="cs-CZ" dirty="0"/>
          </a:p>
        </p:txBody>
      </p:sp>
      <p:sp>
        <p:nvSpPr>
          <p:cNvPr id="3" name="Zástupný symbol pro obsah 2"/>
          <p:cNvSpPr>
            <a:spLocks noGrp="1"/>
          </p:cNvSpPr>
          <p:nvPr>
            <p:ph idx="1"/>
          </p:nvPr>
        </p:nvSpPr>
        <p:spPr>
          <a:xfrm>
            <a:off x="3887788" y="987425"/>
            <a:ext cx="4629150" cy="4873625"/>
          </a:xfrm>
        </p:spPr>
        <p:txBody>
          <a:bodyPr>
            <a:normAutofit/>
          </a:bodyPr>
          <a:lstStyle>
            <a:lvl1pPr>
              <a:defRPr sz="20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630238" y="2057400"/>
            <a:ext cx="29495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Kliknutím lze upravit styly předlohy textu.</a:t>
            </a:r>
          </a:p>
        </p:txBody>
      </p:sp>
      <p:sp>
        <p:nvSpPr>
          <p:cNvPr id="5" name="Zástupný symbol pro datum 4"/>
          <p:cNvSpPr>
            <a:spLocks noGrp="1"/>
          </p:cNvSpPr>
          <p:nvPr>
            <p:ph type="dt" sz="half" idx="10"/>
          </p:nvPr>
        </p:nvSpPr>
        <p:spPr/>
        <p:txBody>
          <a:bodyPr/>
          <a:lstStyle/>
          <a:p>
            <a:fld id="{14E76D02-AD12-4212-8B08-025A0969B009}" type="datetimeFigureOut">
              <a:rPr lang="cs-CZ" smtClean="0"/>
              <a:t>22.11.2016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E4A4EA-A9C1-45FB-BB29-DA4DE3358264}" type="slidenum">
              <a:rPr lang="cs-CZ" smtClean="0"/>
              <a:t>‹#›</a:t>
            </a:fld>
            <a:endParaRPr lang="cs-CZ"/>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1116903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normAutofit/>
          </a:bodyPr>
          <a:lstStyle>
            <a:lvl1pPr>
              <a:defRPr sz="2800"/>
            </a:lvl1pPr>
          </a:lstStyle>
          <a:p>
            <a:r>
              <a:rPr lang="cs-CZ" dirty="0" smtClean="0"/>
              <a:t>Kliknutím lze upravit styl.</a:t>
            </a:r>
            <a:endParaRPr lang="cs-CZ" dirty="0"/>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630238" y="2057400"/>
            <a:ext cx="29495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smtClean="0"/>
              <a:t>Kliknutím lze upravit styly předlohy textu.</a:t>
            </a:r>
          </a:p>
        </p:txBody>
      </p:sp>
      <p:sp>
        <p:nvSpPr>
          <p:cNvPr id="5" name="Zástupný symbol pro datum 4"/>
          <p:cNvSpPr>
            <a:spLocks noGrp="1"/>
          </p:cNvSpPr>
          <p:nvPr>
            <p:ph type="dt" sz="half" idx="10"/>
          </p:nvPr>
        </p:nvSpPr>
        <p:spPr/>
        <p:txBody>
          <a:bodyPr/>
          <a:lstStyle/>
          <a:p>
            <a:fld id="{14E76D02-AD12-4212-8B08-025A0969B009}" type="datetimeFigureOut">
              <a:rPr lang="cs-CZ" smtClean="0"/>
              <a:t>22.11.2016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E4A4EA-A9C1-45FB-BB29-DA4DE3358264}" type="slidenum">
              <a:rPr lang="cs-CZ" smtClean="0"/>
              <a:t>‹#›</a:t>
            </a:fld>
            <a:endParaRPr lang="cs-CZ"/>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spTree>
    <p:extLst>
      <p:ext uri="{BB962C8B-B14F-4D97-AF65-F5344CB8AC3E}">
        <p14:creationId xmlns:p14="http://schemas.microsoft.com/office/powerpoint/2010/main" val="3157990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792451"/>
            <a:ext cx="7886700" cy="898237"/>
          </a:xfrm>
          <a:prstGeom prst="rect">
            <a:avLst/>
          </a:prstGeom>
        </p:spPr>
        <p:txBody>
          <a:bodyPr vert="horz" lIns="91440" tIns="45720" rIns="91440" bIns="45720" rtlCol="0" anchor="ctr">
            <a:normAutofit/>
          </a:bodyPr>
          <a:lstStyle/>
          <a:p>
            <a:pPr marL="228600" lvl="0" indent="-228600" algn="l" defTabSz="914400" rtl="0" eaLnBrk="1" latinLnBrk="0" hangingPunct="1">
              <a:lnSpc>
                <a:spcPct val="90000"/>
              </a:lnSpc>
              <a:spcBef>
                <a:spcPts val="1000"/>
              </a:spcBef>
              <a:buFont typeface="Arial" panose="020B0604020202020204" pitchFamily="34" charset="0"/>
              <a:buChar char="•"/>
            </a:pPr>
            <a:r>
              <a:rPr lang="cs-CZ" dirty="0" smtClean="0"/>
              <a:t>Kliknutím lze upravit styl.</a:t>
            </a:r>
            <a:endParaRPr lang="cs-CZ" dirty="0"/>
          </a:p>
        </p:txBody>
      </p:sp>
      <p:sp>
        <p:nvSpPr>
          <p:cNvPr id="3" name="Zástupný symbol pro text 2"/>
          <p:cNvSpPr>
            <a:spLocks noGrp="1"/>
          </p:cNvSpPr>
          <p:nvPr>
            <p:ph type="body" idx="1"/>
          </p:nvPr>
        </p:nvSpPr>
        <p:spPr>
          <a:xfrm>
            <a:off x="628650" y="1825625"/>
            <a:ext cx="7886700" cy="4135614"/>
          </a:xfrm>
          <a:prstGeom prst="rect">
            <a:avLst/>
          </a:prstGeom>
        </p:spPr>
        <p:txBody>
          <a:bodyPr vert="horz" lIns="91440" tIns="45720" rIns="91440" bIns="45720" rtlCol="0">
            <a:normAutofit/>
          </a:bodyPr>
          <a:lstStyle/>
          <a:p>
            <a:pPr lvl="0"/>
            <a:r>
              <a:rPr lang="cs-CZ" dirty="0" smtClean="0"/>
              <a:t>Předepsané písmo </a:t>
            </a:r>
            <a:r>
              <a:rPr lang="cs-CZ" dirty="0" err="1" smtClean="0"/>
              <a:t>Arial</a:t>
            </a:r>
            <a:endParaRPr lang="cs-CZ" dirty="0"/>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76D02-AD12-4212-8B08-025A0969B009}" type="datetimeFigureOut">
              <a:rPr lang="cs-CZ" smtClean="0"/>
              <a:t>22.11.2016</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4A4EA-A9C1-45FB-BB29-DA4DE3358264}" type="slidenum">
              <a:rPr lang="cs-CZ" smtClean="0"/>
              <a:t>‹#›</a:t>
            </a:fld>
            <a:endParaRPr lang="cs-CZ"/>
          </a:p>
        </p:txBody>
      </p:sp>
      <p:pic>
        <p:nvPicPr>
          <p:cNvPr id="10" name="Obrázek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66200" y="5834515"/>
            <a:ext cx="4611600" cy="1023485"/>
          </a:xfrm>
          <a:prstGeom prst="rect">
            <a:avLst/>
          </a:prstGeom>
        </p:spPr>
      </p:pic>
      <p:pic>
        <p:nvPicPr>
          <p:cNvPr id="11" name="Obrázek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9143999" cy="446400"/>
          </a:xfrm>
          <a:prstGeom prst="rect">
            <a:avLst/>
          </a:prstGeom>
        </p:spPr>
      </p:pic>
    </p:spTree>
    <p:extLst>
      <p:ext uri="{BB962C8B-B14F-4D97-AF65-F5344CB8AC3E}">
        <p14:creationId xmlns:p14="http://schemas.microsoft.com/office/powerpoint/2010/main" val="7087456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6" r:id="rId13"/>
  </p:sldLayoutIdLst>
  <p:timing>
    <p:tnLst>
      <p:par>
        <p:cTn id="1" dur="indefinite" restart="never" nodeType="tmRoot"/>
      </p:par>
    </p:tnLst>
  </p:timing>
  <p:txStyles>
    <p:titleStyle>
      <a:lvl1pPr marL="571500" indent="-571500" algn="l" defTabSz="914400" rtl="0" eaLnBrk="1" latinLnBrk="0" hangingPunct="1">
        <a:lnSpc>
          <a:spcPct val="90000"/>
        </a:lnSpc>
        <a:spcBef>
          <a:spcPct val="0"/>
        </a:spcBef>
        <a:buNone/>
        <a:defRPr lang="cs-CZ" sz="2800" b="1" kern="1200" dirty="0">
          <a:solidFill>
            <a:srgbClr val="428D96"/>
          </a:solidFill>
          <a:latin typeface="+mn-lt"/>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msmt.cz/vyzkum-a-vyvoj-2/mezinarodni-seminar-how-to-best-attract-talented-researchers?highlightWords=hrs4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irmela.brach@ec.europa.e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smt.cz/strukturalni-fondy-1/vyzva-c-02-16-028-rozvoj-kapacit-pro-vyzkum-a-vyvoj-1" TargetMode="External"/><Relationship Id="rId7" Type="http://schemas.openxmlformats.org/officeDocument/2006/relationships/hyperlink" Target="http://www.euraxess.cz/dokums_raw/evropska_charta_pro_vyzkumniky.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c.europa.eu/euraxess/pdf/research_policies/HRS4Rguide-process16-2-2016.pdf" TargetMode="External"/><Relationship Id="rId5" Type="http://schemas.openxmlformats.org/officeDocument/2006/relationships/hyperlink" Target="http://ec.europa.eu/euraxess/pdf/research_policies/experts-report-strengthened-HRS4R-9-2015.pdf" TargetMode="External"/><Relationship Id="rId4" Type="http://schemas.openxmlformats.org/officeDocument/2006/relationships/hyperlink" Target="http://ec.europa.eu/euraxess/index.cfm/rights/inde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23091" y="2899569"/>
            <a:ext cx="8897815" cy="3329116"/>
          </a:xfrm>
          <a:prstGeom prst="rect">
            <a:avLst/>
          </a:prstGeom>
          <a:noFill/>
        </p:spPr>
        <p:txBody>
          <a:bodyPr wrap="square" rtlCol="0">
            <a:spAutoFit/>
          </a:bodyPr>
          <a:lstStyle/>
          <a:p>
            <a:pPr algn="ctr"/>
            <a:r>
              <a:rPr lang="cs-CZ" sz="2800" b="1" dirty="0" smtClean="0">
                <a:cs typeface="Arial" panose="020B0604020202020204" pitchFamily="34" charset="0"/>
              </a:rPr>
              <a:t>Seminář pro žadatele o finanční podporu OP VVV výzva </a:t>
            </a:r>
          </a:p>
          <a:p>
            <a:pPr algn="ctr">
              <a:spcAft>
                <a:spcPts val="1000"/>
              </a:spcAft>
            </a:pPr>
            <a:r>
              <a:rPr lang="cs-CZ" sz="3200" b="1" dirty="0" smtClean="0">
                <a:cs typeface="Arial" panose="020B0604020202020204" pitchFamily="34" charset="0"/>
              </a:rPr>
              <a:t>Rozvoj kapacit pro výzkum a vývoj</a:t>
            </a:r>
          </a:p>
          <a:p>
            <a:pPr algn="ctr"/>
            <a:r>
              <a:rPr lang="cs-CZ" sz="2000" b="1" dirty="0" smtClean="0">
                <a:cs typeface="Arial" panose="020B0604020202020204" pitchFamily="34" charset="0"/>
              </a:rPr>
              <a:t>Praha, 23. listopadu 2016</a:t>
            </a:r>
          </a:p>
          <a:p>
            <a:pPr algn="ctr"/>
            <a:endParaRPr lang="cs-CZ" sz="2000" b="1" dirty="0" smtClean="0">
              <a:cs typeface="Arial" panose="020B0604020202020204" pitchFamily="34" charset="0"/>
            </a:endParaRPr>
          </a:p>
          <a:p>
            <a:pPr algn="ctr"/>
            <a:endParaRPr lang="cs-CZ" sz="2000" b="1" dirty="0" smtClean="0">
              <a:cs typeface="Arial" panose="020B0604020202020204" pitchFamily="34" charset="0"/>
            </a:endParaRPr>
          </a:p>
          <a:p>
            <a:pPr algn="ctr"/>
            <a:r>
              <a:rPr lang="cs-CZ" sz="2400" b="1" dirty="0">
                <a:cs typeface="Arial" panose="020B0604020202020204" pitchFamily="34" charset="0"/>
              </a:rPr>
              <a:t>Ing. Jitka Pešková, Ph.D.</a:t>
            </a:r>
          </a:p>
          <a:p>
            <a:pPr algn="ctr"/>
            <a:endParaRPr lang="cs-CZ" sz="2000" b="1" dirty="0">
              <a:cs typeface="Arial" panose="020B0604020202020204" pitchFamily="34" charset="0"/>
            </a:endParaRPr>
          </a:p>
          <a:p>
            <a:pPr algn="ctr"/>
            <a:endParaRPr lang="cs-CZ" sz="2000" b="1" dirty="0" smtClean="0">
              <a:solidFill>
                <a:srgbClr val="003399"/>
              </a:solidFill>
              <a:latin typeface="Arial" panose="020B0604020202020204" pitchFamily="34" charset="0"/>
              <a:cs typeface="Arial" panose="020B0604020202020204" pitchFamily="34" charset="0"/>
            </a:endParaRPr>
          </a:p>
          <a:p>
            <a:pPr algn="ctr"/>
            <a:r>
              <a:rPr lang="cs-CZ" sz="2000" b="1" dirty="0" smtClean="0">
                <a:cs typeface="Arial" panose="020B0604020202020204" pitchFamily="34" charset="0"/>
              </a:rPr>
              <a:t>Praha, 15.  listopadu 2016</a:t>
            </a:r>
            <a:endParaRPr lang="cs-CZ" sz="2000" b="1" dirty="0">
              <a:cs typeface="Arial" panose="020B0604020202020204" pitchFamily="34"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50" y="5829300"/>
            <a:ext cx="4610100" cy="1028700"/>
          </a:xfrm>
          <a:prstGeom prst="rect">
            <a:avLst/>
          </a:prstGeom>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284" y="0"/>
            <a:ext cx="5213431" cy="2880000"/>
          </a:xfrm>
          <a:prstGeom prst="rect">
            <a:avLst/>
          </a:prstGeom>
        </p:spPr>
      </p:pic>
    </p:spTree>
    <p:extLst>
      <p:ext uri="{BB962C8B-B14F-4D97-AF65-F5344CB8AC3E}">
        <p14:creationId xmlns:p14="http://schemas.microsoft.com/office/powerpoint/2010/main" val="162731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důležité informace k výzvě</a:t>
            </a:r>
            <a:endParaRPr lang="cs-CZ" dirty="0"/>
          </a:p>
        </p:txBody>
      </p:sp>
      <p:sp>
        <p:nvSpPr>
          <p:cNvPr id="3" name="Zástupný symbol pro obsah 2"/>
          <p:cNvSpPr>
            <a:spLocks noGrp="1"/>
          </p:cNvSpPr>
          <p:nvPr>
            <p:ph idx="1"/>
          </p:nvPr>
        </p:nvSpPr>
        <p:spPr/>
        <p:txBody>
          <a:bodyPr/>
          <a:lstStyle/>
          <a:p>
            <a:pPr marL="342900" indent="-342900" fontAlgn="base">
              <a:spcAft>
                <a:spcPts val="600"/>
              </a:spcAft>
              <a:buFont typeface="Arial" panose="020B0604020202020204" pitchFamily="34" charset="0"/>
              <a:buChar char="•"/>
            </a:pPr>
            <a:r>
              <a:rPr lang="cs-CZ" sz="2400" dirty="0">
                <a:latin typeface="Calibri  "/>
              </a:rPr>
              <a:t>Účast partnera v projektu povolena u aktivity f)</a:t>
            </a:r>
          </a:p>
          <a:p>
            <a:pPr marL="342900" indent="-342900" fontAlgn="base">
              <a:spcAft>
                <a:spcPts val="600"/>
              </a:spcAft>
              <a:buFont typeface="Arial" panose="020B0604020202020204" pitchFamily="34" charset="0"/>
              <a:buChar char="•"/>
            </a:pPr>
            <a:r>
              <a:rPr lang="cs-CZ" sz="2400" dirty="0">
                <a:latin typeface="Calibri  "/>
              </a:rPr>
              <a:t>Udržitelnost stanovena po dobu 3 let</a:t>
            </a:r>
          </a:p>
          <a:p>
            <a:pPr marL="342900" indent="-342900" fontAlgn="base">
              <a:buFont typeface="Arial" panose="020B0604020202020204" pitchFamily="34" charset="0"/>
              <a:buChar char="•"/>
            </a:pPr>
            <a:r>
              <a:rPr lang="cs-CZ" sz="2400" dirty="0">
                <a:latin typeface="Calibri  "/>
              </a:rPr>
              <a:t>Přípustné místo realizace:</a:t>
            </a:r>
          </a:p>
          <a:p>
            <a:pPr marL="800100" lvl="1" indent="-342900" fontAlgn="base">
              <a:buSzPct val="50000"/>
              <a:buFont typeface="Courier New" panose="02070309020205020404" pitchFamily="49" charset="0"/>
              <a:buChar char="o"/>
            </a:pPr>
            <a:r>
              <a:rPr lang="cs-CZ" sz="2200" dirty="0">
                <a:latin typeface="+mj-lt"/>
              </a:rPr>
              <a:t>Území ČR – aktivita f)</a:t>
            </a:r>
          </a:p>
          <a:p>
            <a:pPr marL="800100" lvl="1" indent="-342900" fontAlgn="base">
              <a:buSzPct val="50000"/>
              <a:buFont typeface="Courier New" panose="02070309020205020404" pitchFamily="49" charset="0"/>
              <a:buChar char="o"/>
            </a:pPr>
            <a:r>
              <a:rPr lang="cs-CZ" sz="2200" dirty="0">
                <a:latin typeface="+mj-lt"/>
              </a:rPr>
              <a:t>Území EU – vybrané podaktivity aktivit a), c), e)</a:t>
            </a:r>
          </a:p>
          <a:p>
            <a:pPr marL="800100" lvl="1" indent="-342900" fontAlgn="base">
              <a:buSzPct val="50000"/>
              <a:buFont typeface="Courier New" panose="02070309020205020404" pitchFamily="49" charset="0"/>
              <a:buChar char="o"/>
            </a:pPr>
            <a:r>
              <a:rPr lang="cs-CZ" sz="2200" dirty="0">
                <a:latin typeface="+mj-lt"/>
              </a:rPr>
              <a:t>Území i mimo EU - vybrané podaktivity aktivity d)</a:t>
            </a:r>
          </a:p>
          <a:p>
            <a:endParaRPr lang="cs-CZ" dirty="0"/>
          </a:p>
        </p:txBody>
      </p:sp>
    </p:spTree>
    <p:extLst>
      <p:ext uri="{BB962C8B-B14F-4D97-AF65-F5344CB8AC3E}">
        <p14:creationId xmlns:p14="http://schemas.microsoft.com/office/powerpoint/2010/main" val="112242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954107"/>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STRATEGIE LIDSKÝCH ZDROJŮ PRO VÝZKUMNÉ PRACOVNÍKY (HRS4R) – OCENĚNÍ „HR AWARD“</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9254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2068" y="740200"/>
            <a:ext cx="8699863" cy="898237"/>
          </a:xfrm>
        </p:spPr>
        <p:txBody>
          <a:bodyPr/>
          <a:lstStyle/>
          <a:p>
            <a:r>
              <a:rPr lang="cs-CZ" dirty="0" smtClean="0"/>
              <a:t>Strategie lidských zdrojů pro výzkumné pracovníky HRS4R</a:t>
            </a:r>
            <a:endParaRPr lang="cs-CZ" dirty="0"/>
          </a:p>
        </p:txBody>
      </p:sp>
      <p:sp>
        <p:nvSpPr>
          <p:cNvPr id="3" name="Zástupný symbol pro obsah 2"/>
          <p:cNvSpPr>
            <a:spLocks noGrp="1"/>
          </p:cNvSpPr>
          <p:nvPr>
            <p:ph idx="1"/>
          </p:nvPr>
        </p:nvSpPr>
        <p:spPr/>
        <p:txBody>
          <a:bodyPr/>
          <a:lstStyle/>
          <a:p>
            <a:pPr marL="342900" indent="-342900">
              <a:buFont typeface="Arial" panose="020B0604020202020204" pitchFamily="34" charset="0"/>
              <a:buChar char="•"/>
            </a:pPr>
            <a:r>
              <a:rPr lang="cs-CZ" sz="2400" dirty="0" smtClean="0">
                <a:latin typeface="calibri     (Nadpisy)"/>
              </a:rPr>
              <a:t>Co je strategie HRS4R?</a:t>
            </a:r>
          </a:p>
          <a:p>
            <a:pPr marL="342900" indent="-342900">
              <a:buFont typeface="Arial" panose="020B0604020202020204" pitchFamily="34" charset="0"/>
              <a:buChar char="•"/>
            </a:pPr>
            <a:r>
              <a:rPr lang="cs-CZ" sz="2400" dirty="0" smtClean="0">
                <a:latin typeface="calibri     (Nadpisy)"/>
              </a:rPr>
              <a:t>Pro koho je?</a:t>
            </a:r>
          </a:p>
          <a:p>
            <a:pPr marL="342900" indent="-342900">
              <a:buFont typeface="Arial" panose="020B0604020202020204" pitchFamily="34" charset="0"/>
              <a:buChar char="•"/>
            </a:pPr>
            <a:r>
              <a:rPr lang="cs-CZ" sz="2400" dirty="0" smtClean="0">
                <a:latin typeface="calibri     (Nadpisy)"/>
              </a:rPr>
              <a:t>K čemu je dobrá?</a:t>
            </a:r>
          </a:p>
          <a:p>
            <a:endParaRPr lang="cs-CZ" dirty="0"/>
          </a:p>
        </p:txBody>
      </p:sp>
      <p:graphicFrame>
        <p:nvGraphicFramePr>
          <p:cNvPr id="4" name="Diagram 3"/>
          <p:cNvGraphicFramePr/>
          <p:nvPr>
            <p:extLst>
              <p:ext uri="{D42A27DB-BD31-4B8C-83A1-F6EECF244321}">
                <p14:modId xmlns:p14="http://schemas.microsoft.com/office/powerpoint/2010/main" val="2194678238"/>
              </p:ext>
            </p:extLst>
          </p:nvPr>
        </p:nvGraphicFramePr>
        <p:xfrm>
          <a:off x="3325041" y="1690688"/>
          <a:ext cx="5190309" cy="380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052" y="3480441"/>
            <a:ext cx="2300701" cy="1652241"/>
          </a:xfrm>
          <a:prstGeom prst="rect">
            <a:avLst/>
          </a:prstGeom>
        </p:spPr>
      </p:pic>
    </p:spTree>
    <p:extLst>
      <p:ext uri="{BB962C8B-B14F-4D97-AF65-F5344CB8AC3E}">
        <p14:creationId xmlns:p14="http://schemas.microsoft.com/office/powerpoint/2010/main" val="419128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358" y="992996"/>
            <a:ext cx="7886700" cy="898237"/>
          </a:xfrm>
        </p:spPr>
        <p:txBody>
          <a:bodyPr/>
          <a:lstStyle/>
          <a:p>
            <a:r>
              <a:rPr lang="cs-CZ" dirty="0" smtClean="0"/>
              <a:t>Ocenění „HR Award“</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43979908"/>
              </p:ext>
            </p:extLst>
          </p:nvPr>
        </p:nvGraphicFramePr>
        <p:xfrm>
          <a:off x="84907" y="1236524"/>
          <a:ext cx="850392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8500" y="3273057"/>
            <a:ext cx="1076735" cy="773254"/>
          </a:xfrm>
          <a:prstGeom prst="rect">
            <a:avLst/>
          </a:prstGeom>
        </p:spPr>
      </p:pic>
      <p:sp>
        <p:nvSpPr>
          <p:cNvPr id="7" name="TextovéPole 6"/>
          <p:cNvSpPr txBox="1"/>
          <p:nvPr/>
        </p:nvSpPr>
        <p:spPr>
          <a:xfrm>
            <a:off x="4945571" y="1160543"/>
            <a:ext cx="3545016" cy="1384995"/>
          </a:xfrm>
          <a:prstGeom prst="rect">
            <a:avLst/>
          </a:prstGeom>
          <a:noFill/>
        </p:spPr>
        <p:txBody>
          <a:bodyPr wrap="square" rtlCol="0">
            <a:spAutoFit/>
          </a:bodyPr>
          <a:lstStyle/>
          <a:p>
            <a:pPr lvl="0"/>
            <a:r>
              <a:rPr lang="cs-CZ" sz="1200" dirty="0" smtClean="0"/>
              <a:t>1. Svoboda výzkumu, 2. Etické zásady, 3. Profesní odpovědnost, 4. Profesní přístup, 5. Smluvní </a:t>
            </a:r>
            <a:r>
              <a:rPr lang="cs-CZ" sz="1200" dirty="0"/>
              <a:t>a zákonné </a:t>
            </a:r>
            <a:r>
              <a:rPr lang="cs-CZ" sz="1200" dirty="0" smtClean="0"/>
              <a:t>povinnosti, 6. Odpovědnost, 7. Řádné </a:t>
            </a:r>
            <a:r>
              <a:rPr lang="cs-CZ" sz="1200" dirty="0"/>
              <a:t>postupy v oblasti </a:t>
            </a:r>
            <a:r>
              <a:rPr lang="cs-CZ" sz="1200" dirty="0" smtClean="0"/>
              <a:t>výzkumu, 8. Šíření </a:t>
            </a:r>
            <a:r>
              <a:rPr lang="cs-CZ" sz="1200" dirty="0"/>
              <a:t>a využívání </a:t>
            </a:r>
            <a:r>
              <a:rPr lang="cs-CZ" sz="1200" dirty="0" smtClean="0"/>
              <a:t>výsledků, 9. Veřejný závazek,</a:t>
            </a:r>
            <a:endParaRPr lang="cs-CZ" sz="1200" dirty="0"/>
          </a:p>
          <a:p>
            <a:r>
              <a:rPr lang="cs-CZ" sz="1200" dirty="0" smtClean="0"/>
              <a:t>10. </a:t>
            </a:r>
            <a:r>
              <a:rPr lang="cs-CZ" sz="1200" dirty="0"/>
              <a:t>Nediskriminace</a:t>
            </a:r>
          </a:p>
          <a:p>
            <a:pPr lvl="0"/>
            <a:r>
              <a:rPr lang="cs-CZ" sz="1200" dirty="0" smtClean="0"/>
              <a:t>11. Systém hodnocení </a:t>
            </a:r>
            <a:endParaRPr lang="cs-CZ" sz="1200" dirty="0"/>
          </a:p>
        </p:txBody>
      </p:sp>
      <p:sp>
        <p:nvSpPr>
          <p:cNvPr id="9" name="TextovéPole 8"/>
          <p:cNvSpPr txBox="1"/>
          <p:nvPr/>
        </p:nvSpPr>
        <p:spPr>
          <a:xfrm>
            <a:off x="7134331" y="2873828"/>
            <a:ext cx="2100104" cy="1938992"/>
          </a:xfrm>
          <a:prstGeom prst="rect">
            <a:avLst/>
          </a:prstGeom>
          <a:noFill/>
        </p:spPr>
        <p:txBody>
          <a:bodyPr wrap="square" rtlCol="0">
            <a:spAutoFit/>
          </a:bodyPr>
          <a:lstStyle/>
          <a:p>
            <a:pPr lvl="0"/>
            <a:r>
              <a:rPr lang="cs-CZ" sz="1200" dirty="0" smtClean="0"/>
              <a:t>12. Nábor, 13. Nábor (Kodex),  14. Výběr, 15.Transparentnost, </a:t>
            </a:r>
            <a:endParaRPr lang="cs-CZ" sz="1200" dirty="0"/>
          </a:p>
          <a:p>
            <a:pPr lvl="0"/>
            <a:r>
              <a:rPr lang="cs-CZ" sz="1200" dirty="0" smtClean="0"/>
              <a:t>16. Hodnocení zásluh, </a:t>
            </a:r>
          </a:p>
          <a:p>
            <a:pPr lvl="0"/>
            <a:r>
              <a:rPr lang="cs-CZ" sz="1200" dirty="0" smtClean="0"/>
              <a:t>17. Změny </a:t>
            </a:r>
            <a:r>
              <a:rPr lang="cs-CZ" sz="1200" dirty="0"/>
              <a:t>v časovém pořadí </a:t>
            </a:r>
            <a:r>
              <a:rPr lang="cs-CZ" sz="1200" dirty="0" smtClean="0"/>
              <a:t>životopisů, 18. Uznávání </a:t>
            </a:r>
            <a:r>
              <a:rPr lang="cs-CZ" sz="1200" dirty="0"/>
              <a:t>zkušeností s </a:t>
            </a:r>
            <a:r>
              <a:rPr lang="cs-CZ" sz="1200" dirty="0" smtClean="0"/>
              <a:t>mobilitou, </a:t>
            </a:r>
          </a:p>
          <a:p>
            <a:pPr lvl="0"/>
            <a:r>
              <a:rPr lang="cs-CZ" sz="1200" dirty="0" smtClean="0"/>
              <a:t>19. Uznávání kvalifikace, </a:t>
            </a:r>
          </a:p>
          <a:p>
            <a:pPr lvl="0"/>
            <a:r>
              <a:rPr lang="cs-CZ" sz="1200" dirty="0" smtClean="0"/>
              <a:t>20. Služební věk, 21. Jmenování </a:t>
            </a:r>
            <a:r>
              <a:rPr lang="cs-CZ" sz="1200" dirty="0"/>
              <a:t>post doktorandů</a:t>
            </a:r>
          </a:p>
          <a:p>
            <a:endParaRPr lang="cs-CZ" sz="1200" dirty="0"/>
          </a:p>
        </p:txBody>
      </p:sp>
      <p:sp>
        <p:nvSpPr>
          <p:cNvPr id="10" name="TextovéPole 9"/>
          <p:cNvSpPr txBox="1"/>
          <p:nvPr/>
        </p:nvSpPr>
        <p:spPr>
          <a:xfrm>
            <a:off x="472273" y="4890761"/>
            <a:ext cx="3163694" cy="2031325"/>
          </a:xfrm>
          <a:prstGeom prst="rect">
            <a:avLst/>
          </a:prstGeom>
          <a:solidFill>
            <a:schemeClr val="bg1"/>
          </a:solidFill>
        </p:spPr>
        <p:txBody>
          <a:bodyPr wrap="square" rtlCol="0">
            <a:spAutoFit/>
          </a:bodyPr>
          <a:lstStyle/>
          <a:p>
            <a:pPr lvl="0" algn="r"/>
            <a:r>
              <a:rPr lang="cs-CZ" sz="1200" dirty="0" smtClean="0"/>
              <a:t>22. Uznávání profese, 23. Výzkumné prostředí, 24. Pracovní podmínky, 25. Stabilita </a:t>
            </a:r>
            <a:r>
              <a:rPr lang="cs-CZ" sz="1200" dirty="0"/>
              <a:t>a </a:t>
            </a:r>
            <a:r>
              <a:rPr lang="cs-CZ" sz="1200" dirty="0" smtClean="0"/>
              <a:t>stálost zaměstnání, 26. Financování </a:t>
            </a:r>
            <a:r>
              <a:rPr lang="cs-CZ" sz="1200" dirty="0"/>
              <a:t>a </a:t>
            </a:r>
            <a:r>
              <a:rPr lang="cs-CZ" sz="1200" dirty="0" smtClean="0"/>
              <a:t>mzdy, </a:t>
            </a:r>
          </a:p>
          <a:p>
            <a:pPr lvl="0" algn="r"/>
            <a:r>
              <a:rPr lang="cs-CZ" sz="1200" dirty="0" smtClean="0"/>
              <a:t>27. Rovnováha </a:t>
            </a:r>
            <a:r>
              <a:rPr lang="cs-CZ" sz="1200" dirty="0"/>
              <a:t>mezi </a:t>
            </a:r>
            <a:r>
              <a:rPr lang="cs-CZ" sz="1200" dirty="0" smtClean="0"/>
              <a:t>pohlavími, 28. Rozvoj kariéry, 29. Hodnota mobility, 30. Přístup </a:t>
            </a:r>
            <a:r>
              <a:rPr lang="cs-CZ" sz="1200" dirty="0"/>
              <a:t>k odbornému </a:t>
            </a:r>
            <a:r>
              <a:rPr lang="cs-CZ" sz="1200" dirty="0" smtClean="0"/>
              <a:t>poradenství, 31. Práva duševního vlastnictví, 32. Spoluautorství, </a:t>
            </a:r>
          </a:p>
          <a:p>
            <a:pPr lvl="0" algn="r"/>
            <a:r>
              <a:rPr lang="cs-CZ" sz="1200" dirty="0" smtClean="0"/>
              <a:t>33. Výuka, 34. Stížnosti </a:t>
            </a:r>
            <a:r>
              <a:rPr lang="cs-CZ" sz="1200" dirty="0"/>
              <a:t>a </a:t>
            </a:r>
            <a:r>
              <a:rPr lang="cs-CZ" sz="1200" dirty="0" smtClean="0"/>
              <a:t>odvolání, </a:t>
            </a:r>
          </a:p>
          <a:p>
            <a:pPr lvl="0" algn="r"/>
            <a:r>
              <a:rPr lang="cs-CZ" sz="1200" dirty="0" smtClean="0"/>
              <a:t>35. Účast </a:t>
            </a:r>
            <a:r>
              <a:rPr lang="cs-CZ" sz="1200" dirty="0"/>
              <a:t>v rozhodovacích subjektech</a:t>
            </a:r>
          </a:p>
          <a:p>
            <a:endParaRPr lang="cs-CZ" dirty="0"/>
          </a:p>
        </p:txBody>
      </p:sp>
      <p:sp>
        <p:nvSpPr>
          <p:cNvPr id="11" name="TextovéPole 10"/>
          <p:cNvSpPr txBox="1"/>
          <p:nvPr/>
        </p:nvSpPr>
        <p:spPr>
          <a:xfrm>
            <a:off x="0" y="2440258"/>
            <a:ext cx="1618826" cy="2308324"/>
          </a:xfrm>
          <a:prstGeom prst="rect">
            <a:avLst/>
          </a:prstGeom>
          <a:solidFill>
            <a:schemeClr val="bg1"/>
          </a:solidFill>
        </p:spPr>
        <p:txBody>
          <a:bodyPr wrap="square" rtlCol="0">
            <a:spAutoFit/>
          </a:bodyPr>
          <a:lstStyle/>
          <a:p>
            <a:pPr algn="r"/>
            <a:r>
              <a:rPr lang="cs-CZ" sz="1200" dirty="0" smtClean="0"/>
              <a:t>36. Vztahy s</a:t>
            </a:r>
            <a:r>
              <a:rPr lang="cs-CZ" sz="1200" dirty="0"/>
              <a:t> </a:t>
            </a:r>
            <a:r>
              <a:rPr lang="cs-CZ" sz="1200" dirty="0" smtClean="0"/>
              <a:t>dohlížejícími osobami, </a:t>
            </a:r>
            <a:br>
              <a:rPr lang="cs-CZ" sz="1200" dirty="0" smtClean="0"/>
            </a:br>
            <a:r>
              <a:rPr lang="cs-CZ" sz="1200" dirty="0" smtClean="0"/>
              <a:t>37. </a:t>
            </a:r>
            <a:r>
              <a:rPr lang="cs-CZ" sz="1200" dirty="0"/>
              <a:t>Povinnosti spojené s kontrolou a </a:t>
            </a:r>
            <a:r>
              <a:rPr lang="cs-CZ" sz="1200" dirty="0" smtClean="0"/>
              <a:t>řízením, </a:t>
            </a:r>
            <a:br>
              <a:rPr lang="cs-CZ" sz="1200" dirty="0" smtClean="0"/>
            </a:br>
            <a:r>
              <a:rPr lang="cs-CZ" sz="1200" dirty="0" smtClean="0"/>
              <a:t>38. Nepřetržitý profesní rozvoj, </a:t>
            </a:r>
            <a:br>
              <a:rPr lang="cs-CZ" sz="1200" dirty="0" smtClean="0"/>
            </a:br>
            <a:r>
              <a:rPr lang="cs-CZ" sz="1200" dirty="0" smtClean="0"/>
              <a:t>39. Přístup ke vzdělávání a nepřetržitému </a:t>
            </a:r>
            <a:r>
              <a:rPr lang="cs-CZ" sz="1200" dirty="0"/>
              <a:t>rozvoji </a:t>
            </a:r>
            <a:r>
              <a:rPr lang="cs-CZ" sz="1200" dirty="0" smtClean="0"/>
              <a:t>výzkumníků, </a:t>
            </a:r>
          </a:p>
          <a:p>
            <a:pPr lvl="0" algn="r"/>
            <a:r>
              <a:rPr lang="cs-CZ" sz="1200" dirty="0" smtClean="0"/>
              <a:t>40. Kontrola </a:t>
            </a:r>
            <a:endParaRPr lang="cs-CZ" dirty="0"/>
          </a:p>
        </p:txBody>
      </p:sp>
      <p:sp>
        <p:nvSpPr>
          <p:cNvPr id="12" name="TextovéPole 11"/>
          <p:cNvSpPr txBox="1"/>
          <p:nvPr/>
        </p:nvSpPr>
        <p:spPr>
          <a:xfrm>
            <a:off x="3635967" y="6109398"/>
            <a:ext cx="3428024" cy="713268"/>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277612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C:\Users\peskovaj\Documents\OP VVV\Výzva Rozvoj kapacit VaV\schema logo - new.t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2030" y="679939"/>
            <a:ext cx="8487507" cy="5451230"/>
          </a:xfrm>
          <a:prstGeom prst="rect">
            <a:avLst/>
          </a:prstGeom>
          <a:noFill/>
          <a:ln>
            <a:noFill/>
          </a:ln>
        </p:spPr>
      </p:pic>
      <p:grpSp>
        <p:nvGrpSpPr>
          <p:cNvPr id="14" name="Skupina 13"/>
          <p:cNvGrpSpPr/>
          <p:nvPr/>
        </p:nvGrpSpPr>
        <p:grpSpPr>
          <a:xfrm>
            <a:off x="1912465" y="2514653"/>
            <a:ext cx="3830855" cy="2546197"/>
            <a:chOff x="1912465" y="2514653"/>
            <a:chExt cx="3830855" cy="2546197"/>
          </a:xfrm>
        </p:grpSpPr>
        <p:grpSp>
          <p:nvGrpSpPr>
            <p:cNvPr id="13" name="Skupina 12"/>
            <p:cNvGrpSpPr/>
            <p:nvPr/>
          </p:nvGrpSpPr>
          <p:grpSpPr>
            <a:xfrm>
              <a:off x="1912465" y="3078047"/>
              <a:ext cx="3830855" cy="1982803"/>
              <a:chOff x="1912465" y="3078047"/>
              <a:chExt cx="3830855" cy="1982803"/>
            </a:xfrm>
          </p:grpSpPr>
          <p:cxnSp>
            <p:nvCxnSpPr>
              <p:cNvPr id="5" name="Přímá spojnice se šipkou 4"/>
              <p:cNvCxnSpPr/>
              <p:nvPr/>
            </p:nvCxnSpPr>
            <p:spPr>
              <a:xfrm>
                <a:off x="1912465" y="4840273"/>
                <a:ext cx="1982804" cy="962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3895269" y="4858167"/>
                <a:ext cx="1270535" cy="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1912465" y="4936525"/>
                <a:ext cx="2473693" cy="0"/>
              </a:xfrm>
              <a:prstGeom prst="straightConnector1">
                <a:avLst/>
              </a:prstGeom>
              <a:ln w="254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386158" y="4936525"/>
                <a:ext cx="1357162" cy="0"/>
              </a:xfrm>
              <a:prstGeom prst="straightConnector1">
                <a:avLst/>
              </a:prstGeom>
              <a:ln w="254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2533071" y="3572319"/>
                <a:ext cx="19250" cy="1483793"/>
              </a:xfrm>
              <a:prstGeom prst="line">
                <a:avLst/>
              </a:prstGeom>
              <a:ln>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3519884" y="3078047"/>
                <a:ext cx="0" cy="1982803"/>
              </a:xfrm>
              <a:prstGeom prst="line">
                <a:avLst/>
              </a:prstGeom>
              <a:ln>
                <a:solidFill>
                  <a:srgbClr val="C00000"/>
                </a:solidFill>
                <a:prstDash val="lgDashDot"/>
              </a:ln>
            </p:spPr>
            <p:style>
              <a:lnRef idx="1">
                <a:schemeClr val="accent1"/>
              </a:lnRef>
              <a:fillRef idx="0">
                <a:schemeClr val="accent1"/>
              </a:fillRef>
              <a:effectRef idx="0">
                <a:schemeClr val="accent1"/>
              </a:effectRef>
              <a:fontRef idx="minor">
                <a:schemeClr val="tx1"/>
              </a:fontRef>
            </p:style>
          </p:cxnSp>
        </p:grpSp>
        <p:cxnSp>
          <p:nvCxnSpPr>
            <p:cNvPr id="11" name="Přímá spojnice 10"/>
            <p:cNvCxnSpPr/>
            <p:nvPr/>
          </p:nvCxnSpPr>
          <p:spPr>
            <a:xfrm flipH="1">
              <a:off x="4845618" y="2514653"/>
              <a:ext cx="14436" cy="2492942"/>
            </a:xfrm>
            <a:prstGeom prst="line">
              <a:avLst/>
            </a:prstGeom>
            <a:ln>
              <a:solidFill>
                <a:srgbClr val="C00000"/>
              </a:solidFill>
              <a:prstDash val="lg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712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Očekáváné výsledky projektu</a:t>
            </a:r>
            <a:endParaRPr lang="cs-CZ" dirty="0"/>
          </a:p>
        </p:txBody>
      </p:sp>
      <p:sp>
        <p:nvSpPr>
          <p:cNvPr id="3" name="Zástupný symbol pro obsah 2"/>
          <p:cNvSpPr>
            <a:spLocks noGrp="1"/>
          </p:cNvSpPr>
          <p:nvPr>
            <p:ph idx="1"/>
          </p:nvPr>
        </p:nvSpPr>
        <p:spPr/>
        <p:txBody>
          <a:bodyPr>
            <a:normAutofit lnSpcReduction="10000"/>
          </a:bodyPr>
          <a:lstStyle/>
          <a:p>
            <a:pPr marL="342900" indent="-342900">
              <a:spcAft>
                <a:spcPts val="600"/>
              </a:spcAft>
              <a:buFont typeface="Arial" panose="020B0604020202020204" pitchFamily="34" charset="0"/>
              <a:buChar char="•"/>
            </a:pPr>
            <a:r>
              <a:rPr lang="cs-CZ" dirty="0">
                <a:latin typeface="Arial" panose="020B0604020202020204" pitchFamily="34" charset="0"/>
              </a:rPr>
              <a:t>Modernizace strategického řízení výzkumné organizace v souladu s HRS4R </a:t>
            </a:r>
          </a:p>
          <a:p>
            <a:pPr marL="342900" indent="-342900">
              <a:spcAft>
                <a:spcPts val="600"/>
              </a:spcAft>
              <a:buFont typeface="Arial" panose="020B0604020202020204" pitchFamily="34" charset="0"/>
              <a:buChar char="•"/>
            </a:pPr>
            <a:r>
              <a:rPr lang="cs-CZ" dirty="0">
                <a:latin typeface="Arial" panose="020B0604020202020204" pitchFamily="34" charset="0"/>
              </a:rPr>
              <a:t>Povinný výstup: Ocenění „HR Award“</a:t>
            </a:r>
          </a:p>
          <a:p>
            <a:pPr marL="342900" indent="-342900">
              <a:buFont typeface="Arial" panose="020B0604020202020204" pitchFamily="34" charset="0"/>
              <a:buChar char="•"/>
            </a:pPr>
            <a:r>
              <a:rPr lang="cs-CZ" i="1" dirty="0">
                <a:latin typeface="Arial" panose="020B0604020202020204" pitchFamily="34" charset="0"/>
              </a:rPr>
              <a:t>Dílčí výstupy:      Souhlas s principy Charty a Kodexu</a:t>
            </a:r>
          </a:p>
          <a:p>
            <a:pPr marL="2286000" lvl="5" indent="0">
              <a:buNone/>
            </a:pPr>
            <a:r>
              <a:rPr lang="cs-CZ" sz="2000" i="1" dirty="0">
                <a:latin typeface="Arial" panose="020B0604020202020204" pitchFamily="34" charset="0"/>
                <a:cs typeface="Arial" panose="020B0604020202020204" pitchFamily="34" charset="0"/>
              </a:rPr>
              <a:t>Interní analýza výzkumné organizace</a:t>
            </a:r>
          </a:p>
          <a:p>
            <a:pPr marL="2286000" lvl="5" indent="0">
              <a:buNone/>
            </a:pPr>
            <a:r>
              <a:rPr lang="cs-CZ" sz="2000" i="1" dirty="0">
                <a:latin typeface="Arial" panose="020B0604020202020204" pitchFamily="34" charset="0"/>
                <a:cs typeface="Arial" panose="020B0604020202020204" pitchFamily="34" charset="0"/>
              </a:rPr>
              <a:t>Akční plán</a:t>
            </a:r>
          </a:p>
          <a:p>
            <a:pPr marL="2286000" lvl="5" indent="0">
              <a:buNone/>
            </a:pPr>
            <a:r>
              <a:rPr lang="cs-CZ" sz="2000" i="1" dirty="0">
                <a:latin typeface="Arial" panose="020B0604020202020204" pitchFamily="34" charset="0"/>
                <a:cs typeface="Arial" panose="020B0604020202020204" pitchFamily="34" charset="0"/>
              </a:rPr>
              <a:t>Zhodnocení EK</a:t>
            </a:r>
          </a:p>
          <a:p>
            <a:pPr marL="2286000" lvl="5" indent="0">
              <a:buNone/>
            </a:pPr>
            <a:r>
              <a:rPr lang="cs-CZ" sz="2000" i="1" dirty="0">
                <a:latin typeface="Arial" panose="020B0604020202020204" pitchFamily="34" charset="0"/>
                <a:cs typeface="Arial" panose="020B0604020202020204" pitchFamily="34" charset="0"/>
              </a:rPr>
              <a:t>Interim zhodnocení výzkumné organizace</a:t>
            </a:r>
          </a:p>
          <a:p>
            <a:pPr marL="2286000" lvl="5" indent="0">
              <a:buNone/>
            </a:pPr>
            <a:r>
              <a:rPr lang="cs-CZ" sz="2000" i="1" dirty="0">
                <a:latin typeface="Arial" panose="020B0604020202020204" pitchFamily="34" charset="0"/>
                <a:cs typeface="Arial" panose="020B0604020202020204" pitchFamily="34" charset="0"/>
              </a:rPr>
              <a:t>Interim zhodnocení EK</a:t>
            </a:r>
          </a:p>
          <a:p>
            <a:pPr lvl="5"/>
            <a:endParaRPr lang="cs-CZ" sz="2000" i="1" dirty="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cs-CZ" dirty="0">
                <a:latin typeface="Arial" panose="020B0604020202020204" pitchFamily="34" charset="0"/>
              </a:rPr>
              <a:t>Volitelné výstupy: Strategie mezinárodní spolupráce, Str. mezisektorové spolupráce, Str. hodnocení VO, Str. popularizace</a:t>
            </a:r>
          </a:p>
          <a:p>
            <a:endParaRPr lang="cs-CZ" dirty="0"/>
          </a:p>
        </p:txBody>
      </p:sp>
    </p:spTree>
    <p:extLst>
      <p:ext uri="{BB962C8B-B14F-4D97-AF65-F5344CB8AC3E}">
        <p14:creationId xmlns:p14="http://schemas.microsoft.com/office/powerpoint/2010/main" val="10822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CÍLOVÉ SKUPINY</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151386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36145" y="900735"/>
            <a:ext cx="7886700" cy="898237"/>
          </a:xfrm>
          <a:prstGeom prst="rect">
            <a:avLst/>
          </a:prstGeom>
        </p:spPr>
        <p:txBody>
          <a:bodyPr/>
          <a:lstStyle>
            <a:lvl1pPr marL="571500" indent="-571500" algn="l" defTabSz="914400" rtl="0" eaLnBrk="1" latinLnBrk="0" hangingPunct="1">
              <a:lnSpc>
                <a:spcPct val="90000"/>
              </a:lnSpc>
              <a:spcBef>
                <a:spcPct val="0"/>
              </a:spcBef>
              <a:buNone/>
              <a:defRPr lang="cs-CZ" sz="2800" b="1" kern="1200" dirty="0">
                <a:solidFill>
                  <a:srgbClr val="428D96"/>
                </a:solidFill>
                <a:latin typeface="+mn-lt"/>
                <a:ea typeface="+mn-ea"/>
                <a:cs typeface="Arial" panose="020B0604020202020204" pitchFamily="34" charset="0"/>
              </a:defRPr>
            </a:lvl1pPr>
          </a:lstStyle>
          <a:p>
            <a:r>
              <a:rPr lang="cs-CZ" dirty="0" smtClean="0"/>
              <a:t>Cílové skupiny</a:t>
            </a:r>
            <a:endParaRPr lang="cs-CZ" dirty="0"/>
          </a:p>
        </p:txBody>
      </p:sp>
      <p:sp>
        <p:nvSpPr>
          <p:cNvPr id="3" name="Zástupný symbol pro obsah 2"/>
          <p:cNvSpPr txBox="1">
            <a:spLocks/>
          </p:cNvSpPr>
          <p:nvPr/>
        </p:nvSpPr>
        <p:spPr>
          <a:xfrm>
            <a:off x="628650" y="1690688"/>
            <a:ext cx="7886700" cy="4003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pPr>
            <a:r>
              <a:rPr lang="cs-CZ" sz="2400" dirty="0">
                <a:latin typeface="Calibri   "/>
              </a:rPr>
              <a:t>Pracovníci výzkumných organizací a vysokých </a:t>
            </a:r>
            <a:r>
              <a:rPr lang="cs-CZ" sz="2400" dirty="0" smtClean="0">
                <a:latin typeface="Calibri   "/>
              </a:rPr>
              <a:t>škol</a:t>
            </a:r>
          </a:p>
          <a:p>
            <a:pPr marL="342900" indent="-342900">
              <a:spcAft>
                <a:spcPts val="600"/>
              </a:spcAft>
            </a:pPr>
            <a:r>
              <a:rPr lang="cs-CZ" sz="2400" dirty="0">
                <a:latin typeface="Calibri   "/>
              </a:rPr>
              <a:t>S</a:t>
            </a:r>
            <a:r>
              <a:rPr lang="cs-CZ" sz="2400" dirty="0" smtClean="0">
                <a:latin typeface="Calibri   "/>
              </a:rPr>
              <a:t>tudenti </a:t>
            </a:r>
            <a:r>
              <a:rPr lang="cs-CZ" sz="2400" dirty="0">
                <a:latin typeface="Calibri   "/>
              </a:rPr>
              <a:t>vysokých </a:t>
            </a:r>
            <a:r>
              <a:rPr lang="cs-CZ" sz="2400" dirty="0" smtClean="0">
                <a:latin typeface="Calibri   "/>
              </a:rPr>
              <a:t>škol</a:t>
            </a:r>
          </a:p>
          <a:p>
            <a:pPr marL="342900" indent="-342900">
              <a:spcAft>
                <a:spcPts val="600"/>
              </a:spcAft>
            </a:pPr>
            <a:r>
              <a:rPr lang="cs-CZ" sz="2400" dirty="0">
                <a:latin typeface="Calibri   "/>
              </a:rPr>
              <a:t>Ž</a:t>
            </a:r>
            <a:r>
              <a:rPr lang="cs-CZ" sz="2400" dirty="0" smtClean="0">
                <a:latin typeface="Calibri   "/>
              </a:rPr>
              <a:t>áci </a:t>
            </a:r>
            <a:r>
              <a:rPr lang="cs-CZ" sz="2400" dirty="0">
                <a:latin typeface="Calibri   "/>
              </a:rPr>
              <a:t>základních a středních </a:t>
            </a:r>
            <a:r>
              <a:rPr lang="cs-CZ" sz="2400" dirty="0" smtClean="0">
                <a:latin typeface="Calibri   "/>
              </a:rPr>
              <a:t>škol</a:t>
            </a:r>
          </a:p>
          <a:p>
            <a:pPr marL="342900" indent="-342900">
              <a:spcAft>
                <a:spcPts val="600"/>
              </a:spcAft>
            </a:pPr>
            <a:r>
              <a:rPr lang="cs-CZ" sz="2400" dirty="0">
                <a:latin typeface="Calibri   "/>
              </a:rPr>
              <a:t>Z</a:t>
            </a:r>
            <a:r>
              <a:rPr lang="cs-CZ" sz="2400" dirty="0" smtClean="0">
                <a:latin typeface="Calibri   "/>
              </a:rPr>
              <a:t>ájemci </a:t>
            </a:r>
            <a:r>
              <a:rPr lang="cs-CZ" sz="2400" dirty="0">
                <a:latin typeface="Calibri   "/>
              </a:rPr>
              <a:t>o studium na vysoké </a:t>
            </a:r>
            <a:r>
              <a:rPr lang="cs-CZ" sz="2400" dirty="0" smtClean="0">
                <a:latin typeface="Calibri   "/>
              </a:rPr>
              <a:t>škole </a:t>
            </a:r>
          </a:p>
          <a:p>
            <a:pPr marL="342900" indent="-342900">
              <a:spcAft>
                <a:spcPts val="600"/>
              </a:spcAft>
            </a:pPr>
            <a:r>
              <a:rPr lang="cs-CZ" sz="2400" dirty="0">
                <a:latin typeface="Calibri   "/>
              </a:rPr>
              <a:t>P</a:t>
            </a:r>
            <a:r>
              <a:rPr lang="cs-CZ" sz="2400" dirty="0" smtClean="0">
                <a:latin typeface="Calibri   "/>
              </a:rPr>
              <a:t>racovníci </a:t>
            </a:r>
            <a:r>
              <a:rPr lang="cs-CZ" sz="2400" dirty="0">
                <a:latin typeface="Calibri   "/>
              </a:rPr>
              <a:t>center neformálního vzdělávání zaměřených </a:t>
            </a:r>
            <a:r>
              <a:rPr lang="cs-CZ" sz="2400" dirty="0" smtClean="0">
                <a:latin typeface="Calibri   "/>
              </a:rPr>
              <a:t>na </a:t>
            </a:r>
            <a:r>
              <a:rPr lang="cs-CZ" sz="2400" dirty="0">
                <a:latin typeface="Calibri   "/>
              </a:rPr>
              <a:t>popularizaci vědy</a:t>
            </a:r>
          </a:p>
        </p:txBody>
      </p:sp>
    </p:spTree>
    <p:extLst>
      <p:ext uri="{BB962C8B-B14F-4D97-AF65-F5344CB8AC3E}">
        <p14:creationId xmlns:p14="http://schemas.microsoft.com/office/powerpoint/2010/main" val="2779680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INDIKÁTORY</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3422265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8333" y="718457"/>
            <a:ext cx="7886700" cy="898237"/>
          </a:xfrm>
        </p:spPr>
        <p:txBody>
          <a:bodyPr/>
          <a:lstStyle/>
          <a:p>
            <a:pPr marL="0" indent="0"/>
            <a:r>
              <a:rPr lang="cs-CZ" dirty="0"/>
              <a:t>Počet podpořených administrativních a technických pracovníků ve VaV </a:t>
            </a:r>
            <a:r>
              <a:rPr lang="cs-CZ" dirty="0" smtClean="0"/>
              <a:t>– 2 08 03</a:t>
            </a:r>
            <a:endParaRPr lang="cs-CZ" dirty="0"/>
          </a:p>
        </p:txBody>
      </p:sp>
      <p:sp>
        <p:nvSpPr>
          <p:cNvPr id="3" name="Zástupný symbol pro obsah 2"/>
          <p:cNvSpPr>
            <a:spLocks noGrp="1"/>
          </p:cNvSpPr>
          <p:nvPr>
            <p:ph idx="1"/>
          </p:nvPr>
        </p:nvSpPr>
        <p:spPr>
          <a:xfrm>
            <a:off x="508333" y="1724576"/>
            <a:ext cx="8383948" cy="4380644"/>
          </a:xfrm>
        </p:spPr>
        <p:txBody>
          <a:bodyPr>
            <a:normAutofit fontScale="92500" lnSpcReduction="10000"/>
          </a:bodyPr>
          <a:lstStyle/>
          <a:p>
            <a:pPr marL="342900" lvl="2" indent="-342900" fontAlgn="base">
              <a:spcAft>
                <a:spcPts val="600"/>
              </a:spcAft>
            </a:pPr>
            <a:r>
              <a:rPr lang="cs-CZ" sz="2400" dirty="0">
                <a:latin typeface="Calibri   "/>
              </a:rPr>
              <a:t>P</a:t>
            </a:r>
            <a:r>
              <a:rPr lang="cs-CZ" sz="2400" dirty="0" smtClean="0">
                <a:latin typeface="Calibri   "/>
              </a:rPr>
              <a:t>ovinně </a:t>
            </a:r>
            <a:r>
              <a:rPr lang="cs-CZ" sz="2400" dirty="0">
                <a:latin typeface="Calibri   "/>
              </a:rPr>
              <a:t>k výběru, povinně k naplnění </a:t>
            </a:r>
            <a:endParaRPr lang="cs-CZ" sz="2400" dirty="0" smtClean="0">
              <a:latin typeface="Calibri   "/>
            </a:endParaRPr>
          </a:p>
          <a:p>
            <a:pPr marL="800100" lvl="3" indent="-342900" fontAlgn="base">
              <a:spcAft>
                <a:spcPts val="600"/>
              </a:spcAft>
            </a:pPr>
            <a:r>
              <a:rPr lang="cs-CZ" sz="2400" dirty="0">
                <a:latin typeface="+mj-lt"/>
              </a:rPr>
              <a:t>Svázaný s 6 00 00 a s 2 08 10</a:t>
            </a:r>
          </a:p>
          <a:p>
            <a:pPr marL="0" lvl="2" indent="0" fontAlgn="base">
              <a:spcAft>
                <a:spcPts val="600"/>
              </a:spcAft>
              <a:buNone/>
            </a:pPr>
            <a:endParaRPr lang="cs-CZ" sz="2200" dirty="0">
              <a:latin typeface="Calibri   "/>
            </a:endParaRPr>
          </a:p>
          <a:p>
            <a:pPr marL="342900" lvl="2" indent="-342900" fontAlgn="base">
              <a:spcAft>
                <a:spcPts val="600"/>
              </a:spcAft>
            </a:pPr>
            <a:r>
              <a:rPr lang="cs-CZ" sz="2400" dirty="0">
                <a:latin typeface="Calibri   "/>
              </a:rPr>
              <a:t>Počet podpořených administrativních a technických pracovníků ve VaV, kteří zvýšili, prohloubili či rozšířili své znalosti v oblasti řízení VaV (strategického řízení, grantové podpory, ochrany práv duševního vlastnictví, apod.).</a:t>
            </a:r>
          </a:p>
          <a:p>
            <a:pPr marL="800100" lvl="3" indent="-342900" fontAlgn="base">
              <a:spcAft>
                <a:spcPts val="600"/>
              </a:spcAft>
            </a:pPr>
            <a:r>
              <a:rPr lang="cs-CZ" sz="2400" dirty="0">
                <a:latin typeface="+mj-lt"/>
              </a:rPr>
              <a:t>Do indikátoru se započítávají zaměstnanci výzkumné organizace (případně i zaměstnanci partnera v oblasti, kde je partnerství povoleno).</a:t>
            </a:r>
          </a:p>
          <a:p>
            <a:pPr marL="800100" lvl="3" indent="-342900" fontAlgn="base">
              <a:spcAft>
                <a:spcPts val="600"/>
              </a:spcAft>
            </a:pPr>
            <a:r>
              <a:rPr lang="cs-CZ" sz="2400" dirty="0">
                <a:latin typeface="+mj-lt"/>
              </a:rPr>
              <a:t>Každá osoba se započítá tolikrát, kolik obdrží na sobě nezávislých podpor.</a:t>
            </a:r>
          </a:p>
          <a:p>
            <a:pPr marL="800100" lvl="3" indent="-342900" fontAlgn="base">
              <a:spcAft>
                <a:spcPts val="600"/>
              </a:spcAft>
            </a:pPr>
            <a:endParaRPr lang="cs-CZ" sz="2200" dirty="0">
              <a:latin typeface="Calibri   "/>
            </a:endParaRPr>
          </a:p>
          <a:p>
            <a:pPr marL="342900" lvl="2" indent="-342900" fontAlgn="base">
              <a:spcAft>
                <a:spcPts val="600"/>
              </a:spcAft>
            </a:pPr>
            <a:endParaRPr lang="cs-CZ" sz="2200" dirty="0" smtClean="0"/>
          </a:p>
          <a:p>
            <a:endParaRPr lang="cs-CZ" dirty="0"/>
          </a:p>
        </p:txBody>
      </p:sp>
    </p:spTree>
    <p:extLst>
      <p:ext uri="{BB962C8B-B14F-4D97-AF65-F5344CB8AC3E}">
        <p14:creationId xmlns:p14="http://schemas.microsoft.com/office/powerpoint/2010/main" val="378616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Obsah semináře</a:t>
            </a:r>
            <a:endParaRPr lang="cs-CZ" dirty="0">
              <a:solidFill>
                <a:srgbClr val="428D96"/>
              </a:solidFill>
            </a:endParaRPr>
          </a:p>
        </p:txBody>
      </p:sp>
      <p:sp>
        <p:nvSpPr>
          <p:cNvPr id="3" name="Zástupný symbol pro obsah 2"/>
          <p:cNvSpPr>
            <a:spLocks noGrp="1"/>
          </p:cNvSpPr>
          <p:nvPr>
            <p:ph idx="1"/>
          </p:nvPr>
        </p:nvSpPr>
        <p:spPr>
          <a:xfrm>
            <a:off x="628650" y="1833428"/>
            <a:ext cx="6373729" cy="4003675"/>
          </a:xfrm>
        </p:spPr>
        <p:txBody>
          <a:bodyPr>
            <a:normAutofit/>
          </a:bodyPr>
          <a:lstStyle/>
          <a:p>
            <a:pPr marL="342900" indent="-342900">
              <a:buFont typeface="Arial" panose="020B0604020202020204" pitchFamily="34" charset="0"/>
              <a:buChar char="•"/>
            </a:pPr>
            <a:r>
              <a:rPr lang="cs-CZ" dirty="0" smtClean="0">
                <a:solidFill>
                  <a:schemeClr val="tx1"/>
                </a:solidFill>
                <a:latin typeface="Calibri  "/>
              </a:rPr>
              <a:t>Podporované aktivity výzvy </a:t>
            </a:r>
          </a:p>
          <a:p>
            <a:pPr marL="342900" indent="-342900">
              <a:buFont typeface="Arial" panose="020B0604020202020204" pitchFamily="34" charset="0"/>
              <a:buChar char="•"/>
            </a:pPr>
            <a:r>
              <a:rPr lang="cs-CZ" dirty="0" smtClean="0">
                <a:latin typeface="Calibri  "/>
              </a:rPr>
              <a:t>Specifika výzvy</a:t>
            </a:r>
          </a:p>
          <a:p>
            <a:pPr marL="342900" indent="-342900">
              <a:buFont typeface="Arial" panose="020B0604020202020204" pitchFamily="34" charset="0"/>
              <a:buChar char="•"/>
            </a:pPr>
            <a:r>
              <a:rPr lang="cs-CZ" dirty="0" smtClean="0">
                <a:latin typeface="Calibri  "/>
              </a:rPr>
              <a:t>Cílové skupiny</a:t>
            </a:r>
          </a:p>
          <a:p>
            <a:pPr marL="342900" indent="-342900">
              <a:buFont typeface="Arial" panose="020B0604020202020204" pitchFamily="34" charset="0"/>
              <a:buChar char="•"/>
            </a:pPr>
            <a:r>
              <a:rPr lang="cs-CZ" dirty="0" smtClean="0">
                <a:latin typeface="Calibri  "/>
              </a:rPr>
              <a:t>Indikátory</a:t>
            </a:r>
          </a:p>
          <a:p>
            <a:pPr marL="342900" indent="-342900">
              <a:buFont typeface="Arial" panose="020B0604020202020204" pitchFamily="34" charset="0"/>
              <a:buChar char="•"/>
            </a:pPr>
            <a:r>
              <a:rPr lang="cs-CZ" dirty="0" smtClean="0">
                <a:latin typeface="Calibri  "/>
              </a:rPr>
              <a:t>Studie proveditelnosti</a:t>
            </a:r>
          </a:p>
          <a:p>
            <a:pPr marL="342900" indent="-342900">
              <a:buFont typeface="Arial" panose="020B0604020202020204" pitchFamily="34" charset="0"/>
              <a:buChar char="•"/>
            </a:pPr>
            <a:r>
              <a:rPr lang="cs-CZ" dirty="0" smtClean="0">
                <a:latin typeface="Calibri  "/>
              </a:rPr>
              <a:t>Další zdroje informací k výzvě</a:t>
            </a:r>
          </a:p>
          <a:p>
            <a:endParaRPr lang="cs-CZ" dirty="0" smtClean="0"/>
          </a:p>
          <a:p>
            <a:endParaRPr lang="cs-CZ" dirty="0" smtClean="0"/>
          </a:p>
          <a:p>
            <a:endParaRPr lang="cs-CZ" dirty="0"/>
          </a:p>
        </p:txBody>
      </p:sp>
    </p:spTree>
    <p:extLst>
      <p:ext uri="{BB962C8B-B14F-4D97-AF65-F5344CB8AC3E}">
        <p14:creationId xmlns:p14="http://schemas.microsoft.com/office/powerpoint/2010/main" val="217885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8333" y="718457"/>
            <a:ext cx="7886700" cy="898237"/>
          </a:xfrm>
        </p:spPr>
        <p:txBody>
          <a:bodyPr/>
          <a:lstStyle/>
          <a:p>
            <a:pPr marL="0" indent="0"/>
            <a:r>
              <a:rPr lang="cs-CZ" dirty="0" smtClean="0"/>
              <a:t>Počet podpořených výzkumných a akademických pracovníků – 2 08 00</a:t>
            </a:r>
            <a:endParaRPr lang="cs-CZ" dirty="0"/>
          </a:p>
        </p:txBody>
      </p:sp>
      <p:sp>
        <p:nvSpPr>
          <p:cNvPr id="3" name="Zástupný symbol pro obsah 2"/>
          <p:cNvSpPr>
            <a:spLocks noGrp="1"/>
          </p:cNvSpPr>
          <p:nvPr>
            <p:ph idx="1"/>
          </p:nvPr>
        </p:nvSpPr>
        <p:spPr>
          <a:xfrm>
            <a:off x="508333" y="1724576"/>
            <a:ext cx="8383948" cy="4380644"/>
          </a:xfrm>
        </p:spPr>
        <p:txBody>
          <a:bodyPr>
            <a:normAutofit fontScale="92500"/>
          </a:bodyPr>
          <a:lstStyle/>
          <a:p>
            <a:pPr marL="342900" lvl="2" indent="-342900" fontAlgn="base">
              <a:spcAft>
                <a:spcPts val="600"/>
              </a:spcAft>
            </a:pPr>
            <a:r>
              <a:rPr lang="cs-CZ" sz="2400" dirty="0" smtClean="0">
                <a:latin typeface="Calibri   "/>
              </a:rPr>
              <a:t>Nepovinně </a:t>
            </a:r>
            <a:r>
              <a:rPr lang="cs-CZ" sz="2400" dirty="0">
                <a:latin typeface="Calibri   "/>
              </a:rPr>
              <a:t>k výběru, povinně k naplnění </a:t>
            </a:r>
            <a:endParaRPr lang="cs-CZ" sz="2400" dirty="0" smtClean="0">
              <a:latin typeface="Calibri   "/>
            </a:endParaRPr>
          </a:p>
          <a:p>
            <a:pPr marL="800100" lvl="3" indent="-342900" fontAlgn="base">
              <a:lnSpc>
                <a:spcPct val="100000"/>
              </a:lnSpc>
              <a:spcAft>
                <a:spcPts val="600"/>
              </a:spcAft>
            </a:pPr>
            <a:r>
              <a:rPr lang="cs-CZ" sz="2200" dirty="0">
                <a:latin typeface="+mj-lt"/>
              </a:rPr>
              <a:t>Svázaný s 6 00 00 a s 2 08 10</a:t>
            </a:r>
          </a:p>
          <a:p>
            <a:pPr marL="0" lvl="2" indent="0" fontAlgn="base">
              <a:spcAft>
                <a:spcPts val="600"/>
              </a:spcAft>
              <a:buNone/>
            </a:pPr>
            <a:endParaRPr lang="cs-CZ" sz="2200" dirty="0">
              <a:latin typeface="Calibri   "/>
            </a:endParaRPr>
          </a:p>
          <a:p>
            <a:pPr marL="342900" lvl="2" indent="-342900" fontAlgn="base">
              <a:spcAft>
                <a:spcPts val="600"/>
              </a:spcAft>
            </a:pPr>
            <a:r>
              <a:rPr lang="cs-CZ" sz="2400" dirty="0">
                <a:latin typeface="Calibri   "/>
              </a:rPr>
              <a:t>Počet podpořených výzkumných pracovníků, kteří zvýšili, prohloubili či rozšířili své znalosti v oblasti řízení VaV (strategického řízení, grantové podpory, ochrany práv duševního vlastnictví, apod.).</a:t>
            </a:r>
          </a:p>
          <a:p>
            <a:pPr marL="800100" lvl="3" indent="-342900" fontAlgn="base">
              <a:lnSpc>
                <a:spcPct val="110000"/>
              </a:lnSpc>
              <a:spcAft>
                <a:spcPts val="600"/>
              </a:spcAft>
            </a:pPr>
            <a:r>
              <a:rPr lang="cs-CZ" sz="2200" dirty="0">
                <a:latin typeface="+mj-lt"/>
              </a:rPr>
              <a:t>Do indikátoru se započítávají zaměstnanci výzkumné organizace (případně i zaměstnanci partnera v oblasti, kde je partnerství povoleno).</a:t>
            </a:r>
          </a:p>
          <a:p>
            <a:pPr marL="800100" lvl="3" indent="-342900" fontAlgn="base">
              <a:lnSpc>
                <a:spcPct val="110000"/>
              </a:lnSpc>
              <a:spcAft>
                <a:spcPts val="600"/>
              </a:spcAft>
            </a:pPr>
            <a:r>
              <a:rPr lang="cs-CZ" sz="2200" dirty="0">
                <a:latin typeface="+mj-lt"/>
              </a:rPr>
              <a:t>Každá osoba se započítá tolikrát, kolik obdrží na sobě nezávislých podpor.</a:t>
            </a:r>
          </a:p>
          <a:p>
            <a:pPr marL="800100" lvl="3" indent="-342900" fontAlgn="base">
              <a:spcAft>
                <a:spcPts val="600"/>
              </a:spcAft>
            </a:pPr>
            <a:endParaRPr lang="cs-CZ" sz="2200" dirty="0">
              <a:latin typeface="Calibri   "/>
            </a:endParaRPr>
          </a:p>
          <a:p>
            <a:pPr marL="342900" lvl="2" indent="-342900" fontAlgn="base">
              <a:spcAft>
                <a:spcPts val="600"/>
              </a:spcAft>
            </a:pPr>
            <a:endParaRPr lang="cs-CZ" sz="2200" dirty="0" smtClean="0"/>
          </a:p>
          <a:p>
            <a:endParaRPr lang="cs-CZ" dirty="0"/>
          </a:p>
        </p:txBody>
      </p:sp>
    </p:spTree>
    <p:extLst>
      <p:ext uri="{BB962C8B-B14F-4D97-AF65-F5344CB8AC3E}">
        <p14:creationId xmlns:p14="http://schemas.microsoft.com/office/powerpoint/2010/main" val="154524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8333" y="718457"/>
            <a:ext cx="7886700" cy="898237"/>
          </a:xfrm>
        </p:spPr>
        <p:txBody>
          <a:bodyPr/>
          <a:lstStyle/>
          <a:p>
            <a:r>
              <a:rPr lang="cs-CZ" dirty="0" smtClean="0"/>
              <a:t>Celkový počet účastníků – 6 00 00</a:t>
            </a:r>
            <a:endParaRPr lang="cs-CZ" dirty="0"/>
          </a:p>
        </p:txBody>
      </p:sp>
      <p:sp>
        <p:nvSpPr>
          <p:cNvPr id="3" name="Zástupný symbol pro obsah 2"/>
          <p:cNvSpPr>
            <a:spLocks noGrp="1"/>
          </p:cNvSpPr>
          <p:nvPr>
            <p:ph idx="1"/>
          </p:nvPr>
        </p:nvSpPr>
        <p:spPr>
          <a:xfrm>
            <a:off x="508333" y="1724576"/>
            <a:ext cx="8383948" cy="4380644"/>
          </a:xfrm>
        </p:spPr>
        <p:txBody>
          <a:bodyPr>
            <a:normAutofit/>
          </a:bodyPr>
          <a:lstStyle/>
          <a:p>
            <a:pPr marL="342900" lvl="2" indent="-342900" fontAlgn="base">
              <a:spcAft>
                <a:spcPts val="1000"/>
              </a:spcAft>
            </a:pPr>
            <a:r>
              <a:rPr lang="cs-CZ" sz="2400" dirty="0">
                <a:latin typeface="Calibri   "/>
              </a:rPr>
              <a:t>Povinně k výběru, povinně k naplnění </a:t>
            </a:r>
            <a:endParaRPr lang="cs-CZ" sz="2200" dirty="0">
              <a:latin typeface="Calibri   "/>
            </a:endParaRPr>
          </a:p>
          <a:p>
            <a:pPr marL="342900" lvl="2" indent="-342900" fontAlgn="base">
              <a:spcAft>
                <a:spcPts val="600"/>
              </a:spcAft>
            </a:pPr>
            <a:r>
              <a:rPr lang="cs-CZ" sz="2400" dirty="0">
                <a:latin typeface="Calibri   "/>
              </a:rPr>
              <a:t>Počet osob vykazovaný v indikátorech 2 08 03 a 2 08 00 snížený o opakovanou podporu – tj. každá konkrétní osoba podpořená v rámci projektu se vykazuje pouze jednou</a:t>
            </a:r>
            <a:r>
              <a:rPr lang="cs-CZ" sz="2400" dirty="0" smtClean="0">
                <a:latin typeface="Calibri   "/>
              </a:rPr>
              <a:t>.</a:t>
            </a:r>
          </a:p>
          <a:p>
            <a:pPr marL="800100" lvl="3" indent="-342900" fontAlgn="base">
              <a:spcAft>
                <a:spcPts val="600"/>
              </a:spcAft>
            </a:pPr>
            <a:r>
              <a:rPr lang="cs-CZ" sz="2200" dirty="0">
                <a:latin typeface="+mj-lt"/>
              </a:rPr>
              <a:t>Účastník se započítá ve chvíli, kdy splní minimální hranici bagatelní podpory.</a:t>
            </a:r>
          </a:p>
          <a:p>
            <a:pPr marL="800100" lvl="3" indent="-342900" fontAlgn="base">
              <a:spcAft>
                <a:spcPts val="600"/>
              </a:spcAft>
            </a:pPr>
            <a:r>
              <a:rPr lang="cs-CZ" sz="2200" dirty="0">
                <a:latin typeface="+mj-lt"/>
              </a:rPr>
              <a:t>Bagatelní podpora je stanovena v rozsahu minimálně </a:t>
            </a:r>
            <a:r>
              <a:rPr lang="cs-CZ" sz="2200" b="1" dirty="0">
                <a:latin typeface="+mj-lt"/>
              </a:rPr>
              <a:t>24 hodin</a:t>
            </a:r>
            <a:r>
              <a:rPr lang="cs-CZ" sz="2200" dirty="0">
                <a:latin typeface="+mj-lt"/>
              </a:rPr>
              <a:t>.</a:t>
            </a:r>
          </a:p>
          <a:p>
            <a:pPr marL="800100" lvl="3" indent="-342900" fontAlgn="base">
              <a:spcAft>
                <a:spcPts val="600"/>
              </a:spcAft>
            </a:pPr>
            <a:r>
              <a:rPr lang="cs-CZ" sz="2200" dirty="0">
                <a:latin typeface="+mj-lt"/>
              </a:rPr>
              <a:t>Minimálně </a:t>
            </a:r>
            <a:r>
              <a:rPr lang="cs-CZ" sz="2200" b="1" dirty="0">
                <a:latin typeface="+mj-lt"/>
              </a:rPr>
              <a:t>30 %</a:t>
            </a:r>
            <a:r>
              <a:rPr lang="cs-CZ" sz="2200" dirty="0">
                <a:latin typeface="+mj-lt"/>
              </a:rPr>
              <a:t> cílové hodnoty indikátoru 6 00 00 musí být vykázáno v </a:t>
            </a:r>
            <a:r>
              <a:rPr lang="cs-CZ" sz="2200" dirty="0" err="1">
                <a:latin typeface="+mj-lt"/>
              </a:rPr>
              <a:t>ZoR</a:t>
            </a:r>
            <a:r>
              <a:rPr lang="cs-CZ" sz="2200" dirty="0">
                <a:latin typeface="+mj-lt"/>
              </a:rPr>
              <a:t> projektu předložené </a:t>
            </a:r>
            <a:r>
              <a:rPr lang="cs-CZ" sz="2200" b="1" dirty="0">
                <a:latin typeface="+mj-lt"/>
              </a:rPr>
              <a:t>do 31. 12. 2018</a:t>
            </a:r>
            <a:r>
              <a:rPr lang="cs-CZ" sz="2200" dirty="0">
                <a:latin typeface="+mj-lt"/>
              </a:rPr>
              <a:t>.</a:t>
            </a:r>
          </a:p>
          <a:p>
            <a:pPr marL="342900" lvl="2" indent="-342900" fontAlgn="base">
              <a:spcAft>
                <a:spcPts val="600"/>
              </a:spcAft>
            </a:pPr>
            <a:endParaRPr lang="cs-CZ" sz="2200" dirty="0" smtClean="0"/>
          </a:p>
          <a:p>
            <a:endParaRPr lang="cs-CZ" dirty="0"/>
          </a:p>
        </p:txBody>
      </p:sp>
    </p:spTree>
    <p:extLst>
      <p:ext uri="{BB962C8B-B14F-4D97-AF65-F5344CB8AC3E}">
        <p14:creationId xmlns:p14="http://schemas.microsoft.com/office/powerpoint/2010/main" val="330206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012" y="515725"/>
            <a:ext cx="8130338" cy="898237"/>
          </a:xfrm>
        </p:spPr>
        <p:txBody>
          <a:bodyPr>
            <a:normAutofit fontScale="90000"/>
          </a:bodyPr>
          <a:lstStyle/>
          <a:p>
            <a:pPr marL="0" indent="0"/>
            <a:r>
              <a:rPr lang="cs-CZ" dirty="0"/>
              <a:t>Počet nových produktů modernizujících systémy strategického řízení ve výzkumných </a:t>
            </a:r>
            <a:r>
              <a:rPr lang="cs-CZ" dirty="0" smtClean="0"/>
              <a:t>organizacích – 2 15 02</a:t>
            </a:r>
            <a:endParaRPr lang="cs-CZ" dirty="0"/>
          </a:p>
        </p:txBody>
      </p:sp>
      <p:sp>
        <p:nvSpPr>
          <p:cNvPr id="3" name="Zástupný symbol pro obsah 2"/>
          <p:cNvSpPr>
            <a:spLocks noGrp="1"/>
          </p:cNvSpPr>
          <p:nvPr>
            <p:ph idx="1"/>
          </p:nvPr>
        </p:nvSpPr>
        <p:spPr>
          <a:xfrm>
            <a:off x="385012" y="1570373"/>
            <a:ext cx="8626642" cy="4686049"/>
          </a:xfrm>
        </p:spPr>
        <p:txBody>
          <a:bodyPr>
            <a:normAutofit fontScale="77500" lnSpcReduction="20000"/>
          </a:bodyPr>
          <a:lstStyle/>
          <a:p>
            <a:pPr marL="342900" indent="-342900">
              <a:spcAft>
                <a:spcPts val="1000"/>
              </a:spcAft>
              <a:buFont typeface="Arial" panose="020B0604020202020204" pitchFamily="34" charset="0"/>
              <a:buChar char="•"/>
            </a:pPr>
            <a:r>
              <a:rPr lang="cs-CZ" sz="2600" dirty="0" smtClean="0">
                <a:latin typeface="Calibri   "/>
              </a:rPr>
              <a:t>Povinně k výběru, povinně k naplnění, svázaný s 2 08 11</a:t>
            </a:r>
          </a:p>
          <a:p>
            <a:pPr marL="342900" indent="-342900">
              <a:spcAft>
                <a:spcPts val="1000"/>
              </a:spcAft>
              <a:buFont typeface="Arial" panose="020B0604020202020204" pitchFamily="34" charset="0"/>
              <a:buChar char="•"/>
            </a:pPr>
            <a:r>
              <a:rPr lang="cs-CZ" sz="2600" dirty="0" smtClean="0">
                <a:latin typeface="Calibri   "/>
              </a:rPr>
              <a:t>Produktem modernizujícím systém strategického řízení ve výzkumné organizaci se rozumí manažerské informační systémy, vnitřní předpisy výzkumných organizací včetně motivačního rámce pro výzkumné pracovníky, systém juniorských grantových projektů, strategie spolupráce s aplikační sférou, strategie internacionalizace výzkumných aktivit, strategie či systémy otevřeného přístupu k výsledkům a vědeckým informacím, strategie řízení lidských zdrojů a kariérního rozvoje ve výzkumných organizacích či akce popularizující výzkumnou organizaci a výsledky jejího výzkumu na národní či mezinárodní úrovni.</a:t>
            </a:r>
          </a:p>
          <a:p>
            <a:pPr marL="342900" indent="-342900">
              <a:buFont typeface="Arial" panose="020B0604020202020204" pitchFamily="34" charset="0"/>
              <a:buChar char="•"/>
            </a:pPr>
            <a:r>
              <a:rPr lang="cs-CZ" sz="2600" dirty="0" smtClean="0">
                <a:latin typeface="Calibri   "/>
              </a:rPr>
              <a:t>V příloze žádosti o podporu – Přehled klíčových výstupů k naplnění indikátoru projektu ESF je třeba uvést klíčové výstupy indikátoru. </a:t>
            </a:r>
          </a:p>
          <a:p>
            <a:pPr marL="1028700" lvl="1" indent="-342900"/>
            <a:r>
              <a:rPr lang="cs-CZ" sz="2600" dirty="0" smtClean="0">
                <a:latin typeface="+mj-lt"/>
              </a:rPr>
              <a:t>Jednotlivé směrnice, apod. je nutné sdružovat a započítávat do věcných logických celků, jež budou popsány v Přehledu klíčových výstupů k naplnění indikátoru projektu ESF.  </a:t>
            </a:r>
          </a:p>
          <a:p>
            <a:pPr marL="1028700" lvl="1" indent="-342900"/>
            <a:r>
              <a:rPr lang="cs-CZ" sz="2600" dirty="0" smtClean="0">
                <a:latin typeface="+mj-lt"/>
              </a:rPr>
              <a:t>Pro započítání je nutné, aby daný produkt byl institucí schválen a implementován, aby mohl být započítán.</a:t>
            </a:r>
          </a:p>
          <a:p>
            <a:pPr marL="342900" indent="-342900">
              <a:buFont typeface="Arial" panose="020B0604020202020204" pitchFamily="34" charset="0"/>
              <a:buChar char="•"/>
            </a:pPr>
            <a:endParaRPr lang="cs-CZ" dirty="0">
              <a:latin typeface="Calibri   "/>
            </a:endParaRPr>
          </a:p>
        </p:txBody>
      </p:sp>
    </p:spTree>
    <p:extLst>
      <p:ext uri="{BB962C8B-B14F-4D97-AF65-F5344CB8AC3E}">
        <p14:creationId xmlns:p14="http://schemas.microsoft.com/office/powerpoint/2010/main" val="64653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012" y="515725"/>
            <a:ext cx="8130338" cy="898237"/>
          </a:xfrm>
        </p:spPr>
        <p:txBody>
          <a:bodyPr>
            <a:normAutofit/>
          </a:bodyPr>
          <a:lstStyle/>
          <a:p>
            <a:pPr marL="0" indent="0"/>
            <a:r>
              <a:rPr lang="cs-CZ" dirty="0"/>
              <a:t>Počet uspořádaných jednorázových </a:t>
            </a:r>
            <a:r>
              <a:rPr lang="cs-CZ" dirty="0" smtClean="0"/>
              <a:t>akcí – 5 10 17</a:t>
            </a:r>
            <a:endParaRPr lang="cs-CZ" dirty="0"/>
          </a:p>
        </p:txBody>
      </p:sp>
      <p:sp>
        <p:nvSpPr>
          <p:cNvPr id="3" name="Zástupný symbol pro obsah 2"/>
          <p:cNvSpPr>
            <a:spLocks noGrp="1"/>
          </p:cNvSpPr>
          <p:nvPr>
            <p:ph idx="1"/>
          </p:nvPr>
        </p:nvSpPr>
        <p:spPr>
          <a:xfrm>
            <a:off x="385012" y="1413962"/>
            <a:ext cx="8626642" cy="4686049"/>
          </a:xfrm>
        </p:spPr>
        <p:txBody>
          <a:bodyPr>
            <a:normAutofit fontScale="92500" lnSpcReduction="10000"/>
          </a:bodyPr>
          <a:lstStyle/>
          <a:p>
            <a:pPr marL="342900" indent="-342900">
              <a:spcAft>
                <a:spcPts val="1000"/>
              </a:spcAft>
              <a:buFont typeface="Arial" panose="020B0604020202020204" pitchFamily="34" charset="0"/>
              <a:buChar char="•"/>
            </a:pPr>
            <a:r>
              <a:rPr lang="cs-CZ" sz="2600" dirty="0" smtClean="0">
                <a:latin typeface="Calibri   "/>
              </a:rPr>
              <a:t>Povinně k výběru, povinně k naplnění</a:t>
            </a:r>
          </a:p>
          <a:p>
            <a:pPr marL="342900" indent="-342900">
              <a:buFont typeface="Arial" panose="020B0604020202020204" pitchFamily="34" charset="0"/>
              <a:buChar char="•"/>
            </a:pPr>
            <a:r>
              <a:rPr lang="cs-CZ" sz="2600" dirty="0">
                <a:latin typeface="Calibri   "/>
              </a:rPr>
              <a:t>Jedná se o akce v oblasti strategického řízení výzkumné organizace. Akce musí být organizována příjemcem, přičemž obsahem bude seznámení zaměstnanců výzkumné organizace s novými či inovovanými strategiemi implementovanými v rámci projektu a/nebo další jednorázové informační/osvětové akce pořádané příjemcem vztahující se k aktivitám projektu. </a:t>
            </a:r>
            <a:endParaRPr lang="cs-CZ" sz="2600" dirty="0" smtClean="0">
              <a:latin typeface="Calibri   "/>
            </a:endParaRPr>
          </a:p>
          <a:p>
            <a:pPr marL="800100" lvl="3" indent="-342900" fontAlgn="base">
              <a:lnSpc>
                <a:spcPct val="100000"/>
              </a:lnSpc>
              <a:spcAft>
                <a:spcPts val="600"/>
              </a:spcAft>
            </a:pPr>
            <a:r>
              <a:rPr lang="cs-CZ" sz="2400" dirty="0">
                <a:latin typeface="+mj-lt"/>
              </a:rPr>
              <a:t>Účast na těchto jednorázových školeních/informačních akcích nebude započítávána do indikátorů Počet podpořených výzkumných a akademických pracovníků </a:t>
            </a:r>
            <a:r>
              <a:rPr lang="cs-CZ" sz="2400" dirty="0" smtClean="0">
                <a:latin typeface="+mj-lt"/>
              </a:rPr>
              <a:t>(</a:t>
            </a:r>
            <a:r>
              <a:rPr lang="cs-CZ" sz="2400" dirty="0">
                <a:latin typeface="+mj-lt"/>
              </a:rPr>
              <a:t>2 08 00) a Počet podpořených administrativních </a:t>
            </a:r>
            <a:r>
              <a:rPr lang="cs-CZ" sz="2400" dirty="0" smtClean="0">
                <a:latin typeface="+mj-lt"/>
              </a:rPr>
              <a:t>a </a:t>
            </a:r>
            <a:r>
              <a:rPr lang="cs-CZ" sz="2400" dirty="0">
                <a:latin typeface="+mj-lt"/>
              </a:rPr>
              <a:t>technických pracovníků ve VaV (2 08 03), ze kterých je napočítáván indikátor Celkový počet účastníků (6 00 00).</a:t>
            </a:r>
          </a:p>
          <a:p>
            <a:pPr marL="342900" indent="-342900">
              <a:buFont typeface="Arial" panose="020B0604020202020204" pitchFamily="34" charset="0"/>
              <a:buChar char="•"/>
            </a:pPr>
            <a:endParaRPr lang="cs-CZ" dirty="0">
              <a:latin typeface="Calibri   "/>
            </a:endParaRPr>
          </a:p>
        </p:txBody>
      </p:sp>
    </p:spTree>
    <p:extLst>
      <p:ext uri="{BB962C8B-B14F-4D97-AF65-F5344CB8AC3E}">
        <p14:creationId xmlns:p14="http://schemas.microsoft.com/office/powerpoint/2010/main" val="266683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012" y="515725"/>
            <a:ext cx="8130338" cy="898237"/>
          </a:xfrm>
        </p:spPr>
        <p:txBody>
          <a:bodyPr>
            <a:normAutofit fontScale="90000"/>
          </a:bodyPr>
          <a:lstStyle/>
          <a:p>
            <a:pPr marL="0" indent="0"/>
            <a:r>
              <a:rPr lang="cs-CZ" dirty="0"/>
              <a:t>Počet organizací, jejichž pracovníci zvýšili svou kvalifikaci ve VaV, jeho řízení a oblastech souvisejících</a:t>
            </a:r>
            <a:r>
              <a:rPr lang="cs-CZ" dirty="0" smtClean="0"/>
              <a:t> – 2 08 10</a:t>
            </a:r>
            <a:endParaRPr lang="cs-CZ" dirty="0"/>
          </a:p>
        </p:txBody>
      </p:sp>
      <p:sp>
        <p:nvSpPr>
          <p:cNvPr id="3" name="Zástupný symbol pro obsah 2"/>
          <p:cNvSpPr>
            <a:spLocks noGrp="1"/>
          </p:cNvSpPr>
          <p:nvPr>
            <p:ph idx="1"/>
          </p:nvPr>
        </p:nvSpPr>
        <p:spPr>
          <a:xfrm>
            <a:off x="385012" y="1606469"/>
            <a:ext cx="8626642" cy="1882690"/>
          </a:xfrm>
        </p:spPr>
        <p:txBody>
          <a:bodyPr>
            <a:normAutofit/>
          </a:bodyPr>
          <a:lstStyle/>
          <a:p>
            <a:pPr marL="342900" indent="-342900">
              <a:buFont typeface="Arial" panose="020B0604020202020204" pitchFamily="34" charset="0"/>
              <a:buChar char="•"/>
            </a:pPr>
            <a:r>
              <a:rPr lang="cs-CZ" sz="2200" dirty="0" smtClean="0">
                <a:latin typeface="Calibri   "/>
              </a:rPr>
              <a:t>Povinně k výběru, povinně k naplnění</a:t>
            </a:r>
          </a:p>
          <a:p>
            <a:pPr marL="342900" indent="-342900">
              <a:buFont typeface="Arial" panose="020B0604020202020204" pitchFamily="34" charset="0"/>
              <a:buChar char="•"/>
            </a:pPr>
            <a:r>
              <a:rPr lang="cs-CZ" sz="2200" dirty="0">
                <a:latin typeface="Calibri   "/>
              </a:rPr>
              <a:t>Do tohoto indikátoru se započítají příjemci případně i partneři </a:t>
            </a:r>
            <a:r>
              <a:rPr lang="cs-CZ" sz="2200" dirty="0" smtClean="0">
                <a:latin typeface="Calibri   "/>
              </a:rPr>
              <a:t/>
            </a:r>
            <a:br>
              <a:rPr lang="cs-CZ" sz="2200" dirty="0" smtClean="0">
                <a:latin typeface="Calibri   "/>
              </a:rPr>
            </a:br>
            <a:r>
              <a:rPr lang="cs-CZ" sz="2200" dirty="0" smtClean="0">
                <a:latin typeface="Calibri   "/>
              </a:rPr>
              <a:t>dle </a:t>
            </a:r>
            <a:r>
              <a:rPr lang="cs-CZ" sz="2200" dirty="0">
                <a:latin typeface="Calibri   "/>
              </a:rPr>
              <a:t>definice indikátoru v této výzvě</a:t>
            </a:r>
          </a:p>
          <a:p>
            <a:pPr marL="342900" indent="-342900">
              <a:buFont typeface="Arial" panose="020B0604020202020204" pitchFamily="34" charset="0"/>
              <a:buChar char="•"/>
            </a:pPr>
            <a:endParaRPr lang="cs-CZ" dirty="0">
              <a:latin typeface="Calibri   "/>
            </a:endParaRPr>
          </a:p>
        </p:txBody>
      </p:sp>
    </p:spTree>
    <p:extLst>
      <p:ext uri="{BB962C8B-B14F-4D97-AF65-F5344CB8AC3E}">
        <p14:creationId xmlns:p14="http://schemas.microsoft.com/office/powerpoint/2010/main" val="694494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012" y="563851"/>
            <a:ext cx="7886700" cy="898237"/>
          </a:xfrm>
        </p:spPr>
        <p:txBody>
          <a:bodyPr>
            <a:normAutofit/>
          </a:bodyPr>
          <a:lstStyle/>
          <a:p>
            <a:pPr marL="0" indent="0"/>
            <a:r>
              <a:rPr lang="cs-CZ" dirty="0"/>
              <a:t>Počet výzkumných organizací s modernizovaným systémem strategického </a:t>
            </a:r>
            <a:r>
              <a:rPr lang="cs-CZ" dirty="0" smtClean="0"/>
              <a:t>řízení – 2 08 11</a:t>
            </a:r>
            <a:endParaRPr lang="cs-CZ" dirty="0"/>
          </a:p>
        </p:txBody>
      </p:sp>
      <p:sp>
        <p:nvSpPr>
          <p:cNvPr id="3" name="Zástupný symbol pro obsah 2"/>
          <p:cNvSpPr>
            <a:spLocks noGrp="1"/>
          </p:cNvSpPr>
          <p:nvPr>
            <p:ph idx="1"/>
          </p:nvPr>
        </p:nvSpPr>
        <p:spPr>
          <a:xfrm>
            <a:off x="385012" y="1570373"/>
            <a:ext cx="8626642" cy="4686049"/>
          </a:xfrm>
        </p:spPr>
        <p:txBody>
          <a:bodyPr>
            <a:normAutofit fontScale="92500" lnSpcReduction="20000"/>
          </a:bodyPr>
          <a:lstStyle/>
          <a:p>
            <a:pPr marL="342900" indent="-342900">
              <a:spcAft>
                <a:spcPts val="1000"/>
              </a:spcAft>
              <a:buFont typeface="Arial" panose="020B0604020202020204" pitchFamily="34" charset="0"/>
              <a:buChar char="•"/>
            </a:pPr>
            <a:r>
              <a:rPr lang="cs-CZ" sz="2600" dirty="0" smtClean="0">
                <a:latin typeface="Calibri   "/>
              </a:rPr>
              <a:t>Povinně k výběru, povinně k naplnění</a:t>
            </a:r>
          </a:p>
          <a:p>
            <a:pPr marL="342900" indent="-342900">
              <a:spcAft>
                <a:spcPts val="1000"/>
              </a:spcAft>
              <a:buFont typeface="Arial" panose="020B0604020202020204" pitchFamily="34" charset="0"/>
              <a:buChar char="•"/>
            </a:pPr>
            <a:r>
              <a:rPr lang="cs-CZ" sz="2400" dirty="0">
                <a:latin typeface="Calibri   "/>
              </a:rPr>
              <a:t>Modernizací systémů strategického řízení výzkumných organizací se rozumí vytváření či rozvoj manažerských informačních systémů, vnitřních předpisů výzkumných organizací včetně motivačního rámce pro výzkumné pracovníky, systémů juniorských grantových projektů, strategií internacionalizace výzkumných aktivit, strategií či systémů otevřeného přístupu </a:t>
            </a:r>
            <a:r>
              <a:rPr lang="cs-CZ" sz="2400" dirty="0" smtClean="0">
                <a:latin typeface="Calibri   "/>
              </a:rPr>
              <a:t/>
            </a:r>
            <a:br>
              <a:rPr lang="cs-CZ" sz="2400" dirty="0" smtClean="0">
                <a:latin typeface="Calibri   "/>
              </a:rPr>
            </a:br>
            <a:r>
              <a:rPr lang="cs-CZ" sz="2400" dirty="0" smtClean="0">
                <a:latin typeface="Calibri   "/>
              </a:rPr>
              <a:t>k </a:t>
            </a:r>
            <a:r>
              <a:rPr lang="cs-CZ" sz="2400" dirty="0">
                <a:latin typeface="Calibri   "/>
              </a:rPr>
              <a:t>výsledkům a vědeckým informacím, strategií řízení lidských zdrojů a kariérního rozvoje ve výzkumných organizacích či vytváření a implementace strategií popularizace na úrovni výzkumných organizací, ke které došlo díky podpoře z OP VVV.</a:t>
            </a:r>
          </a:p>
          <a:p>
            <a:pPr marL="800100" lvl="3" indent="-342900" fontAlgn="base">
              <a:lnSpc>
                <a:spcPct val="110000"/>
              </a:lnSpc>
            </a:pPr>
            <a:r>
              <a:rPr lang="cs-CZ" sz="2600" dirty="0">
                <a:latin typeface="+mj-lt"/>
              </a:rPr>
              <a:t>Organizace se započítává v rámci projektu pouze jednou. </a:t>
            </a:r>
          </a:p>
          <a:p>
            <a:pPr marL="800100" lvl="3" indent="-342900" fontAlgn="base">
              <a:lnSpc>
                <a:spcPct val="110000"/>
              </a:lnSpc>
            </a:pPr>
            <a:r>
              <a:rPr lang="cs-CZ" sz="2600" dirty="0">
                <a:latin typeface="+mj-lt"/>
              </a:rPr>
              <a:t>Výzkumná organizace prokáže dosažení hodnoty implementovanou Strategii lidských zdrojů pro výzkumné pracovníky (HRS4R).</a:t>
            </a:r>
          </a:p>
        </p:txBody>
      </p:sp>
    </p:spTree>
    <p:extLst>
      <p:ext uri="{BB962C8B-B14F-4D97-AF65-F5344CB8AC3E}">
        <p14:creationId xmlns:p14="http://schemas.microsoft.com/office/powerpoint/2010/main" val="1388942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STUDIE PROVEDITELNOSTI</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2135753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581648"/>
            <a:ext cx="7886700" cy="898237"/>
          </a:xfrm>
        </p:spPr>
        <p:txBody>
          <a:bodyPr/>
          <a:lstStyle/>
          <a:p>
            <a:r>
              <a:rPr lang="cs-CZ" dirty="0" smtClean="0"/>
              <a:t>Studie proveditelnosti</a:t>
            </a:r>
            <a:endParaRPr lang="cs-CZ" dirty="0"/>
          </a:p>
        </p:txBody>
      </p:sp>
      <p:sp>
        <p:nvSpPr>
          <p:cNvPr id="3" name="Zástupný symbol pro obsah 2"/>
          <p:cNvSpPr>
            <a:spLocks noGrp="1"/>
          </p:cNvSpPr>
          <p:nvPr>
            <p:ph idx="1"/>
          </p:nvPr>
        </p:nvSpPr>
        <p:spPr>
          <a:xfrm>
            <a:off x="628650" y="1287379"/>
            <a:ext cx="7886700" cy="4572000"/>
          </a:xfrm>
        </p:spPr>
        <p:txBody>
          <a:bodyPr>
            <a:normAutofit fontScale="92500"/>
          </a:bodyPr>
          <a:lstStyle/>
          <a:p>
            <a:pPr marL="342900" indent="-342900">
              <a:buFont typeface="Arial" panose="020B0604020202020204" pitchFamily="34" charset="0"/>
              <a:buChar char="•"/>
            </a:pPr>
            <a:r>
              <a:rPr lang="cs-CZ" sz="2200" dirty="0">
                <a:latin typeface="Calibri   "/>
              </a:rPr>
              <a:t>Z</a:t>
            </a:r>
            <a:r>
              <a:rPr lang="cs-CZ" sz="2200" dirty="0" smtClean="0">
                <a:latin typeface="Calibri   "/>
              </a:rPr>
              <a:t>ávazná příloha </a:t>
            </a:r>
            <a:r>
              <a:rPr lang="cs-CZ" sz="2200" dirty="0">
                <a:latin typeface="Calibri   "/>
              </a:rPr>
              <a:t>žádosti o </a:t>
            </a:r>
            <a:r>
              <a:rPr lang="cs-CZ" sz="2200" dirty="0" smtClean="0">
                <a:latin typeface="Calibri   "/>
              </a:rPr>
              <a:t>podporu</a:t>
            </a:r>
          </a:p>
          <a:p>
            <a:pPr marL="342900" indent="-342900">
              <a:buFont typeface="Arial" panose="020B0604020202020204" pitchFamily="34" charset="0"/>
              <a:buChar char="•"/>
            </a:pPr>
            <a:r>
              <a:rPr lang="cs-CZ" sz="2200" dirty="0" smtClean="0">
                <a:latin typeface="Calibri   "/>
              </a:rPr>
              <a:t>Detailní </a:t>
            </a:r>
            <a:r>
              <a:rPr lang="cs-CZ" sz="2200" dirty="0">
                <a:latin typeface="Calibri   "/>
              </a:rPr>
              <a:t>popis stávajícího stavu v instituci žadatele, případně partnera, plánovaných aktivit v projektu, cíle projektu a kvalitativní změny, které chce žadatel projektem </a:t>
            </a:r>
            <a:r>
              <a:rPr lang="cs-CZ" sz="2200" dirty="0" smtClean="0">
                <a:latin typeface="Calibri   "/>
              </a:rPr>
              <a:t>dosáhnout. </a:t>
            </a:r>
          </a:p>
          <a:p>
            <a:pPr marL="342900" indent="-342900">
              <a:buFont typeface="Arial" panose="020B0604020202020204" pitchFamily="34" charset="0"/>
              <a:buChar char="•"/>
            </a:pPr>
            <a:r>
              <a:rPr lang="cs-CZ" sz="2200" dirty="0" smtClean="0">
                <a:latin typeface="Calibri   "/>
              </a:rPr>
              <a:t>Součástí </a:t>
            </a:r>
            <a:r>
              <a:rPr lang="cs-CZ" sz="2200" dirty="0">
                <a:latin typeface="Calibri   "/>
              </a:rPr>
              <a:t>Studie proveditelnosti bude definice účelu projektu a cíle projektu (s vazbou na ocenění „HR Award“). Účel projektu a hlavní cíl je pro všechny žadatele shodný. V případě schválení projektu bude účel nedílnou součástí právního aktu.</a:t>
            </a:r>
          </a:p>
          <a:p>
            <a:pPr marL="342900" indent="-342900">
              <a:buFont typeface="Arial" panose="020B0604020202020204" pitchFamily="34" charset="0"/>
              <a:buChar char="•"/>
            </a:pPr>
            <a:r>
              <a:rPr lang="cs-CZ" sz="2200" dirty="0">
                <a:latin typeface="Calibri   "/>
              </a:rPr>
              <a:t>Obsah studie proveditelnosti musí být v souladu s obsahem žádosti o podporu vč. všech příloh.</a:t>
            </a:r>
          </a:p>
          <a:p>
            <a:pPr marL="342900" indent="-342900">
              <a:buFont typeface="Arial" panose="020B0604020202020204" pitchFamily="34" charset="0"/>
              <a:buChar char="•"/>
            </a:pPr>
            <a:r>
              <a:rPr lang="cs-CZ" sz="2200" dirty="0">
                <a:latin typeface="Calibri   "/>
              </a:rPr>
              <a:t>Struktura Studie proveditelnosti je závazná</a:t>
            </a:r>
            <a:r>
              <a:rPr lang="cs-CZ" sz="2200" dirty="0" smtClean="0">
                <a:latin typeface="Calibri   "/>
              </a:rPr>
              <a:t>.</a:t>
            </a:r>
          </a:p>
          <a:p>
            <a:pPr marL="342900" indent="-342900">
              <a:buFont typeface="Arial" panose="020B0604020202020204" pitchFamily="34" charset="0"/>
              <a:buChar char="•"/>
            </a:pPr>
            <a:r>
              <a:rPr lang="cs-CZ" sz="2200" dirty="0">
                <a:latin typeface="Calibri   "/>
              </a:rPr>
              <a:t>Texty psané kurzívou mají návodný charakter, žadatel je při vyplnění textu odstraní.</a:t>
            </a:r>
          </a:p>
          <a:p>
            <a:pPr marL="342900" indent="-342900">
              <a:buFont typeface="Arial" panose="020B0604020202020204" pitchFamily="34" charset="0"/>
              <a:buChar char="•"/>
            </a:pPr>
            <a:endParaRPr lang="cs-CZ" sz="2200" dirty="0">
              <a:latin typeface="Calibri   "/>
            </a:endParaRPr>
          </a:p>
          <a:p>
            <a:endParaRPr lang="cs-CZ" dirty="0"/>
          </a:p>
        </p:txBody>
      </p:sp>
    </p:spTree>
    <p:extLst>
      <p:ext uri="{BB962C8B-B14F-4D97-AF65-F5344CB8AC3E}">
        <p14:creationId xmlns:p14="http://schemas.microsoft.com/office/powerpoint/2010/main" val="1082889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581648"/>
            <a:ext cx="7886700" cy="898237"/>
          </a:xfrm>
        </p:spPr>
        <p:txBody>
          <a:bodyPr/>
          <a:lstStyle/>
          <a:p>
            <a:r>
              <a:rPr lang="cs-CZ" dirty="0" smtClean="0"/>
              <a:t>Studie proveditelnosti</a:t>
            </a:r>
            <a:endParaRPr lang="cs-CZ" dirty="0"/>
          </a:p>
        </p:txBody>
      </p:sp>
      <p:sp>
        <p:nvSpPr>
          <p:cNvPr id="3" name="Zástupný symbol pro obsah 2"/>
          <p:cNvSpPr>
            <a:spLocks noGrp="1"/>
          </p:cNvSpPr>
          <p:nvPr>
            <p:ph idx="1"/>
          </p:nvPr>
        </p:nvSpPr>
        <p:spPr>
          <a:xfrm>
            <a:off x="628650" y="1299411"/>
            <a:ext cx="8058150" cy="4788567"/>
          </a:xfrm>
        </p:spPr>
        <p:txBody>
          <a:bodyPr>
            <a:normAutofit/>
          </a:bodyPr>
          <a:lstStyle/>
          <a:p>
            <a:pPr marL="457200" indent="-457200">
              <a:buFont typeface="+mj-lt"/>
              <a:buAutoNum type="arabicPeriod"/>
            </a:pPr>
            <a:r>
              <a:rPr lang="cs-CZ" sz="2200" dirty="0" smtClean="0">
                <a:latin typeface="Calibri   "/>
              </a:rPr>
              <a:t>Základní údaje</a:t>
            </a:r>
          </a:p>
          <a:p>
            <a:pPr marL="457200" indent="-457200">
              <a:buFont typeface="+mj-lt"/>
              <a:buAutoNum type="arabicPeriod"/>
            </a:pPr>
            <a:r>
              <a:rPr lang="cs-CZ" sz="2200" dirty="0" smtClean="0">
                <a:latin typeface="Calibri   "/>
              </a:rPr>
              <a:t>Stručný popis projektu</a:t>
            </a:r>
          </a:p>
          <a:p>
            <a:pPr marL="457200" indent="-457200">
              <a:buFont typeface="+mj-lt"/>
              <a:buAutoNum type="arabicPeriod"/>
            </a:pPr>
            <a:r>
              <a:rPr lang="cs-CZ" sz="2200" dirty="0" smtClean="0">
                <a:latin typeface="Calibri   "/>
              </a:rPr>
              <a:t>Profil žadatele a partnerů</a:t>
            </a:r>
          </a:p>
          <a:p>
            <a:pPr marL="1143000" lvl="1" indent="-457200"/>
            <a:r>
              <a:rPr lang="cs-CZ" sz="2000" dirty="0">
                <a:latin typeface="+mj-lt"/>
              </a:rPr>
              <a:t>Stručná charakteristika žadatelů, partnerů a VO</a:t>
            </a:r>
          </a:p>
          <a:p>
            <a:pPr marL="457200" indent="-457200">
              <a:buFont typeface="+mj-lt"/>
              <a:buAutoNum type="arabicPeriod"/>
            </a:pPr>
            <a:r>
              <a:rPr lang="cs-CZ" sz="2200" dirty="0" smtClean="0">
                <a:latin typeface="Calibri   "/>
              </a:rPr>
              <a:t>Celkové cíle a výsledky</a:t>
            </a:r>
          </a:p>
          <a:p>
            <a:pPr marL="1143000" lvl="1" indent="-457200"/>
            <a:r>
              <a:rPr lang="cs-CZ" sz="2000" dirty="0">
                <a:latin typeface="+mj-lt"/>
              </a:rPr>
              <a:t>Indikátory</a:t>
            </a:r>
          </a:p>
          <a:p>
            <a:pPr marL="1143000" lvl="1" indent="-457200"/>
            <a:r>
              <a:rPr lang="cs-CZ" sz="2000" dirty="0">
                <a:latin typeface="+mj-lt"/>
              </a:rPr>
              <a:t>Celkové cíle projektového záměru</a:t>
            </a:r>
          </a:p>
          <a:p>
            <a:pPr marL="457200" indent="-457200">
              <a:buFont typeface="+mj-lt"/>
              <a:buAutoNum type="arabicPeriod"/>
            </a:pPr>
            <a:r>
              <a:rPr lang="cs-CZ" sz="2200" dirty="0" smtClean="0">
                <a:solidFill>
                  <a:srgbClr val="FF0000"/>
                </a:solidFill>
                <a:latin typeface="Calibri   "/>
              </a:rPr>
              <a:t>Aktivity projektu</a:t>
            </a:r>
          </a:p>
          <a:p>
            <a:pPr marL="1143000" lvl="1" indent="-457200">
              <a:lnSpc>
                <a:spcPct val="100000"/>
              </a:lnSpc>
            </a:pPr>
            <a:r>
              <a:rPr lang="cs-CZ" sz="2000" dirty="0" smtClean="0">
                <a:latin typeface="+mj-lt"/>
              </a:rPr>
              <a:t>Popis jednotlivých klíčových aktivit (podrobněji dále)</a:t>
            </a:r>
            <a:endParaRPr lang="cs-CZ" dirty="0" smtClean="0">
              <a:latin typeface="Calibri   "/>
            </a:endParaRPr>
          </a:p>
          <a:p>
            <a:pPr marL="457200" indent="-457200">
              <a:buFont typeface="+mj-lt"/>
              <a:buAutoNum type="arabicPeriod"/>
            </a:pPr>
            <a:r>
              <a:rPr lang="cs-CZ" sz="2200" dirty="0" smtClean="0">
                <a:latin typeface="Calibri   "/>
              </a:rPr>
              <a:t>Analýza rizik</a:t>
            </a:r>
          </a:p>
          <a:p>
            <a:pPr marL="457200" indent="-457200">
              <a:buFont typeface="+mj-lt"/>
              <a:buAutoNum type="arabicPeriod"/>
            </a:pPr>
            <a:r>
              <a:rPr lang="cs-CZ" sz="2200" dirty="0" smtClean="0">
                <a:latin typeface="Calibri   "/>
              </a:rPr>
              <a:t>Rozpočet</a:t>
            </a:r>
            <a:endParaRPr lang="cs-CZ" sz="2200" dirty="0">
              <a:latin typeface="Calibri   "/>
            </a:endParaRPr>
          </a:p>
          <a:p>
            <a:endParaRPr lang="cs-CZ" dirty="0"/>
          </a:p>
        </p:txBody>
      </p:sp>
    </p:spTree>
    <p:extLst>
      <p:ext uri="{BB962C8B-B14F-4D97-AF65-F5344CB8AC3E}">
        <p14:creationId xmlns:p14="http://schemas.microsoft.com/office/powerpoint/2010/main" val="3728078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581648"/>
            <a:ext cx="7886700" cy="898237"/>
          </a:xfrm>
        </p:spPr>
        <p:txBody>
          <a:bodyPr/>
          <a:lstStyle/>
          <a:p>
            <a:r>
              <a:rPr lang="cs-CZ" dirty="0" smtClean="0"/>
              <a:t>Studie proveditelnosti – aktivity projektu</a:t>
            </a:r>
            <a:endParaRPr lang="cs-CZ" dirty="0"/>
          </a:p>
        </p:txBody>
      </p:sp>
      <p:sp>
        <p:nvSpPr>
          <p:cNvPr id="3" name="Zástupný symbol pro obsah 2"/>
          <p:cNvSpPr>
            <a:spLocks noGrp="1"/>
          </p:cNvSpPr>
          <p:nvPr>
            <p:ph idx="1"/>
          </p:nvPr>
        </p:nvSpPr>
        <p:spPr>
          <a:xfrm>
            <a:off x="628650" y="1479885"/>
            <a:ext cx="7886700" cy="4535904"/>
          </a:xfrm>
        </p:spPr>
        <p:txBody>
          <a:bodyPr>
            <a:normAutofit lnSpcReduction="10000"/>
          </a:bodyPr>
          <a:lstStyle/>
          <a:p>
            <a:r>
              <a:rPr lang="cs-CZ" sz="2200" dirty="0" smtClean="0">
                <a:latin typeface="Calibri   "/>
              </a:rPr>
              <a:t>5.X.1 	Současný stav strategického řízení oblasti určené 	aktivitou</a:t>
            </a:r>
          </a:p>
          <a:p>
            <a:r>
              <a:rPr lang="cs-CZ" sz="2200" dirty="0" smtClean="0">
                <a:latin typeface="Calibri   "/>
              </a:rPr>
              <a:t>5.X.2 	Věcný obsah aktivity</a:t>
            </a:r>
          </a:p>
          <a:p>
            <a:r>
              <a:rPr lang="cs-CZ" sz="2200" dirty="0" smtClean="0">
                <a:latin typeface="Calibri   "/>
              </a:rPr>
              <a:t>5.X.3 	Cílové skupiny</a:t>
            </a:r>
          </a:p>
          <a:p>
            <a:r>
              <a:rPr lang="cs-CZ" sz="2200" dirty="0" smtClean="0">
                <a:latin typeface="Calibri   "/>
              </a:rPr>
              <a:t>5.X.4 	Vzdělávání</a:t>
            </a:r>
          </a:p>
          <a:p>
            <a:r>
              <a:rPr lang="cs-CZ" sz="2200" dirty="0" smtClean="0">
                <a:latin typeface="Calibri   "/>
              </a:rPr>
              <a:t>5.X.5 	Zahraniční cesty</a:t>
            </a:r>
          </a:p>
          <a:p>
            <a:pPr marL="1485900" lvl="2" indent="-342900"/>
            <a:r>
              <a:rPr lang="cs-CZ" sz="2200" dirty="0" smtClean="0">
                <a:latin typeface="+mj-lt"/>
              </a:rPr>
              <a:t>nerelevantní </a:t>
            </a:r>
            <a:r>
              <a:rPr lang="cs-CZ" sz="2200" dirty="0">
                <a:latin typeface="+mj-lt"/>
              </a:rPr>
              <a:t>pro aktivitu f)</a:t>
            </a:r>
          </a:p>
          <a:p>
            <a:r>
              <a:rPr lang="cs-CZ" sz="2200" dirty="0" smtClean="0">
                <a:latin typeface="Calibri   "/>
              </a:rPr>
              <a:t>5.X.6 	Výstupy aktivity</a:t>
            </a:r>
          </a:p>
          <a:p>
            <a:r>
              <a:rPr lang="cs-CZ" sz="2200" dirty="0" smtClean="0">
                <a:latin typeface="Calibri   "/>
              </a:rPr>
              <a:t>5.X.7 	Udržitelnost</a:t>
            </a:r>
          </a:p>
          <a:p>
            <a:pPr marL="1485900" lvl="2" indent="-342900"/>
            <a:r>
              <a:rPr lang="cs-CZ" sz="2200" dirty="0" smtClean="0">
                <a:latin typeface="+mj-lt"/>
              </a:rPr>
              <a:t>relevantní</a:t>
            </a:r>
            <a:r>
              <a:rPr lang="cs-CZ" sz="2200" dirty="0" smtClean="0">
                <a:latin typeface="Calibri   "/>
              </a:rPr>
              <a:t> </a:t>
            </a:r>
            <a:r>
              <a:rPr lang="cs-CZ" sz="2200" dirty="0" smtClean="0">
                <a:latin typeface="+mj-lt"/>
              </a:rPr>
              <a:t>pouze </a:t>
            </a:r>
            <a:r>
              <a:rPr lang="cs-CZ" sz="2200" dirty="0">
                <a:latin typeface="+mj-lt"/>
              </a:rPr>
              <a:t>u aktivity </a:t>
            </a:r>
            <a:r>
              <a:rPr lang="cs-CZ" sz="2200" dirty="0" smtClean="0">
                <a:latin typeface="+mj-lt"/>
              </a:rPr>
              <a:t>a)</a:t>
            </a:r>
          </a:p>
          <a:p>
            <a:pPr marL="0" lvl="2" indent="0">
              <a:buNone/>
            </a:pPr>
            <a:endParaRPr lang="cs-CZ" sz="2200" dirty="0" smtClean="0">
              <a:latin typeface="+mj-lt"/>
            </a:endParaRPr>
          </a:p>
          <a:p>
            <a:pPr marL="0" lvl="2" indent="0">
              <a:buNone/>
            </a:pPr>
            <a:r>
              <a:rPr lang="cs-CZ" sz="2200" dirty="0" smtClean="0">
                <a:latin typeface="Calibri   "/>
              </a:rPr>
              <a:t>Tato struktura neplatí pro aktivitu b)  - Řízení projektu</a:t>
            </a:r>
            <a:endParaRPr lang="cs-CZ" sz="2200" dirty="0">
              <a:latin typeface="Calibri   "/>
            </a:endParaRPr>
          </a:p>
          <a:p>
            <a:endParaRPr lang="cs-CZ" dirty="0"/>
          </a:p>
        </p:txBody>
      </p:sp>
    </p:spTree>
    <p:extLst>
      <p:ext uri="{BB962C8B-B14F-4D97-AF65-F5344CB8AC3E}">
        <p14:creationId xmlns:p14="http://schemas.microsoft.com/office/powerpoint/2010/main" val="11340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VÝZVA ROZVOJ KAPACIT PRO VaV</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74267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DALŠÍ ZDROJE INFORMACÍ K VÝZVĚ</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78622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019" y="625860"/>
            <a:ext cx="7886700" cy="898237"/>
          </a:xfrm>
        </p:spPr>
        <p:txBody>
          <a:bodyPr/>
          <a:lstStyle/>
          <a:p>
            <a:r>
              <a:rPr lang="cs-CZ" dirty="0"/>
              <a:t>Z</a:t>
            </a:r>
            <a:r>
              <a:rPr lang="cs-CZ" dirty="0" smtClean="0"/>
              <a:t>droje dalších informací </a:t>
            </a:r>
            <a:endParaRPr lang="cs-CZ" dirty="0"/>
          </a:p>
        </p:txBody>
      </p:sp>
      <p:sp>
        <p:nvSpPr>
          <p:cNvPr id="3" name="Zástupný symbol pro obsah 2"/>
          <p:cNvSpPr>
            <a:spLocks noGrp="1"/>
          </p:cNvSpPr>
          <p:nvPr>
            <p:ph idx="1"/>
          </p:nvPr>
        </p:nvSpPr>
        <p:spPr>
          <a:xfrm>
            <a:off x="359019" y="1163149"/>
            <a:ext cx="8491904" cy="4956297"/>
          </a:xfrm>
        </p:spPr>
        <p:txBody>
          <a:bodyPr>
            <a:normAutofit/>
          </a:bodyPr>
          <a:lstStyle/>
          <a:p>
            <a:pPr>
              <a:spcAft>
                <a:spcPts val="1000"/>
              </a:spcAft>
            </a:pPr>
            <a:endParaRPr lang="cs-CZ" dirty="0" smtClean="0">
              <a:latin typeface="Calibri   "/>
            </a:endParaRPr>
          </a:p>
          <a:p>
            <a:pPr>
              <a:spcAft>
                <a:spcPts val="1000"/>
              </a:spcAft>
            </a:pPr>
            <a:r>
              <a:rPr lang="cs-CZ" b="1" dirty="0">
                <a:latin typeface="Calibri   "/>
              </a:rPr>
              <a:t>M</a:t>
            </a:r>
            <a:r>
              <a:rPr lang="en-US" b="1" dirty="0" err="1" smtClean="0">
                <a:latin typeface="Calibri   "/>
              </a:rPr>
              <a:t>ezinárodní</a:t>
            </a:r>
            <a:r>
              <a:rPr lang="en-US" b="1" dirty="0" smtClean="0">
                <a:latin typeface="Calibri   "/>
              </a:rPr>
              <a:t> </a:t>
            </a:r>
            <a:r>
              <a:rPr lang="en-US" b="1" dirty="0" err="1" smtClean="0">
                <a:latin typeface="Calibri   "/>
              </a:rPr>
              <a:t>seminář</a:t>
            </a:r>
            <a:r>
              <a:rPr lang="en-US" b="1" dirty="0" smtClean="0">
                <a:latin typeface="Calibri   "/>
              </a:rPr>
              <a:t> </a:t>
            </a:r>
            <a:r>
              <a:rPr lang="en-US" b="1" dirty="0">
                <a:latin typeface="Calibri   "/>
              </a:rPr>
              <a:t>„How to Best Attract Talented </a:t>
            </a:r>
            <a:r>
              <a:rPr lang="en-US" b="1" dirty="0" smtClean="0">
                <a:latin typeface="Calibri   "/>
              </a:rPr>
              <a:t>Researchers</a:t>
            </a:r>
            <a:r>
              <a:rPr lang="cs-CZ" b="1" dirty="0" smtClean="0">
                <a:latin typeface="Calibri   "/>
              </a:rPr>
              <a:t>?</a:t>
            </a:r>
            <a:r>
              <a:rPr lang="en-US" b="1" dirty="0" smtClean="0">
                <a:latin typeface="Calibri   "/>
              </a:rPr>
              <a:t>“</a:t>
            </a:r>
            <a:endParaRPr lang="cs-CZ" b="1" dirty="0">
              <a:latin typeface="Calibri   "/>
            </a:endParaRPr>
          </a:p>
          <a:p>
            <a:pPr marL="342900" indent="-342900">
              <a:buFont typeface="Arial" panose="020B0604020202020204" pitchFamily="34" charset="0"/>
              <a:buChar char="•"/>
            </a:pPr>
            <a:r>
              <a:rPr lang="cs-CZ" dirty="0">
                <a:latin typeface="Calibri   "/>
              </a:rPr>
              <a:t>Termín</a:t>
            </a:r>
            <a:r>
              <a:rPr lang="cs-CZ" dirty="0" smtClean="0">
                <a:latin typeface="Calibri   "/>
              </a:rPr>
              <a:t>:		24. 1. 2017, 9:00 – 16:30 hod.</a:t>
            </a:r>
            <a:endParaRPr lang="cs-CZ" dirty="0">
              <a:latin typeface="Calibri   "/>
            </a:endParaRPr>
          </a:p>
          <a:p>
            <a:pPr marL="342900" indent="-342900">
              <a:buFont typeface="Arial" panose="020B0604020202020204" pitchFamily="34" charset="0"/>
              <a:buChar char="•"/>
            </a:pPr>
            <a:r>
              <a:rPr lang="cs-CZ" dirty="0">
                <a:latin typeface="Calibri   "/>
              </a:rPr>
              <a:t>Místo</a:t>
            </a:r>
            <a:r>
              <a:rPr lang="cs-CZ" dirty="0" smtClean="0">
                <a:latin typeface="Calibri   "/>
              </a:rPr>
              <a:t>:		Brno</a:t>
            </a:r>
          </a:p>
          <a:p>
            <a:pPr marL="342900" indent="-342900">
              <a:buFont typeface="Arial" panose="020B0604020202020204" pitchFamily="34" charset="0"/>
              <a:buChar char="•"/>
            </a:pPr>
            <a:r>
              <a:rPr lang="cs-CZ" dirty="0">
                <a:latin typeface="Calibri   "/>
              </a:rPr>
              <a:t>Webový odkaz: </a:t>
            </a:r>
            <a:r>
              <a:rPr lang="cs-CZ" dirty="0">
                <a:latin typeface="Calibri   "/>
                <a:hlinkClick r:id="rId3"/>
              </a:rPr>
              <a:t>http://</a:t>
            </a:r>
            <a:r>
              <a:rPr lang="cs-CZ" dirty="0" smtClean="0">
                <a:latin typeface="Calibri   "/>
                <a:hlinkClick r:id="rId3"/>
              </a:rPr>
              <a:t>www.msmt.cz/vyzkum-a-vyvoj-2/mezinarodni-seminar-how-to-best-attract-talented-researchers?highlightWords=hrs4r</a:t>
            </a:r>
            <a:endParaRPr lang="cs-CZ" dirty="0" smtClean="0">
              <a:latin typeface="Calibri   "/>
            </a:endParaRPr>
          </a:p>
          <a:p>
            <a:r>
              <a:rPr lang="cs-CZ" dirty="0" smtClean="0">
                <a:solidFill>
                  <a:srgbClr val="FF0000"/>
                </a:solidFill>
              </a:rPr>
              <a:t>Pozor </a:t>
            </a:r>
            <a:r>
              <a:rPr lang="cs-CZ" dirty="0" smtClean="0">
                <a:solidFill>
                  <a:srgbClr val="FF0000"/>
                </a:solidFill>
              </a:rPr>
              <a:t>EK bude brzy uzavírat možnost registrace</a:t>
            </a:r>
            <a:r>
              <a:rPr lang="cs-CZ" dirty="0" smtClean="0">
                <a:solidFill>
                  <a:srgbClr val="FF0000"/>
                </a:solidFill>
              </a:rPr>
              <a:t>.</a:t>
            </a:r>
          </a:p>
          <a:p>
            <a:endParaRPr lang="cs-CZ" b="1" dirty="0" smtClean="0">
              <a:latin typeface="Calibri   "/>
            </a:endParaRPr>
          </a:p>
          <a:p>
            <a:r>
              <a:rPr lang="cs-CZ" b="1" dirty="0" smtClean="0">
                <a:latin typeface="Calibri   "/>
              </a:rPr>
              <a:t>Kontaktní </a:t>
            </a:r>
            <a:r>
              <a:rPr lang="cs-CZ" b="1" dirty="0">
                <a:latin typeface="Calibri   "/>
              </a:rPr>
              <a:t>osoba z EK:</a:t>
            </a:r>
            <a:r>
              <a:rPr lang="cs-CZ" dirty="0" smtClean="0">
                <a:solidFill>
                  <a:srgbClr val="FF0000"/>
                </a:solidFill>
              </a:rPr>
              <a:t> </a:t>
            </a:r>
            <a:r>
              <a:rPr lang="cs-CZ" dirty="0" err="1" smtClean="0">
                <a:latin typeface="Calibri   "/>
              </a:rPr>
              <a:t>Irmela</a:t>
            </a:r>
            <a:r>
              <a:rPr lang="cs-CZ" dirty="0" smtClean="0">
                <a:latin typeface="Calibri   "/>
              </a:rPr>
              <a:t> Brach</a:t>
            </a:r>
          </a:p>
          <a:p>
            <a:r>
              <a:rPr lang="cs-CZ" dirty="0">
                <a:latin typeface="Calibri   "/>
              </a:rPr>
              <a:t>			</a:t>
            </a:r>
            <a:r>
              <a:rPr lang="cs-CZ" dirty="0" smtClean="0">
                <a:latin typeface="Calibri   "/>
                <a:hlinkClick r:id="rId4"/>
              </a:rPr>
              <a:t>irmela.brach@ec.europa.eu</a:t>
            </a:r>
            <a:endParaRPr lang="cs-CZ" dirty="0" smtClean="0">
              <a:latin typeface="Calibri   "/>
            </a:endParaRPr>
          </a:p>
          <a:p>
            <a:r>
              <a:rPr lang="cs-CZ" dirty="0">
                <a:latin typeface="Calibri   "/>
              </a:rPr>
              <a:t>	</a:t>
            </a:r>
            <a:r>
              <a:rPr lang="cs-CZ" dirty="0" smtClean="0">
                <a:latin typeface="Calibri   "/>
              </a:rPr>
              <a:t>		od 1. 1. </a:t>
            </a:r>
            <a:r>
              <a:rPr lang="cs-CZ" smtClean="0">
                <a:latin typeface="Calibri   "/>
              </a:rPr>
              <a:t>2017 bude </a:t>
            </a:r>
            <a:r>
              <a:rPr lang="cs-CZ" dirty="0" smtClean="0">
                <a:latin typeface="Calibri   "/>
              </a:rPr>
              <a:t>pro ČR </a:t>
            </a:r>
            <a:r>
              <a:rPr lang="cs-CZ" smtClean="0">
                <a:latin typeface="Calibri   "/>
              </a:rPr>
              <a:t>určen i ambasador</a:t>
            </a:r>
            <a:endParaRPr lang="cs-CZ" dirty="0">
              <a:latin typeface="Calibri   "/>
            </a:endParaRPr>
          </a:p>
          <a:p>
            <a:pPr marL="342900" indent="-342900">
              <a:buFont typeface="Arial" panose="020B0604020202020204" pitchFamily="34" charset="0"/>
              <a:buChar char="•"/>
            </a:pPr>
            <a:endParaRPr lang="cs-CZ" dirty="0">
              <a:latin typeface="Calibri   "/>
            </a:endParaRPr>
          </a:p>
          <a:p>
            <a:endParaRPr lang="cs-CZ" dirty="0">
              <a:latin typeface="Calibri   "/>
            </a:endParaRPr>
          </a:p>
        </p:txBody>
      </p:sp>
    </p:spTree>
    <p:extLst>
      <p:ext uri="{BB962C8B-B14F-4D97-AF65-F5344CB8AC3E}">
        <p14:creationId xmlns:p14="http://schemas.microsoft.com/office/powerpoint/2010/main" val="2211972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019" y="373196"/>
            <a:ext cx="7886700" cy="898237"/>
          </a:xfrm>
        </p:spPr>
        <p:txBody>
          <a:bodyPr/>
          <a:lstStyle/>
          <a:p>
            <a:r>
              <a:rPr lang="cs-CZ" dirty="0"/>
              <a:t>Z</a:t>
            </a:r>
            <a:r>
              <a:rPr lang="cs-CZ" dirty="0" smtClean="0"/>
              <a:t>droje dalších informací</a:t>
            </a:r>
            <a:endParaRPr lang="cs-CZ" dirty="0"/>
          </a:p>
        </p:txBody>
      </p:sp>
      <p:sp>
        <p:nvSpPr>
          <p:cNvPr id="3" name="Zástupný symbol pro obsah 2"/>
          <p:cNvSpPr>
            <a:spLocks noGrp="1"/>
          </p:cNvSpPr>
          <p:nvPr>
            <p:ph idx="1"/>
          </p:nvPr>
        </p:nvSpPr>
        <p:spPr>
          <a:xfrm>
            <a:off x="359019" y="1271433"/>
            <a:ext cx="8491904" cy="4956297"/>
          </a:xfrm>
        </p:spPr>
        <p:txBody>
          <a:bodyPr>
            <a:normAutofit fontScale="92500" lnSpcReduction="20000"/>
          </a:bodyPr>
          <a:lstStyle/>
          <a:p>
            <a:pPr>
              <a:spcAft>
                <a:spcPts val="1000"/>
              </a:spcAft>
            </a:pPr>
            <a:r>
              <a:rPr lang="cs-CZ" b="1" dirty="0" smtClean="0">
                <a:latin typeface="Calibri   "/>
              </a:rPr>
              <a:t>Užitečné odkazy:</a:t>
            </a:r>
          </a:p>
          <a:p>
            <a:r>
              <a:rPr lang="cs-CZ" dirty="0" smtClean="0">
                <a:latin typeface="Calibri   "/>
              </a:rPr>
              <a:t>Veškeré </a:t>
            </a:r>
            <a:r>
              <a:rPr lang="cs-CZ" dirty="0">
                <a:latin typeface="Calibri   "/>
              </a:rPr>
              <a:t>informace o </a:t>
            </a:r>
            <a:r>
              <a:rPr lang="cs-CZ" dirty="0" smtClean="0">
                <a:latin typeface="Calibri   "/>
              </a:rPr>
              <a:t>výzvě:</a:t>
            </a:r>
          </a:p>
          <a:p>
            <a:pPr>
              <a:spcBef>
                <a:spcPts val="0"/>
              </a:spcBef>
              <a:spcAft>
                <a:spcPts val="1000"/>
              </a:spcAft>
            </a:pPr>
            <a:r>
              <a:rPr lang="cs-CZ" sz="2100" u="sng" dirty="0">
                <a:hlinkClick r:id="rId3"/>
              </a:rPr>
              <a:t>http://www.msmt.cz/strukturalni-fondy-1/vyzva-c-02-16-028-rozvoj-kapacit-pro-vyzkum-a-vyvoj-1</a:t>
            </a:r>
            <a:r>
              <a:rPr lang="cs-CZ" sz="2100" u="sng" dirty="0"/>
              <a:t> </a:t>
            </a:r>
          </a:p>
          <a:p>
            <a:r>
              <a:rPr lang="cs-CZ" dirty="0" smtClean="0">
                <a:latin typeface="Calibri   "/>
              </a:rPr>
              <a:t>Bližší informace o HR </a:t>
            </a:r>
            <a:r>
              <a:rPr lang="cs-CZ" dirty="0">
                <a:latin typeface="Calibri   "/>
              </a:rPr>
              <a:t>Excellence in </a:t>
            </a:r>
            <a:r>
              <a:rPr lang="cs-CZ" dirty="0" err="1">
                <a:latin typeface="Calibri   "/>
              </a:rPr>
              <a:t>Research</a:t>
            </a:r>
            <a:r>
              <a:rPr lang="cs-CZ" dirty="0">
                <a:latin typeface="Calibri   "/>
              </a:rPr>
              <a:t> naleznete zde: </a:t>
            </a:r>
            <a:r>
              <a:rPr lang="en-US" u="sng" dirty="0">
                <a:hlinkClick r:id="rId4"/>
              </a:rPr>
              <a:t>http://ec.europa.eu/euraxess/index.cfm/rights/index</a:t>
            </a:r>
            <a:endParaRPr lang="cs-CZ" dirty="0"/>
          </a:p>
          <a:p>
            <a:r>
              <a:rPr lang="cs-CZ" dirty="0">
                <a:latin typeface="Calibri   "/>
              </a:rPr>
              <a:t>Zpráva o novém postupu získání ocenění „HR Award“ je dostupná zde: </a:t>
            </a:r>
            <a:r>
              <a:rPr lang="en-US" u="sng" dirty="0">
                <a:hlinkClick r:id="rId5"/>
              </a:rPr>
              <a:t>http://ec.europa.eu/euraxess/pdf/research_policies/experts-report-strengthened-HRS4R-9-2015.pdf</a:t>
            </a:r>
            <a:endParaRPr lang="cs-CZ" dirty="0"/>
          </a:p>
          <a:p>
            <a:r>
              <a:rPr lang="cs-CZ" dirty="0">
                <a:latin typeface="Calibri   "/>
              </a:rPr>
              <a:t>Návrh k postupu  implementace:</a:t>
            </a:r>
          </a:p>
          <a:p>
            <a:pPr>
              <a:spcBef>
                <a:spcPts val="0"/>
              </a:spcBef>
            </a:pPr>
            <a:r>
              <a:rPr lang="en-US" sz="2100" u="sng" dirty="0">
                <a:hlinkClick r:id="rId6"/>
              </a:rPr>
              <a:t>http://</a:t>
            </a:r>
            <a:r>
              <a:rPr lang="en-US" sz="2100" u="sng" dirty="0" smtClean="0">
                <a:hlinkClick r:id="rId6"/>
              </a:rPr>
              <a:t>ec.europa.eu/euraxess/pdf/research_policies/HRS4Rguide-process16-2-2016.pdf</a:t>
            </a:r>
            <a:endParaRPr lang="cs-CZ" sz="2100" u="sng" dirty="0" smtClean="0"/>
          </a:p>
          <a:p>
            <a:pPr>
              <a:spcBef>
                <a:spcPts val="0"/>
              </a:spcBef>
            </a:pPr>
            <a:endParaRPr lang="cs-CZ" sz="2100" u="sng" dirty="0"/>
          </a:p>
          <a:p>
            <a:pPr>
              <a:spcBef>
                <a:spcPts val="0"/>
              </a:spcBef>
            </a:pPr>
            <a:r>
              <a:rPr lang="cs-CZ" sz="2100" dirty="0">
                <a:latin typeface="Calibri   "/>
              </a:rPr>
              <a:t>Šablony:</a:t>
            </a:r>
          </a:p>
          <a:p>
            <a:pPr>
              <a:spcBef>
                <a:spcPts val="0"/>
              </a:spcBef>
            </a:pPr>
            <a:r>
              <a:rPr lang="cs-CZ" sz="2100" u="sng" dirty="0"/>
              <a:t>https://euraxess.ec.europa.eu/useful-information/policy-library#document-collapsible-research-careers-strengthened-hrs4r-process</a:t>
            </a:r>
            <a:endParaRPr lang="cs-CZ" sz="2100" u="sng" dirty="0"/>
          </a:p>
          <a:p>
            <a:r>
              <a:rPr lang="cs-CZ" dirty="0">
                <a:latin typeface="Calibri   "/>
              </a:rPr>
              <a:t>Evropská charta pro výzkumné pracovníky a Kodex chování pro přijímání výzkumných pracovníků ke stažení zde: </a:t>
            </a:r>
          </a:p>
          <a:p>
            <a:pPr>
              <a:spcBef>
                <a:spcPts val="0"/>
              </a:spcBef>
            </a:pPr>
            <a:r>
              <a:rPr lang="cs-CZ" sz="2100" u="sng" dirty="0">
                <a:hlinkClick r:id="rId7"/>
              </a:rPr>
              <a:t>http://www.euraxess.cz/</a:t>
            </a:r>
            <a:r>
              <a:rPr lang="cs-CZ" sz="2100" u="sng" dirty="0" err="1">
                <a:hlinkClick r:id="rId7"/>
              </a:rPr>
              <a:t>dokums_raw</a:t>
            </a:r>
            <a:r>
              <a:rPr lang="cs-CZ" sz="2100" u="sng" dirty="0">
                <a:hlinkClick r:id="rId7"/>
              </a:rPr>
              <a:t>/evropska_charta_pro_vyzkumniky.pdf</a:t>
            </a:r>
            <a:r>
              <a:rPr lang="cs-CZ" sz="2100" u="sng" dirty="0"/>
              <a:t>.</a:t>
            </a:r>
          </a:p>
          <a:p>
            <a:pPr>
              <a:spcBef>
                <a:spcPts val="0"/>
              </a:spcBef>
            </a:pPr>
            <a:endParaRPr lang="cs-CZ" sz="2100" u="sng" dirty="0"/>
          </a:p>
          <a:p>
            <a:pPr marL="342900" indent="-342900">
              <a:buFont typeface="Arial" panose="020B0604020202020204" pitchFamily="34" charset="0"/>
              <a:buChar char="•"/>
            </a:pPr>
            <a:endParaRPr lang="cs-CZ" dirty="0">
              <a:latin typeface="Calibri   "/>
            </a:endParaRPr>
          </a:p>
          <a:p>
            <a:endParaRPr lang="cs-CZ" dirty="0">
              <a:latin typeface="Calibri   "/>
            </a:endParaRPr>
          </a:p>
        </p:txBody>
      </p:sp>
    </p:spTree>
    <p:extLst>
      <p:ext uri="{BB962C8B-B14F-4D97-AF65-F5344CB8AC3E}">
        <p14:creationId xmlns:p14="http://schemas.microsoft.com/office/powerpoint/2010/main" val="3968779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20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Děkuji za Vaši pozornost.</a:t>
            </a:r>
          </a:p>
        </p:txBody>
      </p:sp>
    </p:spTree>
    <p:extLst>
      <p:ext uri="{BB962C8B-B14F-4D97-AF65-F5344CB8AC3E}">
        <p14:creationId xmlns:p14="http://schemas.microsoft.com/office/powerpoint/2010/main" val="3348197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výzvy</a:t>
            </a:r>
            <a:endParaRPr lang="cs-CZ" dirty="0"/>
          </a:p>
        </p:txBody>
      </p:sp>
      <p:sp>
        <p:nvSpPr>
          <p:cNvPr id="3" name="Zástupný symbol pro obsah 2"/>
          <p:cNvSpPr>
            <a:spLocks noGrp="1"/>
          </p:cNvSpPr>
          <p:nvPr>
            <p:ph idx="1"/>
          </p:nvPr>
        </p:nvSpPr>
        <p:spPr>
          <a:xfrm>
            <a:off x="628650" y="1825625"/>
            <a:ext cx="8106276" cy="4003675"/>
          </a:xfrm>
        </p:spPr>
        <p:txBody>
          <a:bodyPr/>
          <a:lstStyle/>
          <a:p>
            <a:pPr marL="342900" indent="-342900">
              <a:buFont typeface="Arial" panose="020B0604020202020204" pitchFamily="34" charset="0"/>
              <a:buChar char="•"/>
            </a:pPr>
            <a:r>
              <a:rPr lang="cs-CZ" b="1" dirty="0">
                <a:latin typeface="Arial" panose="020B0604020202020204" pitchFamily="34" charset="0"/>
              </a:rPr>
              <a:t>rozvoj kapacit, znalostí a dovedností manažerských, výzkumných a dalších pracovníků</a:t>
            </a:r>
            <a:r>
              <a:rPr lang="cs-CZ" dirty="0">
                <a:latin typeface="Arial" panose="020B0604020202020204" pitchFamily="34" charset="0"/>
              </a:rPr>
              <a:t> výzkumných organizací v oblasti strategického řízení výzkumu a vývoje </a:t>
            </a:r>
          </a:p>
          <a:p>
            <a:endParaRPr lang="cs-CZ" dirty="0">
              <a:latin typeface="Arial" panose="020B0604020202020204" pitchFamily="34" charset="0"/>
            </a:endParaRPr>
          </a:p>
          <a:p>
            <a:pPr marL="342900" indent="-342900">
              <a:buFont typeface="Arial" panose="020B0604020202020204" pitchFamily="34" charset="0"/>
              <a:buChar char="•"/>
            </a:pPr>
            <a:r>
              <a:rPr lang="cs-CZ" b="1" dirty="0">
                <a:latin typeface="Arial" panose="020B0604020202020204" pitchFamily="34" charset="0"/>
              </a:rPr>
              <a:t>nastavení strategií výzkumné organizace </a:t>
            </a:r>
            <a:r>
              <a:rPr lang="cs-CZ" dirty="0">
                <a:latin typeface="Arial" panose="020B0604020202020204" pitchFamily="34" charset="0"/>
              </a:rPr>
              <a:t>v souladu s podmínkami Evropské charty pro výzkumné pracovníky a Kodexu chování pro přijímání výzkumných pracovníků s cílem získání </a:t>
            </a:r>
            <a:r>
              <a:rPr lang="cs-CZ" b="1" dirty="0">
                <a:latin typeface="Arial" panose="020B0604020202020204" pitchFamily="34" charset="0"/>
              </a:rPr>
              <a:t>ocenění „HR Award“</a:t>
            </a:r>
          </a:p>
          <a:p>
            <a:endParaRPr lang="cs-CZ" dirty="0"/>
          </a:p>
        </p:txBody>
      </p:sp>
    </p:spTree>
    <p:extLst>
      <p:ext uri="{BB962C8B-B14F-4D97-AF65-F5344CB8AC3E}">
        <p14:creationId xmlns:p14="http://schemas.microsoft.com/office/powerpoint/2010/main" val="389958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Oprávnění žadatelé</a:t>
            </a:r>
            <a:endParaRPr lang="cs-CZ" dirty="0"/>
          </a:p>
        </p:txBody>
      </p:sp>
      <p:sp>
        <p:nvSpPr>
          <p:cNvPr id="3" name="Zástupný symbol pro obsah 2"/>
          <p:cNvSpPr>
            <a:spLocks noGrp="1"/>
          </p:cNvSpPr>
          <p:nvPr>
            <p:ph idx="1"/>
          </p:nvPr>
        </p:nvSpPr>
        <p:spPr/>
        <p:txBody>
          <a:bodyPr/>
          <a:lstStyle/>
          <a:p>
            <a:r>
              <a:rPr lang="cs-CZ" dirty="0">
                <a:latin typeface="Arial" panose="020B0604020202020204" pitchFamily="34" charset="0"/>
                <a:ea typeface="Calibri" panose="020F0502020204030204" pitchFamily="34" charset="0"/>
              </a:rPr>
              <a:t>Subjekty splňující definici organizace pro výzkum a šíření znalostí dle Rámce pro státní podporu výzkumu, vývoje a inovací (2014/C 198/01)</a:t>
            </a:r>
          </a:p>
          <a:p>
            <a:endParaRPr lang="cs-CZ" dirty="0">
              <a:latin typeface="Arial" panose="020B0604020202020204" pitchFamily="34" charset="0"/>
            </a:endParaRPr>
          </a:p>
          <a:p>
            <a:r>
              <a:rPr lang="cs-CZ" dirty="0">
                <a:latin typeface="Arial" panose="020B0604020202020204" pitchFamily="34" charset="0"/>
              </a:rPr>
              <a:t>Každý žadatel </a:t>
            </a:r>
            <a:r>
              <a:rPr lang="cs-CZ" dirty="0" smtClean="0">
                <a:latin typeface="Arial" panose="020B0604020202020204" pitchFamily="34" charset="0"/>
              </a:rPr>
              <a:t>(IČ) může </a:t>
            </a:r>
            <a:r>
              <a:rPr lang="cs-CZ" dirty="0">
                <a:latin typeface="Arial" panose="020B0604020202020204" pitchFamily="34" charset="0"/>
              </a:rPr>
              <a:t>předložit nejvýše jednu projektovou </a:t>
            </a:r>
            <a:r>
              <a:rPr lang="cs-CZ" dirty="0" smtClean="0">
                <a:latin typeface="Arial" panose="020B0604020202020204" pitchFamily="34" charset="0"/>
              </a:rPr>
              <a:t>žádost</a:t>
            </a:r>
          </a:p>
          <a:p>
            <a:endParaRPr lang="cs-CZ" dirty="0" smtClean="0"/>
          </a:p>
          <a:p>
            <a:r>
              <a:rPr lang="cs-CZ" dirty="0" smtClean="0"/>
              <a:t>V </a:t>
            </a:r>
            <a:r>
              <a:rPr lang="cs-CZ" dirty="0"/>
              <a:t>případě VŠ je možné předložit žádost o podporu pro více součástí VŠ (součástí VŠ se pro účely výzvy rozumí fakulta či vysokoškolský ústav).</a:t>
            </a:r>
            <a:endParaRPr lang="cs-CZ" dirty="0">
              <a:latin typeface="Arial" panose="020B0604020202020204" pitchFamily="34" charset="0"/>
            </a:endParaRPr>
          </a:p>
          <a:p>
            <a:endParaRPr lang="cs-CZ" dirty="0"/>
          </a:p>
        </p:txBody>
      </p:sp>
    </p:spTree>
    <p:extLst>
      <p:ext uri="{BB962C8B-B14F-4D97-AF65-F5344CB8AC3E}">
        <p14:creationId xmlns:p14="http://schemas.microsoft.com/office/powerpoint/2010/main" val="277420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0992"/>
          </a:xfrm>
          <a:prstGeom prst="rect">
            <a:avLst/>
          </a:prstGeom>
        </p:spPr>
      </p:pic>
      <p:sp>
        <p:nvSpPr>
          <p:cNvPr id="3" name="TextovéPole 2"/>
          <p:cNvSpPr txBox="1"/>
          <p:nvPr/>
        </p:nvSpPr>
        <p:spPr>
          <a:xfrm>
            <a:off x="549696" y="2018243"/>
            <a:ext cx="7581900" cy="523220"/>
          </a:xfrm>
          <a:prstGeom prst="rect">
            <a:avLst/>
          </a:prstGeom>
          <a:noFill/>
        </p:spPr>
        <p:txBody>
          <a:bodyPr wrap="square" rtlCol="0">
            <a:spAutoFit/>
          </a:bodyPr>
          <a:lstStyle/>
          <a:p>
            <a:pPr algn="ctr"/>
            <a:r>
              <a:rPr lang="cs-CZ" sz="2800" b="1" dirty="0" smtClean="0">
                <a:solidFill>
                  <a:srgbClr val="428D96"/>
                </a:solidFill>
                <a:cs typeface="Arial" panose="020B0604020202020204" pitchFamily="34" charset="0"/>
              </a:rPr>
              <a:t>PODPOROVANÉ AKTIVITY</a:t>
            </a:r>
            <a:endParaRPr lang="cs-CZ" sz="2800" b="1" dirty="0">
              <a:solidFill>
                <a:srgbClr val="428D96"/>
              </a:solidFill>
              <a:cs typeface="Arial" panose="020B0604020202020204" pitchFamily="34" charset="0"/>
            </a:endParaRPr>
          </a:p>
        </p:txBody>
      </p:sp>
    </p:spTree>
    <p:extLst>
      <p:ext uri="{BB962C8B-B14F-4D97-AF65-F5344CB8AC3E}">
        <p14:creationId xmlns:p14="http://schemas.microsoft.com/office/powerpoint/2010/main" val="30827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Povinné aktivity</a:t>
            </a:r>
            <a:endParaRPr lang="cs-CZ" dirty="0"/>
          </a:p>
        </p:txBody>
      </p:sp>
      <p:sp>
        <p:nvSpPr>
          <p:cNvPr id="3" name="Zástupný symbol pro obsah 2"/>
          <p:cNvSpPr>
            <a:spLocks noGrp="1"/>
          </p:cNvSpPr>
          <p:nvPr>
            <p:ph idx="1"/>
          </p:nvPr>
        </p:nvSpPr>
        <p:spPr>
          <a:xfrm>
            <a:off x="628649" y="1825625"/>
            <a:ext cx="7697204" cy="4003675"/>
          </a:xfrm>
        </p:spPr>
        <p:txBody>
          <a:bodyPr/>
          <a:lstStyle/>
          <a:p>
            <a:pPr marL="457200" indent="-457200" fontAlgn="base">
              <a:buFont typeface="+mj-lt"/>
              <a:buAutoNum type="alphaLcParenR"/>
            </a:pPr>
            <a:r>
              <a:rPr lang="cs-CZ" dirty="0">
                <a:latin typeface="Arial" panose="020B0604020202020204" pitchFamily="34" charset="0"/>
              </a:rPr>
              <a:t>Nastavení strategického řízení výzkumné organizace v souladu s podmínkami pro získání ocenění „HR Award“</a:t>
            </a:r>
          </a:p>
          <a:p>
            <a:pPr marL="457200" indent="-457200" fontAlgn="base">
              <a:buFont typeface="+mj-lt"/>
              <a:buAutoNum type="alphaLcParenR"/>
            </a:pPr>
            <a:endParaRPr lang="cs-CZ" dirty="0">
              <a:latin typeface="Arial" panose="020B0604020202020204" pitchFamily="34" charset="0"/>
            </a:endParaRPr>
          </a:p>
          <a:p>
            <a:pPr marL="457200" indent="-457200" fontAlgn="base">
              <a:buFont typeface="+mj-lt"/>
              <a:buAutoNum type="alphaLcParenR"/>
            </a:pPr>
            <a:r>
              <a:rPr lang="cs-CZ" dirty="0">
                <a:latin typeface="Arial" panose="020B0604020202020204" pitchFamily="34" charset="0"/>
              </a:rPr>
              <a:t>Řízení projektu</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251" y="3001341"/>
            <a:ext cx="2300701" cy="1652241"/>
          </a:xfrm>
          <a:prstGeom prst="rect">
            <a:avLst/>
          </a:prstGeom>
        </p:spPr>
      </p:pic>
    </p:spTree>
    <p:extLst>
      <p:ext uri="{BB962C8B-B14F-4D97-AF65-F5344CB8AC3E}">
        <p14:creationId xmlns:p14="http://schemas.microsoft.com/office/powerpoint/2010/main" val="116804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Volitelné aktivity</a:t>
            </a:r>
            <a:endParaRPr lang="cs-CZ" dirty="0"/>
          </a:p>
        </p:txBody>
      </p:sp>
      <p:sp>
        <p:nvSpPr>
          <p:cNvPr id="3" name="Zástupný symbol pro obsah 2"/>
          <p:cNvSpPr>
            <a:spLocks noGrp="1"/>
          </p:cNvSpPr>
          <p:nvPr>
            <p:ph idx="1"/>
          </p:nvPr>
        </p:nvSpPr>
        <p:spPr>
          <a:xfrm>
            <a:off x="549112" y="1690688"/>
            <a:ext cx="8045775" cy="4003675"/>
          </a:xfrm>
        </p:spPr>
        <p:txBody>
          <a:bodyPr/>
          <a:lstStyle/>
          <a:p>
            <a:pPr marL="457200" lvl="0" indent="-457200" fontAlgn="base">
              <a:spcBef>
                <a:spcPts val="600"/>
              </a:spcBef>
              <a:spcAft>
                <a:spcPts val="600"/>
              </a:spcAft>
              <a:buFont typeface="+mj-lt"/>
              <a:buAutoNum type="alphaLcParenR" startAt="3"/>
            </a:pPr>
            <a:r>
              <a:rPr lang="cs-CZ" dirty="0">
                <a:latin typeface="Arial" panose="020B0604020202020204" pitchFamily="34" charset="0"/>
              </a:rPr>
              <a:t>Strategické nastavení  a rozvoj </a:t>
            </a:r>
            <a:r>
              <a:rPr lang="cs-CZ" dirty="0" smtClean="0">
                <a:latin typeface="Arial" panose="020B0604020202020204" pitchFamily="34" charset="0"/>
              </a:rPr>
              <a:t>vnitřního hodnocení </a:t>
            </a:r>
            <a:r>
              <a:rPr lang="cs-CZ" dirty="0">
                <a:latin typeface="Arial" panose="020B0604020202020204" pitchFamily="34" charset="0"/>
              </a:rPr>
              <a:t>výzkumné organizace</a:t>
            </a:r>
          </a:p>
          <a:p>
            <a:pPr marL="457200" lvl="0" indent="-457200" fontAlgn="base">
              <a:spcAft>
                <a:spcPts val="600"/>
              </a:spcAft>
              <a:buFont typeface="+mj-lt"/>
              <a:buAutoNum type="alphaLcParenR" startAt="3"/>
            </a:pPr>
            <a:r>
              <a:rPr lang="cs-CZ" dirty="0">
                <a:latin typeface="Arial" panose="020B0604020202020204" pitchFamily="34" charset="0"/>
              </a:rPr>
              <a:t>Strategické nastavení a rozvoj mezinárodní spolupráce ve výzkumu a vývoji a internacionalizace výzkumné organizace</a:t>
            </a:r>
          </a:p>
          <a:p>
            <a:pPr marL="457200" lvl="0" indent="-457200" fontAlgn="base">
              <a:spcAft>
                <a:spcPts val="600"/>
              </a:spcAft>
              <a:buFont typeface="+mj-lt"/>
              <a:buAutoNum type="alphaLcParenR" startAt="3"/>
            </a:pPr>
            <a:r>
              <a:rPr lang="cs-CZ" dirty="0">
                <a:latin typeface="Arial" panose="020B0604020202020204" pitchFamily="34" charset="0"/>
              </a:rPr>
              <a:t>Strategické nastavení a rozvoj mezisektorové spolupráce</a:t>
            </a:r>
          </a:p>
          <a:p>
            <a:pPr marL="457200" indent="-457200">
              <a:buFont typeface="+mj-lt"/>
              <a:buAutoNum type="alphaLcParenR" startAt="3"/>
            </a:pPr>
            <a:r>
              <a:rPr lang="cs-CZ" dirty="0">
                <a:latin typeface="Arial" panose="020B0604020202020204" pitchFamily="34" charset="0"/>
              </a:rPr>
              <a:t>Rozvoj popularizace výzkumu a vývoje</a:t>
            </a:r>
          </a:p>
          <a:p>
            <a:endParaRPr lang="cs-CZ" dirty="0"/>
          </a:p>
        </p:txBody>
      </p:sp>
    </p:spTree>
    <p:extLst>
      <p:ext uri="{BB962C8B-B14F-4D97-AF65-F5344CB8AC3E}">
        <p14:creationId xmlns:p14="http://schemas.microsoft.com/office/powerpoint/2010/main" val="737537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650" y="792451"/>
            <a:ext cx="7886700" cy="898237"/>
          </a:xfrm>
        </p:spPr>
        <p:txBody>
          <a:bodyPr/>
          <a:lstStyle/>
          <a:p>
            <a:r>
              <a:rPr lang="cs-CZ" dirty="0" smtClean="0"/>
              <a:t>! Vyloučené aktivity</a:t>
            </a:r>
            <a:endParaRPr lang="cs-CZ" dirty="0"/>
          </a:p>
        </p:txBody>
      </p:sp>
      <p:sp>
        <p:nvSpPr>
          <p:cNvPr id="3" name="Zástupný symbol pro obsah 2"/>
          <p:cNvSpPr>
            <a:spLocks noGrp="1"/>
          </p:cNvSpPr>
          <p:nvPr>
            <p:ph idx="1"/>
          </p:nvPr>
        </p:nvSpPr>
        <p:spPr>
          <a:xfrm>
            <a:off x="519030" y="1690688"/>
            <a:ext cx="8107612" cy="4003675"/>
          </a:xfrm>
        </p:spPr>
        <p:txBody>
          <a:bodyPr>
            <a:normAutofit/>
          </a:bodyPr>
          <a:lstStyle/>
          <a:p>
            <a:pPr marL="342900" lvl="0" indent="-342900" fontAlgn="base">
              <a:buFont typeface="Arial" panose="020B0604020202020204" pitchFamily="34" charset="0"/>
              <a:buChar char="•"/>
            </a:pPr>
            <a:r>
              <a:rPr lang="cs-CZ" dirty="0">
                <a:latin typeface="Calibri   "/>
              </a:rPr>
              <a:t>Realizace výzkumných aktivit a transfer technologií včetně mzdových prostředků na tyto aktivity (např. placené doktorské pozice, post doktorandské pozice - pro české i zahraniční zájemce, atd.)</a:t>
            </a:r>
            <a:endParaRPr lang="cs-CZ" b="1" dirty="0">
              <a:latin typeface="Calibri   "/>
            </a:endParaRPr>
          </a:p>
          <a:p>
            <a:pPr marL="342900" lvl="0" indent="-342900" fontAlgn="base">
              <a:buFont typeface="Arial" panose="020B0604020202020204" pitchFamily="34" charset="0"/>
              <a:buChar char="•"/>
            </a:pPr>
            <a:r>
              <a:rPr lang="cs-CZ" dirty="0">
                <a:latin typeface="Calibri   "/>
              </a:rPr>
              <a:t>Rekonstrukce, budování, dobudování, upgrade infrastruktury (vyjma upgrade expozic spojených s aktivitou f)), nákup pozemků</a:t>
            </a:r>
            <a:endParaRPr lang="cs-CZ" b="1" dirty="0">
              <a:latin typeface="Calibri   "/>
            </a:endParaRPr>
          </a:p>
          <a:p>
            <a:pPr marL="342900" lvl="0" indent="-342900" fontAlgn="base">
              <a:buFont typeface="Arial" panose="020B0604020202020204" pitchFamily="34" charset="0"/>
              <a:buChar char="•"/>
            </a:pPr>
            <a:r>
              <a:rPr lang="cs-CZ" dirty="0">
                <a:latin typeface="Calibri   "/>
              </a:rPr>
              <a:t>Dlouhodobé zahraniční pobyty a stáže (včetně možnosti výjezdu pro celou rodinu)</a:t>
            </a:r>
            <a:endParaRPr lang="cs-CZ" b="1" dirty="0">
              <a:latin typeface="Calibri   "/>
            </a:endParaRPr>
          </a:p>
          <a:p>
            <a:pPr marL="342900" lvl="0" indent="-342900" fontAlgn="base">
              <a:buFont typeface="Arial" panose="020B0604020202020204" pitchFamily="34" charset="0"/>
              <a:buChar char="•"/>
            </a:pPr>
            <a:r>
              <a:rPr lang="cs-CZ" dirty="0">
                <a:latin typeface="Calibri   "/>
              </a:rPr>
              <a:t>Školka či dětská skupina</a:t>
            </a:r>
            <a:endParaRPr lang="cs-CZ" b="1" dirty="0">
              <a:latin typeface="Calibri   "/>
            </a:endParaRPr>
          </a:p>
          <a:p>
            <a:endParaRPr lang="cs-CZ" dirty="0"/>
          </a:p>
        </p:txBody>
      </p:sp>
      <p:sp>
        <p:nvSpPr>
          <p:cNvPr id="4" name="Obdélník 3"/>
          <p:cNvSpPr/>
          <p:nvPr/>
        </p:nvSpPr>
        <p:spPr>
          <a:xfrm>
            <a:off x="4436534" y="4927864"/>
            <a:ext cx="1117601"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882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104a4cd-1400-468e-be1b-c7aad71d7d5a">15OPMSMT0001-28-40067</_dlc_DocId>
    <_dlc_DocIdUrl xmlns="0104a4cd-1400-468e-be1b-c7aad71d7d5a">
      <Url>http://op.msmt.cz/_layouts/15/DocIdRedir.aspx?ID=15OPMSMT0001-28-40067</Url>
      <Description>15OPMSMT0001-28-40067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810CA98376D84445B27235C23C5DAEEA" ma:contentTypeVersion="3" ma:contentTypeDescription="Vytvoří nový dokument" ma:contentTypeScope="" ma:versionID="26bec60fd599d9bf8ccd2066ea928388">
  <xsd:schema xmlns:xsd="http://www.w3.org/2001/XMLSchema" xmlns:xs="http://www.w3.org/2001/XMLSchema" xmlns:p="http://schemas.microsoft.com/office/2006/metadata/properties" xmlns:ns2="0104a4cd-1400-468e-be1b-c7aad71d7d5a" targetNamespace="http://schemas.microsoft.com/office/2006/metadata/properties" ma:root="true" ma:fieldsID="5b2268967c3d466a78734da71f64c258" ns2:_="">
    <xsd:import namespace="0104a4cd-1400-468e-be1b-c7aad71d7d5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4a4cd-1400-468e-be1b-c7aad71d7d5a"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Zachovat ID" ma:description="Ponechat ID po přidání"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ma:index="11" ma:displayName="Komentář"/>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FC87D-118F-4FFF-98EE-59ADE527E458}">
  <ds:schemaRefs>
    <ds:schemaRef ds:uri="http://schemas.microsoft.com/sharepoint/events"/>
  </ds:schemaRefs>
</ds:datastoreItem>
</file>

<file path=customXml/itemProps2.xml><?xml version="1.0" encoding="utf-8"?>
<ds:datastoreItem xmlns:ds="http://schemas.openxmlformats.org/officeDocument/2006/customXml" ds:itemID="{EB7D9836-1CA0-4407-ABC7-093FC03A947E}">
  <ds:schemaRefs>
    <ds:schemaRef ds:uri="http://schemas.microsoft.com/sharepoint/v3/contenttype/forms"/>
  </ds:schemaRefs>
</ds:datastoreItem>
</file>

<file path=customXml/itemProps3.xml><?xml version="1.0" encoding="utf-8"?>
<ds:datastoreItem xmlns:ds="http://schemas.openxmlformats.org/officeDocument/2006/customXml" ds:itemID="{B3836A6B-B9C0-4044-A2B1-4CDBD2A5CC87}">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0104a4cd-1400-468e-be1b-c7aad71d7d5a"/>
    <ds:schemaRef ds:uri="http://www.w3.org/XML/1998/namespace"/>
    <ds:schemaRef ds:uri="http://purl.org/dc/elements/1.1/"/>
  </ds:schemaRefs>
</ds:datastoreItem>
</file>

<file path=customXml/itemProps4.xml><?xml version="1.0" encoding="utf-8"?>
<ds:datastoreItem xmlns:ds="http://schemas.openxmlformats.org/officeDocument/2006/customXml" ds:itemID="{802F3819-77B2-4765-B564-D5588F5C6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4a4cd-1400-468e-be1b-c7aad71d7d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1784</TotalTime>
  <Words>762</Words>
  <Application>Microsoft Office PowerPoint</Application>
  <PresentationFormat>Předvádění na obrazovce (4:3)</PresentationFormat>
  <Paragraphs>211</Paragraphs>
  <Slides>33</Slides>
  <Notes>14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33</vt:i4>
      </vt:variant>
    </vt:vector>
  </HeadingPairs>
  <TitlesOfParts>
    <vt:vector size="41" baseType="lpstr">
      <vt:lpstr>Arial</vt:lpstr>
      <vt:lpstr>Calibri</vt:lpstr>
      <vt:lpstr>Calibri  </vt:lpstr>
      <vt:lpstr>Calibri   </vt:lpstr>
      <vt:lpstr>calibri     (Nadpisy)</vt:lpstr>
      <vt:lpstr>Calibri Light</vt:lpstr>
      <vt:lpstr>Courier New</vt:lpstr>
      <vt:lpstr>Vlastní návrh</vt:lpstr>
      <vt:lpstr>Prezentace aplikace PowerPoint</vt:lpstr>
      <vt:lpstr>Obsah semináře</vt:lpstr>
      <vt:lpstr>Prezentace aplikace PowerPoint</vt:lpstr>
      <vt:lpstr>Cíle výzvy</vt:lpstr>
      <vt:lpstr>Oprávnění žadatelé</vt:lpstr>
      <vt:lpstr>Prezentace aplikace PowerPoint</vt:lpstr>
      <vt:lpstr>Povinné aktivity</vt:lpstr>
      <vt:lpstr>Volitelné aktivity</vt:lpstr>
      <vt:lpstr>! Vyloučené aktivity</vt:lpstr>
      <vt:lpstr>Další důležité informace k výzvě</vt:lpstr>
      <vt:lpstr>Prezentace aplikace PowerPoint</vt:lpstr>
      <vt:lpstr>Strategie lidských zdrojů pro výzkumné pracovníky HRS4R</vt:lpstr>
      <vt:lpstr>Ocenění „HR Award“</vt:lpstr>
      <vt:lpstr>Prezentace aplikace PowerPoint</vt:lpstr>
      <vt:lpstr>Očekáváné výsledky projektu</vt:lpstr>
      <vt:lpstr>Prezentace aplikace PowerPoint</vt:lpstr>
      <vt:lpstr>Prezentace aplikace PowerPoint</vt:lpstr>
      <vt:lpstr>Prezentace aplikace PowerPoint</vt:lpstr>
      <vt:lpstr>Počet podpořených administrativních a technických pracovníků ve VaV – 2 08 03</vt:lpstr>
      <vt:lpstr>Počet podpořených výzkumných a akademických pracovníků – 2 08 00</vt:lpstr>
      <vt:lpstr>Celkový počet účastníků – 6 00 00</vt:lpstr>
      <vt:lpstr>Počet nových produktů modernizujících systémy strategického řízení ve výzkumných organizacích – 2 15 02</vt:lpstr>
      <vt:lpstr>Počet uspořádaných jednorázových akcí – 5 10 17</vt:lpstr>
      <vt:lpstr>Počet organizací, jejichž pracovníci zvýšili svou kvalifikaci ve VaV, jeho řízení a oblastech souvisejících – 2 08 10</vt:lpstr>
      <vt:lpstr>Počet výzkumných organizací s modernizovaným systémem strategického řízení – 2 08 11</vt:lpstr>
      <vt:lpstr>Prezentace aplikace PowerPoint</vt:lpstr>
      <vt:lpstr>Studie proveditelnosti</vt:lpstr>
      <vt:lpstr>Studie proveditelnosti</vt:lpstr>
      <vt:lpstr>Studie proveditelnosti – aktivity projektu</vt:lpstr>
      <vt:lpstr>Prezentace aplikace PowerPoint</vt:lpstr>
      <vt:lpstr>Zdroje dalších informací </vt:lpstr>
      <vt:lpstr>Zdroje dalších informací</vt:lpstr>
      <vt:lpstr>Prezentace aplikace PowerPoint</vt:lpstr>
    </vt:vector>
  </TitlesOfParts>
  <Company>MSMT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Prezentace_obecná šablona</dc:title>
  <dc:creator>Presová Eva</dc:creator>
  <cp:lastModifiedBy>Pešková Jitka</cp:lastModifiedBy>
  <cp:revision>208</cp:revision>
  <dcterms:created xsi:type="dcterms:W3CDTF">2015-09-11T08:58:50Z</dcterms:created>
  <dcterms:modified xsi:type="dcterms:W3CDTF">2016-11-22T17:02:06Z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0x010100810CA98376D84445B27235C23C5DAEEA</vt:lpwstr>
  </property>
  <property fmtid="{D5CDD505-2E9C-101B-9397-08002B2CF9AE}" pid="3" name="_dlc_DocIdItemGuid">
    <vt:lpwstr>3b4c5142-7f2f-4bcb-8667-4fe3a27447ac</vt:lpwstr>
  </property>
  <property fmtid="{D5CDD505-2E9C-101B-9397-08002B2CF9AE}" pid="4" name="Komentář">
    <vt:lpwstr>předepsané písmo Calibri, daná velikost a barva písma</vt:lpwstr>
  </property>
</Properties>
</file>