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6"/>
  </p:sldMasterIdLst>
  <p:notesMasterIdLst>
    <p:notesMasterId r:id="rId36"/>
  </p:notesMasterIdLst>
  <p:sldIdLst>
    <p:sldId id="256" r:id="rId7"/>
    <p:sldId id="266" r:id="rId8"/>
    <p:sldId id="285" r:id="rId9"/>
    <p:sldId id="282" r:id="rId10"/>
    <p:sldId id="283" r:id="rId11"/>
    <p:sldId id="284" r:id="rId12"/>
    <p:sldId id="268" r:id="rId13"/>
    <p:sldId id="291" r:id="rId14"/>
    <p:sldId id="310" r:id="rId15"/>
    <p:sldId id="269" r:id="rId16"/>
    <p:sldId id="287" r:id="rId17"/>
    <p:sldId id="289" r:id="rId18"/>
    <p:sldId id="273" r:id="rId19"/>
    <p:sldId id="292" r:id="rId20"/>
    <p:sldId id="293" r:id="rId21"/>
    <p:sldId id="286" r:id="rId22"/>
    <p:sldId id="294" r:id="rId23"/>
    <p:sldId id="296" r:id="rId24"/>
    <p:sldId id="298" r:id="rId25"/>
    <p:sldId id="301" r:id="rId26"/>
    <p:sldId id="302" r:id="rId27"/>
    <p:sldId id="297" r:id="rId28"/>
    <p:sldId id="303" r:id="rId29"/>
    <p:sldId id="304" r:id="rId30"/>
    <p:sldId id="312" r:id="rId31"/>
    <p:sldId id="311" r:id="rId32"/>
    <p:sldId id="274" r:id="rId33"/>
    <p:sldId id="309" r:id="rId34"/>
    <p:sldId id="271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7849" autoAdjust="0"/>
  </p:normalViewPr>
  <p:slideViewPr>
    <p:cSldViewPr snapToGrid="0">
      <p:cViewPr varScale="1">
        <p:scale>
          <a:sx n="99" d="100"/>
          <a:sy n="99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15.11.2016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382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 ověření této skutečnosti musí být doložen popis pracovní náplně, která souvisí s pracovní pozicí, za kterou jsou doloženy poslední roční hrubé náklady.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9763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9218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1532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0773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případě, že žádost o podporu bude obsahovat některou z </a:t>
            </a:r>
            <a:r>
              <a:rPr lang="cs-CZ" b="1" dirty="0" smtClean="0"/>
              <a:t>vyloučených aktivit</a:t>
            </a:r>
            <a:r>
              <a:rPr lang="cs-CZ" dirty="0" smtClean="0"/>
              <a:t>, nesplní podmínku přijatelnosti a bude vyřazena z procesu schvalování.</a:t>
            </a:r>
          </a:p>
          <a:p>
            <a:r>
              <a:rPr lang="cs-CZ" b="1" dirty="0" smtClean="0"/>
              <a:t>Nedokončené školení </a:t>
            </a:r>
            <a:r>
              <a:rPr lang="cs-CZ" dirty="0" smtClean="0"/>
              <a:t>- akceptovatelné jsou výjimky, kdy pracovník odejde na mateřskou/rodičovskou dovolenou, zemře nebo je dlouhodobě nepřítomný z důvodu dlouhodobé nemoci či ošetřování člena rodiny.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1878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Předchází-li</a:t>
            </a:r>
            <a:r>
              <a:rPr lang="cs-CZ" baseline="0" dirty="0" smtClean="0"/>
              <a:t> datum zahájení projektu datu zahájení fyzické realizace projektu, jsou od data zahájení projektu způsobilé pouze výdaje spojené s přípravou projektu, nikoliv s klíčovými aktivitami projektu.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1337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Výdaje spojené s aktivitou Strategické nastavení a rozvoj popularizace výzkumu a vývoje –</a:t>
            </a:r>
            <a:r>
              <a:rPr lang="cs-CZ" baseline="0" dirty="0" smtClean="0">
                <a:latin typeface="+mn-lt"/>
              </a:rPr>
              <a:t> d</a:t>
            </a:r>
            <a:r>
              <a:rPr lang="cs-CZ" dirty="0" smtClean="0">
                <a:latin typeface="+mn-lt"/>
              </a:rPr>
              <a:t>o tohoto limitu jsou započítány všechny výdaje související s aktivitou Strategické nastavení a rozvoj popularizace výzkumu a vývoje vyjma mzdových výdajů členů administrativního týmu projektu.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dirty="0" smtClean="0">
                <a:latin typeface="+mn-lt"/>
              </a:rPr>
              <a:t>V případě, že žadatel chce realizovat aktivitu Strategické nastavení a rozvoj popularizace výzkumu a vývoje a tuto podmínku nedodrží (nedoloží samostatné podkapitoly/položky rozpočtu s označením, které obsahuje heslo „Popularizace“), bude jeho žádost o podporu vyřazena při kontrole přijatelnosti na základě kritéria P11.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4836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801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1306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3139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8697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Plat - Platem jsou odměňování zaměstnanci – státu, územních samosprávných celků (krajů a obcí), státních fondů, příspěvkových organizací, jejíž náklady na platy a odměny za pracovní pohotovost jsou plně zabezpečovány z příspěvku na provoz poskytovaného z rozpočtu zřizovatele, školských právnických osob zřízených Ministerstvem školství, mládeže a tělovýchovy, krajem nebo obcí a veřejných neziskových ústavních zdravotnických zařízení. </a:t>
            </a:r>
          </a:p>
          <a:p>
            <a:r>
              <a:rPr lang="cs-CZ" dirty="0" smtClean="0"/>
              <a:t>Mzdu - Mzdou jsou odměňováni zaměstnanci ostatních zaměstnavatelů. Mzdou se rozumí peněžitá plnění nebo plnění peněžité hodnoty (naturální mzdy) poskytované zaměstnavatelem zaměstnanci za vykonanou práci.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0018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9813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15.11.2016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15.11.2016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15.11.2016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38899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</a:t>
            </a:r>
          </a:p>
          <a:p>
            <a:pPr lvl="0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15.11.2016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15.11.2016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15.11.2016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15.11.2016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15.11.2016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15.11.2016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15.11.2016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15.11.2016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388991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strukturalni-fondy/op-vvv/mzdovelimity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sv.cz/ISPV.ph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strukturalni-fondy-1/seznam-obvyklych-cen-vybaveni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52859" y="2808581"/>
            <a:ext cx="763828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cs typeface="Arial" panose="020B0604020202020204" pitchFamily="34" charset="0"/>
              </a:rPr>
              <a:t>VÝZVA </a:t>
            </a:r>
            <a:r>
              <a:rPr lang="cs-CZ" sz="4400" b="1" dirty="0">
                <a:cs typeface="Arial" panose="020B0604020202020204" pitchFamily="34" charset="0"/>
              </a:rPr>
              <a:t>Rozvoj kapacit pro výzkum a </a:t>
            </a:r>
            <a:r>
              <a:rPr lang="cs-CZ" sz="4400" b="1" dirty="0" smtClean="0">
                <a:cs typeface="Arial" panose="020B0604020202020204" pitchFamily="34" charset="0"/>
              </a:rPr>
              <a:t>vývoj – finanční část</a:t>
            </a:r>
            <a:endParaRPr lang="cs-CZ" sz="4400" b="1" dirty="0" smtClean="0">
              <a:cs typeface="Arial" panose="020B0604020202020204" pitchFamily="34" charset="0"/>
            </a:endParaRPr>
          </a:p>
          <a:p>
            <a:endParaRPr lang="cs-CZ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Praha, 23. listopadu </a:t>
            </a:r>
            <a:r>
              <a:rPr lang="cs-CZ" sz="28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  <a:p>
            <a:pPr algn="ctr"/>
            <a:r>
              <a:rPr lang="cs-CZ" sz="28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</a:t>
            </a:r>
            <a:r>
              <a:rPr lang="cs-CZ" sz="2800" b="1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Lenka Nováková</a:t>
            </a:r>
            <a:endParaRPr lang="cs-CZ" sz="2800" b="1" dirty="0">
              <a:solidFill>
                <a:srgbClr val="7EA2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5797" y="2084344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388991"/>
                </a:solidFill>
                <a:cs typeface="Arial" panose="020B0604020202020204" pitchFamily="34" charset="0"/>
              </a:rPr>
              <a:t>Rozpočet</a:t>
            </a:r>
          </a:p>
        </p:txBody>
      </p:sp>
    </p:spTree>
    <p:extLst>
      <p:ext uri="{BB962C8B-B14F-4D97-AF65-F5344CB8AC3E}">
        <p14:creationId xmlns:p14="http://schemas.microsoft.com/office/powerpoint/2010/main" val="31047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Způsob vykazování celkových způsobilých výdajů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4623"/>
            <a:ext cx="7886700" cy="4003675"/>
          </a:xfrm>
        </p:spPr>
        <p:txBody>
          <a:bodyPr/>
          <a:lstStyle/>
          <a:p>
            <a:r>
              <a:rPr lang="cs-CZ" u="sng" dirty="0">
                <a:latin typeface="+mn-lt"/>
              </a:rPr>
              <a:t>Úplné vykazování výdajů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Pro projekty, kdy je žadatel/příjemce OSS </a:t>
            </a:r>
            <a:r>
              <a:rPr lang="cs-CZ" dirty="0">
                <a:latin typeface="+mn-lt"/>
              </a:rPr>
              <a:t>nebo PO OSS</a:t>
            </a:r>
            <a:r>
              <a:rPr lang="cs-CZ" dirty="0" smtClean="0">
                <a:latin typeface="+mn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Všechny výdaje jsou přímé.</a:t>
            </a:r>
          </a:p>
          <a:p>
            <a:r>
              <a:rPr lang="cs-CZ" u="sng" dirty="0" smtClean="0">
                <a:latin typeface="+mn-lt"/>
              </a:rPr>
              <a:t>Zjednodušené </a:t>
            </a:r>
            <a:r>
              <a:rPr lang="cs-CZ" u="sng" dirty="0">
                <a:latin typeface="+mn-lt"/>
              </a:rPr>
              <a:t>vykazování výdajů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Sazby </a:t>
            </a:r>
            <a:r>
              <a:rPr lang="cs-CZ" dirty="0">
                <a:latin typeface="+mn-lt"/>
              </a:rPr>
              <a:t>nepřímých nákladů pro projekty financované z </a:t>
            </a:r>
            <a:r>
              <a:rPr lang="cs-CZ" dirty="0" smtClean="0">
                <a:latin typeface="+mn-lt"/>
              </a:rPr>
              <a:t>ESF: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328" y="3827462"/>
            <a:ext cx="5947344" cy="206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4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428D96"/>
                </a:solidFill>
              </a:rPr>
              <a:t>Rozpočet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+mn-lt"/>
              </a:rPr>
              <a:t>1	Celkové </a:t>
            </a:r>
            <a:r>
              <a:rPr lang="cs-CZ" dirty="0">
                <a:latin typeface="+mn-lt"/>
              </a:rPr>
              <a:t>způsobilé </a:t>
            </a:r>
            <a:r>
              <a:rPr lang="cs-CZ" dirty="0" smtClean="0">
                <a:latin typeface="+mn-lt"/>
              </a:rPr>
              <a:t>výdaje (dále CZV)</a:t>
            </a:r>
            <a:endParaRPr lang="cs-CZ" dirty="0">
              <a:latin typeface="+mn-lt"/>
            </a:endParaRPr>
          </a:p>
          <a:p>
            <a:r>
              <a:rPr lang="cs-CZ" dirty="0" smtClean="0">
                <a:latin typeface="+mn-lt"/>
              </a:rPr>
              <a:t>	1.1</a:t>
            </a:r>
            <a:r>
              <a:rPr lang="cs-CZ" dirty="0">
                <a:latin typeface="+mn-lt"/>
              </a:rPr>
              <a:t>	Výdaje na přímé aktivity</a:t>
            </a:r>
          </a:p>
          <a:p>
            <a:r>
              <a:rPr lang="cs-CZ" dirty="0" smtClean="0">
                <a:latin typeface="+mn-lt"/>
              </a:rPr>
              <a:t>		1.1.1</a:t>
            </a:r>
            <a:r>
              <a:rPr lang="cs-CZ" dirty="0">
                <a:latin typeface="+mn-lt"/>
              </a:rPr>
              <a:t>	Výdaje na přímé aktivity </a:t>
            </a:r>
            <a:r>
              <a:rPr lang="cs-CZ" dirty="0" smtClean="0">
                <a:latin typeface="+mn-lt"/>
              </a:rPr>
              <a:t>– investiční</a:t>
            </a:r>
          </a:p>
          <a:p>
            <a:r>
              <a:rPr lang="cs-CZ" dirty="0" smtClean="0">
                <a:latin typeface="+mn-lt"/>
              </a:rPr>
              <a:t>		1.1.2</a:t>
            </a:r>
            <a:r>
              <a:rPr lang="cs-CZ" dirty="0">
                <a:latin typeface="+mn-lt"/>
              </a:rPr>
              <a:t>	Výdaje na přímé aktivity </a:t>
            </a:r>
            <a:r>
              <a:rPr lang="cs-CZ" dirty="0" smtClean="0">
                <a:latin typeface="+mn-lt"/>
              </a:rPr>
              <a:t>– </a:t>
            </a:r>
            <a:r>
              <a:rPr lang="cs-CZ" dirty="0">
                <a:latin typeface="+mn-lt"/>
              </a:rPr>
              <a:t>neinvestiční</a:t>
            </a:r>
          </a:p>
          <a:p>
            <a:r>
              <a:rPr lang="pl-PL" dirty="0">
                <a:latin typeface="+mn-lt"/>
              </a:rPr>
              <a:t>1.2	Nepřímé </a:t>
            </a:r>
            <a:r>
              <a:rPr lang="pl-PL" dirty="0" smtClean="0">
                <a:latin typeface="+mn-lt"/>
              </a:rPr>
              <a:t>náklady </a:t>
            </a:r>
          </a:p>
          <a:p>
            <a:r>
              <a:rPr lang="pl-PL" dirty="0">
                <a:latin typeface="+mn-lt"/>
              </a:rPr>
              <a:t>	</a:t>
            </a:r>
            <a:r>
              <a:rPr lang="pl-PL" dirty="0" smtClean="0">
                <a:latin typeface="+mn-lt"/>
              </a:rPr>
              <a:t>	– pro OSS a PO OSS jsou nulové</a:t>
            </a:r>
          </a:p>
          <a:p>
            <a:r>
              <a:rPr lang="pl-PL" dirty="0">
                <a:latin typeface="+mn-lt"/>
              </a:rPr>
              <a:t>	</a:t>
            </a:r>
            <a:r>
              <a:rPr lang="pl-PL" dirty="0" smtClean="0">
                <a:latin typeface="+mn-lt"/>
              </a:rPr>
              <a:t>	– pro ostaní žadatele vypočteno automaticky sazbou</a:t>
            </a:r>
            <a:endParaRPr lang="pl-PL" dirty="0">
              <a:latin typeface="+mn-lt"/>
            </a:endParaRPr>
          </a:p>
          <a:p>
            <a:r>
              <a:rPr lang="pl-PL" dirty="0">
                <a:latin typeface="+mn-lt"/>
              </a:rPr>
              <a:t>1.3	Úspory </a:t>
            </a:r>
            <a:r>
              <a:rPr lang="pl-PL" dirty="0" smtClean="0">
                <a:latin typeface="+mn-lt"/>
              </a:rPr>
              <a:t>projektu – tvořeny v realizaci projektu</a:t>
            </a:r>
            <a:endParaRPr lang="pl-PL" dirty="0">
              <a:latin typeface="+mn-lt"/>
            </a:endParaRPr>
          </a:p>
          <a:p>
            <a:r>
              <a:rPr lang="cs-CZ" dirty="0">
                <a:latin typeface="+mn-lt"/>
              </a:rPr>
              <a:t>2	Celkové nezpůsobilé </a:t>
            </a:r>
            <a:r>
              <a:rPr lang="cs-CZ" dirty="0" smtClean="0">
                <a:latin typeface="+mn-lt"/>
              </a:rPr>
              <a:t>výdaje – do rozpočtu se nevyplňují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61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428D96"/>
                </a:solidFill>
              </a:rPr>
              <a:t>Limity kapitol a položek rozpočtu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Kapitola Výdaje </a:t>
            </a:r>
            <a:r>
              <a:rPr lang="cs-CZ" dirty="0">
                <a:latin typeface="+mn-lt"/>
              </a:rPr>
              <a:t>na </a:t>
            </a:r>
            <a:r>
              <a:rPr lang="cs-CZ" u="sng" dirty="0">
                <a:latin typeface="+mn-lt"/>
              </a:rPr>
              <a:t>přímé aktivity – investiční</a:t>
            </a:r>
            <a:r>
              <a:rPr lang="cs-CZ" dirty="0">
                <a:latin typeface="+mn-lt"/>
              </a:rPr>
              <a:t> – max. 25 % z </a:t>
            </a:r>
            <a:r>
              <a:rPr lang="cs-CZ" dirty="0" smtClean="0">
                <a:latin typeface="+mn-lt"/>
              </a:rPr>
              <a:t>CZV.</a:t>
            </a:r>
            <a:endParaRPr lang="cs-CZ" dirty="0">
              <a:latin typeface="+mn-l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Položka </a:t>
            </a:r>
            <a:r>
              <a:rPr lang="cs-CZ" dirty="0">
                <a:latin typeface="+mn-lt"/>
              </a:rPr>
              <a:t>rozpočtu </a:t>
            </a:r>
            <a:r>
              <a:rPr lang="cs-CZ" u="sng" dirty="0">
                <a:latin typeface="+mn-lt"/>
              </a:rPr>
              <a:t>Cestovní náhrady – Zahraniční</a:t>
            </a:r>
            <a:r>
              <a:rPr lang="cs-CZ" dirty="0">
                <a:latin typeface="+mn-lt"/>
              </a:rPr>
              <a:t> – max. 15 % </a:t>
            </a:r>
            <a:r>
              <a:rPr lang="cs-CZ" dirty="0" smtClean="0">
                <a:latin typeface="+mn-lt"/>
              </a:rPr>
              <a:t>z CZV.</a:t>
            </a:r>
            <a:endParaRPr lang="cs-CZ" dirty="0">
              <a:latin typeface="+mn-l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Položka </a:t>
            </a:r>
            <a:r>
              <a:rPr lang="cs-CZ" dirty="0">
                <a:latin typeface="+mn-lt"/>
              </a:rPr>
              <a:t>rozpočtu </a:t>
            </a:r>
            <a:r>
              <a:rPr lang="cs-CZ" u="sng" dirty="0">
                <a:latin typeface="+mn-lt"/>
              </a:rPr>
              <a:t>Outsourcované</a:t>
            </a:r>
            <a:r>
              <a:rPr lang="cs-CZ" u="sng" dirty="0">
                <a:latin typeface="+mn-lt"/>
              </a:rPr>
              <a:t> služby</a:t>
            </a:r>
            <a:r>
              <a:rPr lang="cs-CZ" dirty="0">
                <a:latin typeface="+mn-lt"/>
              </a:rPr>
              <a:t> – max. 49 % </a:t>
            </a:r>
            <a:r>
              <a:rPr lang="cs-CZ" dirty="0" smtClean="0">
                <a:latin typeface="+mn-lt"/>
              </a:rPr>
              <a:t>z CZV.</a:t>
            </a:r>
            <a:endParaRPr lang="cs-CZ" dirty="0">
              <a:latin typeface="+mn-l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Výdaje </a:t>
            </a:r>
            <a:r>
              <a:rPr lang="cs-CZ" dirty="0">
                <a:latin typeface="+mn-lt"/>
              </a:rPr>
              <a:t>spojené s aktivitou </a:t>
            </a:r>
            <a:r>
              <a:rPr lang="cs-CZ" u="sng" dirty="0">
                <a:latin typeface="+mn-lt"/>
              </a:rPr>
              <a:t>Strategické nastavení a rozvoj popularizace výzkumu a vývoje</a:t>
            </a:r>
            <a:r>
              <a:rPr lang="cs-CZ" dirty="0">
                <a:latin typeface="+mn-lt"/>
              </a:rPr>
              <a:t> </a:t>
            </a:r>
            <a:r>
              <a:rPr lang="cs-CZ" dirty="0" smtClean="0">
                <a:latin typeface="+mn-lt"/>
              </a:rPr>
              <a:t>– limit </a:t>
            </a:r>
            <a:r>
              <a:rPr lang="cs-CZ" dirty="0">
                <a:latin typeface="+mn-lt"/>
              </a:rPr>
              <a:t>max. 49 % z kapitoly Výdaje na přímé aktivity uvedené v rozpočtu projektu. </a:t>
            </a:r>
            <a:endParaRPr lang="cs-CZ" dirty="0" smtClean="0">
              <a:latin typeface="+mn-lt"/>
            </a:endParaRP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latin typeface="+mj-lt"/>
              </a:rPr>
              <a:t>K</a:t>
            </a:r>
            <a:r>
              <a:rPr lang="cs-CZ" sz="2000" dirty="0" smtClean="0">
                <a:latin typeface="+mj-lt"/>
              </a:rPr>
              <a:t>e </a:t>
            </a:r>
            <a:r>
              <a:rPr lang="cs-CZ" sz="2000" dirty="0">
                <a:latin typeface="+mj-lt"/>
              </a:rPr>
              <a:t>všem </a:t>
            </a:r>
            <a:r>
              <a:rPr lang="cs-CZ" sz="2000" dirty="0" smtClean="0">
                <a:latin typeface="+mj-lt"/>
              </a:rPr>
              <a:t>výdajů souvisejícím </a:t>
            </a:r>
            <a:r>
              <a:rPr lang="cs-CZ" sz="2000" dirty="0">
                <a:latin typeface="+mj-lt"/>
              </a:rPr>
              <a:t>s </a:t>
            </a:r>
            <a:r>
              <a:rPr lang="cs-CZ" sz="2000" dirty="0" smtClean="0">
                <a:latin typeface="+mj-lt"/>
              </a:rPr>
              <a:t>touto aktivitou je žadatel povinen vytvořit </a:t>
            </a:r>
            <a:r>
              <a:rPr lang="cs-CZ" sz="2000" dirty="0">
                <a:latin typeface="+mj-lt"/>
              </a:rPr>
              <a:t>samostatné položky rozpočtu a </a:t>
            </a:r>
            <a:r>
              <a:rPr lang="cs-CZ" sz="2000" dirty="0" smtClean="0">
                <a:latin typeface="+mj-lt"/>
              </a:rPr>
              <a:t>označit je tak</a:t>
            </a:r>
            <a:r>
              <a:rPr lang="cs-CZ" sz="2000" dirty="0">
                <a:latin typeface="+mj-lt"/>
              </a:rPr>
              <a:t>, aby obsahovaly heslo „Popularizace</a:t>
            </a:r>
            <a:r>
              <a:rPr lang="cs-CZ" sz="2000" dirty="0" smtClean="0">
                <a:latin typeface="+mj-lt"/>
              </a:rPr>
              <a:t>“ plus druh příslušného výdaje. 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Nedodržení této podmínky – žádost vyřazena při kontrole přijatelnosti.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66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428D96"/>
                </a:solidFill>
              </a:rPr>
              <a:t>Nepřímé náklady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Konkrétní výčet je </a:t>
            </a:r>
            <a:r>
              <a:rPr lang="cs-CZ" dirty="0" smtClean="0">
                <a:latin typeface="+mn-lt"/>
              </a:rPr>
              <a:t>uveden v </a:t>
            </a:r>
            <a:r>
              <a:rPr lang="cs-CZ" dirty="0">
                <a:latin typeface="+mn-lt"/>
              </a:rPr>
              <a:t>Pravidlech pro žadatele a příjemce – obecná část kap. 8.7.4.3 Definice nepřímých nákladů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Výdaje na administrativní tým projektu;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t</a:t>
            </a:r>
            <a:r>
              <a:rPr lang="cs-CZ" dirty="0" smtClean="0"/>
              <a:t>uzemské </a:t>
            </a:r>
            <a:r>
              <a:rPr lang="cs-CZ" dirty="0"/>
              <a:t>služební cesty realizačního </a:t>
            </a:r>
            <a:r>
              <a:rPr lang="cs-CZ" dirty="0" smtClean="0"/>
              <a:t>týmu;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hardware</a:t>
            </a:r>
            <a:r>
              <a:rPr lang="cs-CZ" dirty="0"/>
              <a:t>, software a osobní vybavení související s administrací </a:t>
            </a:r>
            <a:r>
              <a:rPr lang="cs-CZ" dirty="0" smtClean="0"/>
              <a:t>projektu;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spotřební </a:t>
            </a:r>
            <a:r>
              <a:rPr lang="cs-CZ" dirty="0"/>
              <a:t>a kancelářský </a:t>
            </a:r>
            <a:r>
              <a:rPr lang="cs-CZ" dirty="0" smtClean="0"/>
              <a:t>materiál;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dirty="0" smtClean="0"/>
              <a:t>ýdaje na místní </a:t>
            </a:r>
            <a:r>
              <a:rPr lang="cs-CZ" dirty="0"/>
              <a:t>kancelář (energie, nájemné, apod</a:t>
            </a:r>
            <a:r>
              <a:rPr lang="cs-CZ" dirty="0" smtClean="0"/>
              <a:t>.);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outsourcované</a:t>
            </a:r>
            <a:r>
              <a:rPr lang="cs-CZ" dirty="0" smtClean="0"/>
              <a:t> </a:t>
            </a:r>
            <a:r>
              <a:rPr lang="cs-CZ" dirty="0"/>
              <a:t>služby </a:t>
            </a:r>
            <a:r>
              <a:rPr lang="cs-CZ" dirty="0" smtClean="0"/>
              <a:t>spojené s administrací projektu, s publicitou apod. (právní služby a služby spojené s administrací VŘ, publicita</a:t>
            </a:r>
            <a:r>
              <a:rPr lang="cs-CZ" dirty="0"/>
              <a:t>, IT služby, audit</a:t>
            </a:r>
            <a:r>
              <a:rPr lang="cs-CZ" dirty="0" smtClean="0"/>
              <a:t>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439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1.1.2	Výdaje na přímé aktivity – investiční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 smtClean="0">
                <a:latin typeface="+mn-lt"/>
              </a:rPr>
              <a:t>1.1.1.1</a:t>
            </a:r>
            <a:r>
              <a:rPr lang="cs-CZ" dirty="0">
                <a:latin typeface="+mn-lt"/>
              </a:rPr>
              <a:t>	Stroje a zařízení</a:t>
            </a:r>
          </a:p>
          <a:p>
            <a:r>
              <a:rPr lang="cs-CZ" dirty="0" smtClean="0">
                <a:latin typeface="+mn-lt"/>
              </a:rPr>
              <a:t>1.1.1.2</a:t>
            </a:r>
            <a:r>
              <a:rPr lang="cs-CZ" dirty="0">
                <a:latin typeface="+mn-lt"/>
              </a:rPr>
              <a:t>	Hardware a osobní vybavení</a:t>
            </a:r>
          </a:p>
          <a:p>
            <a:r>
              <a:rPr lang="cs-CZ" dirty="0" smtClean="0">
                <a:latin typeface="+mn-lt"/>
              </a:rPr>
              <a:t>1.1.1.3</a:t>
            </a:r>
            <a:r>
              <a:rPr lang="cs-CZ" dirty="0">
                <a:latin typeface="+mn-lt"/>
              </a:rPr>
              <a:t>	Nehmotný investiční majetek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Výdaje na pořízení hmotného majetku </a:t>
            </a:r>
            <a:r>
              <a:rPr lang="en-US" dirty="0" smtClean="0">
                <a:latin typeface="+mn-lt"/>
              </a:rPr>
              <a:t>nad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40 tis. </a:t>
            </a:r>
            <a:r>
              <a:rPr lang="en-US" dirty="0">
                <a:latin typeface="+mn-lt"/>
              </a:rPr>
              <a:t>Kč</a:t>
            </a:r>
            <a:r>
              <a:rPr lang="en-US" dirty="0">
                <a:latin typeface="+mn-lt"/>
              </a:rPr>
              <a:t> </a:t>
            </a:r>
            <a:r>
              <a:rPr lang="cs-CZ" dirty="0" smtClean="0">
                <a:latin typeface="+mn-lt"/>
              </a:rPr>
              <a:t>a nehmotného majetku</a:t>
            </a:r>
            <a:r>
              <a:rPr lang="en-US" dirty="0" smtClean="0">
                <a:latin typeface="+mn-lt"/>
              </a:rPr>
              <a:t> </a:t>
            </a:r>
            <a:r>
              <a:rPr lang="cs-CZ" dirty="0" smtClean="0">
                <a:latin typeface="+mn-lt"/>
              </a:rPr>
              <a:t>nad </a:t>
            </a:r>
            <a:r>
              <a:rPr lang="en-US" dirty="0" smtClean="0">
                <a:latin typeface="+mn-lt"/>
              </a:rPr>
              <a:t>60 </a:t>
            </a:r>
            <a:r>
              <a:rPr lang="en-US" dirty="0">
                <a:latin typeface="+mn-lt"/>
              </a:rPr>
              <a:t>tis. </a:t>
            </a:r>
            <a:r>
              <a:rPr lang="en-US" dirty="0" smtClean="0">
                <a:latin typeface="+mn-lt"/>
              </a:rPr>
              <a:t>Kč</a:t>
            </a:r>
            <a:r>
              <a:rPr lang="cs-CZ" dirty="0" smtClean="0">
                <a:latin typeface="+mn-lt"/>
              </a:rPr>
              <a:t> s dobou použitelnosti více jak 1 rok.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Příklady:</a:t>
            </a:r>
          </a:p>
          <a:p>
            <a:pPr marL="1028700" lvl="1" indent="-342900"/>
            <a:r>
              <a:rPr lang="cs-CZ" sz="2000" dirty="0" smtClean="0">
                <a:latin typeface="+mj-lt"/>
              </a:rPr>
              <a:t>Aktivita Strategické </a:t>
            </a:r>
            <a:r>
              <a:rPr lang="cs-CZ" sz="2000" dirty="0">
                <a:latin typeface="+mj-lt"/>
              </a:rPr>
              <a:t>nastavení a rozvoj mezisektorové </a:t>
            </a:r>
            <a:r>
              <a:rPr lang="cs-CZ" sz="2000" dirty="0" smtClean="0">
                <a:latin typeface="+mj-lt"/>
              </a:rPr>
              <a:t>spolupráce – zajištění </a:t>
            </a:r>
            <a:r>
              <a:rPr lang="cs-CZ" sz="2000" dirty="0">
                <a:latin typeface="+mj-lt"/>
              </a:rPr>
              <a:t>potřebného </a:t>
            </a:r>
            <a:r>
              <a:rPr lang="cs-CZ" sz="2000" dirty="0" smtClean="0">
                <a:latin typeface="+mj-lt"/>
              </a:rPr>
              <a:t>SW, </a:t>
            </a:r>
            <a:r>
              <a:rPr lang="cs-CZ" sz="2000" dirty="0">
                <a:latin typeface="+mj-lt"/>
              </a:rPr>
              <a:t>databázových systémů, apod</a:t>
            </a:r>
            <a:r>
              <a:rPr lang="cs-CZ" sz="2000" dirty="0" smtClean="0">
                <a:latin typeface="+mj-lt"/>
              </a:rPr>
              <a:t>. </a:t>
            </a:r>
            <a:r>
              <a:rPr lang="cs-CZ" sz="2000" dirty="0">
                <a:latin typeface="+mj-lt"/>
              </a:rPr>
              <a:t>pro podporu </a:t>
            </a:r>
            <a:r>
              <a:rPr lang="cs-CZ" sz="2000" dirty="0" smtClean="0">
                <a:latin typeface="+mj-lt"/>
              </a:rPr>
              <a:t>mezisektorové spolupráce.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Aktivita Strategické nastavení a rozvoj popularizace výzkumu a </a:t>
            </a:r>
            <a:r>
              <a:rPr lang="cs-CZ" sz="2000" dirty="0" smtClean="0">
                <a:latin typeface="+mj-lt"/>
              </a:rPr>
              <a:t>vývoje –dovybavení </a:t>
            </a:r>
            <a:r>
              <a:rPr lang="cs-CZ" sz="2000" dirty="0">
                <a:latin typeface="+mj-lt"/>
              </a:rPr>
              <a:t>či upgrade návštěvnických center výzkumných </a:t>
            </a:r>
            <a:r>
              <a:rPr lang="cs-CZ" sz="2000" dirty="0" smtClean="0">
                <a:latin typeface="+mj-lt"/>
              </a:rPr>
              <a:t>organizací.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598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428D96"/>
                </a:solidFill>
              </a:rPr>
              <a:t>1.1.2	Výdaje na přímé aktivity – </a:t>
            </a:r>
            <a:r>
              <a:rPr lang="pl-PL" dirty="0" smtClean="0">
                <a:solidFill>
                  <a:srgbClr val="428D96"/>
                </a:solidFill>
              </a:rPr>
              <a:t>neinvestiční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+mn-lt"/>
              </a:rPr>
              <a:t>1.1.2.1</a:t>
            </a:r>
            <a:r>
              <a:rPr lang="cs-CZ" dirty="0">
                <a:latin typeface="+mn-lt"/>
              </a:rPr>
              <a:t>	Osobní výdaje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+mn-lt"/>
              </a:rPr>
              <a:t>1.1.2.2</a:t>
            </a:r>
            <a:r>
              <a:rPr lang="cs-CZ" dirty="0">
                <a:latin typeface="+mn-lt"/>
              </a:rPr>
              <a:t>	Cestovní náhrady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+mn-lt"/>
              </a:rPr>
              <a:t>1.1.2.3</a:t>
            </a:r>
            <a:r>
              <a:rPr lang="cs-CZ" dirty="0">
                <a:latin typeface="+mn-lt"/>
              </a:rPr>
              <a:t>	Hmotný majetek a materiál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+mn-lt"/>
              </a:rPr>
              <a:t>1.1.2.4</a:t>
            </a:r>
            <a:r>
              <a:rPr lang="cs-CZ" dirty="0">
                <a:latin typeface="+mn-lt"/>
              </a:rPr>
              <a:t>	Nehmotný majetek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+mn-lt"/>
              </a:rPr>
              <a:t>1.1.2.5</a:t>
            </a:r>
            <a:r>
              <a:rPr lang="cs-CZ" dirty="0">
                <a:latin typeface="+mn-lt"/>
              </a:rPr>
              <a:t>	Odpisy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+mn-lt"/>
              </a:rPr>
              <a:t>1.1.2.6</a:t>
            </a:r>
            <a:r>
              <a:rPr lang="cs-CZ" dirty="0">
                <a:latin typeface="+mn-lt"/>
              </a:rPr>
              <a:t>	Nákup služeb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+mn-lt"/>
              </a:rPr>
              <a:t>1.1.2.7</a:t>
            </a:r>
            <a:r>
              <a:rPr lang="cs-CZ" dirty="0">
                <a:latin typeface="+mn-lt"/>
              </a:rPr>
              <a:t>	Přímá podpora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374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428D96"/>
                </a:solidFill>
              </a:rPr>
              <a:t>1.1.2.1	Osobní 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Realizační tým projektu se skládá z odborných a administrativních pracovníků. </a:t>
            </a:r>
            <a:endParaRPr lang="cs-CZ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 kapitole osobní výdaje je rozpočtován pouze Odborný tým.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Administrativní tým součástí nepřímých nákladů.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U OSS a PO OSS je součástí přímých výdajů celý realizační tým.</a:t>
            </a:r>
            <a:endParaRPr lang="cs-CZ" dirty="0"/>
          </a:p>
          <a:p>
            <a:r>
              <a:rPr lang="cs-CZ" dirty="0" smtClean="0">
                <a:latin typeface="+mn-lt"/>
              </a:rPr>
              <a:t>Realizační tým: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Popis </a:t>
            </a:r>
            <a:r>
              <a:rPr lang="cs-CZ" dirty="0"/>
              <a:t>realizačního týmu – povinná aktivita Řízení projektu.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Příloha Realizační tým – specifikace pozic, výše úvazků, náplně práce, apod</a:t>
            </a:r>
            <a:r>
              <a:rPr lang="cs-CZ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Příloha Studie proveditelnosti.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6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428D96"/>
                </a:solidFill>
              </a:rPr>
              <a:t>1.1.2.1	Osobní 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r>
              <a:rPr lang="cs-CZ" u="sng" dirty="0">
                <a:latin typeface="+mn-lt"/>
              </a:rPr>
              <a:t>Způsobilé výdaje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Hrubá mzda/plat, odměny z dohod zaměstnanců pracujících na projektu;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dovolená (dle úvazku a zapojení do projektu);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Pro zaměstnavatele definované v </a:t>
            </a:r>
            <a:r>
              <a:rPr lang="cs-CZ" sz="1800" dirty="0">
                <a:latin typeface="+mj-lt"/>
              </a:rPr>
              <a:t>§</a:t>
            </a:r>
            <a:r>
              <a:rPr lang="cs-CZ" sz="2000" dirty="0">
                <a:latin typeface="+mj-lt"/>
              </a:rPr>
              <a:t>109, odst. 3 zákoníku práce č. 262/2006 Sb. je náhrada způsobilá v rozsahu 5 týdnů v roce.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odvody na sociální a zdravotní pojištění;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nemocenská hrazená zaměstnavatelem;</a:t>
            </a:r>
          </a:p>
          <a:p>
            <a:pPr marL="1028700" lvl="1" indent="-342900"/>
            <a:r>
              <a:rPr lang="cs-CZ" sz="2000" dirty="0" smtClean="0">
                <a:latin typeface="+mj-lt"/>
              </a:rPr>
              <a:t>Položka vytvářena </a:t>
            </a:r>
            <a:r>
              <a:rPr lang="cs-CZ" sz="2000" dirty="0">
                <a:latin typeface="+mj-lt"/>
              </a:rPr>
              <a:t>až v průběhu realizace, ne v žádosti o podporu</a:t>
            </a:r>
            <a:r>
              <a:rPr lang="cs-CZ" sz="2000" dirty="0" smtClean="0">
                <a:latin typeface="+mj-lt"/>
              </a:rPr>
              <a:t>. Nemocenská je součástí jednotlivých pozic/položek.</a:t>
            </a:r>
            <a:endParaRPr lang="cs-CZ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zákonné pojištění odpovědnosti zaměstnavatele a ostatní obligatorní výdaje (FKSP, Sociální fond).</a:t>
            </a:r>
          </a:p>
        </p:txBody>
      </p:sp>
    </p:spTree>
    <p:extLst>
      <p:ext uri="{BB962C8B-B14F-4D97-AF65-F5344CB8AC3E}">
        <p14:creationId xmlns:p14="http://schemas.microsoft.com/office/powerpoint/2010/main" val="8115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428D96"/>
                </a:solidFill>
              </a:rPr>
              <a:t>1.1.2.1	Osobní 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Stanovení sazeb </a:t>
            </a:r>
            <a:r>
              <a:rPr lang="cs-CZ" dirty="0" smtClean="0">
                <a:latin typeface="+mn-lt"/>
              </a:rPr>
              <a:t>mezd/platů: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Dokument Seznam mezd/platů a možné postupy stanovení mezd/platů pro zaměstnance/pracovníky podílející se na realizaci projektů </a:t>
            </a:r>
            <a:r>
              <a:rPr lang="cs-CZ" sz="2000" dirty="0" smtClean="0">
                <a:latin typeface="+mj-lt"/>
              </a:rPr>
              <a:t>OP VVV</a:t>
            </a:r>
          </a:p>
          <a:p>
            <a:pPr marL="1028700" lvl="1" indent="-342900"/>
            <a:r>
              <a:rPr lang="cs-CZ" sz="2000" dirty="0" smtClean="0">
                <a:latin typeface="+mj-lt"/>
                <a:hlinkClick r:id="rId3"/>
              </a:rPr>
              <a:t>http://www.msmt.cz/strukturalni-fondy/op-vvv/mzdovelimity.pdf</a:t>
            </a:r>
            <a:r>
              <a:rPr lang="cs-CZ" sz="2000" dirty="0" smtClean="0">
                <a:latin typeface="+mj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Konkrétní postupy pro danou výzvu upravují Pravidla pro žadatele a příjemce – specifická část:</a:t>
            </a:r>
          </a:p>
          <a:p>
            <a:pPr marL="1485900" lvl="2" indent="-342900"/>
            <a:r>
              <a:rPr lang="cs-CZ" dirty="0" smtClean="0">
                <a:latin typeface="+mj-lt"/>
              </a:rPr>
              <a:t>dle </a:t>
            </a:r>
            <a:r>
              <a:rPr lang="cs-CZ" dirty="0">
                <a:latin typeface="+mj-lt"/>
              </a:rPr>
              <a:t>bodu 1 – Stanovení sazby pomocí ISPV;</a:t>
            </a:r>
          </a:p>
          <a:p>
            <a:pPr marL="1485900" lvl="2" indent="-342900"/>
            <a:r>
              <a:rPr lang="cs-CZ" dirty="0" smtClean="0">
                <a:latin typeface="+mj-lt"/>
              </a:rPr>
              <a:t>dle bodu 2 – Alternativní způsob výpočtu sazby mzdy/platu/odměny z dohody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001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5797" y="2084344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388991"/>
                </a:solidFill>
                <a:cs typeface="Arial" panose="020B0604020202020204" pitchFamily="34" charset="0"/>
              </a:rPr>
              <a:t>Způsobilost výdajů</a:t>
            </a:r>
            <a:endParaRPr lang="cs-CZ" sz="2800" b="1" dirty="0">
              <a:solidFill>
                <a:srgbClr val="38899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428D96"/>
                </a:solidFill>
              </a:rPr>
              <a:t>1.1.2.1	Osobní 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r>
              <a:rPr lang="pl-PL" b="1" u="sng" dirty="0" smtClean="0">
                <a:latin typeface="+mn-lt"/>
              </a:rPr>
              <a:t>Stanovení </a:t>
            </a:r>
            <a:r>
              <a:rPr lang="pl-PL" b="1" u="sng" dirty="0">
                <a:latin typeface="+mn-lt"/>
              </a:rPr>
              <a:t>sazby pomocí </a:t>
            </a:r>
            <a:r>
              <a:rPr lang="pl-PL" b="1" u="sng" dirty="0" smtClean="0">
                <a:latin typeface="+mn-lt"/>
              </a:rPr>
              <a:t>ISPV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Databáze </a:t>
            </a:r>
            <a:r>
              <a:rPr lang="cs-CZ" dirty="0">
                <a:latin typeface="+mn-lt"/>
              </a:rPr>
              <a:t>průměrných </a:t>
            </a:r>
            <a:r>
              <a:rPr lang="cs-CZ" dirty="0" smtClean="0">
                <a:latin typeface="+mn-lt"/>
              </a:rPr>
              <a:t>výdělků – dostupná </a:t>
            </a:r>
            <a:r>
              <a:rPr lang="cs-CZ" dirty="0">
                <a:latin typeface="+mn-lt"/>
              </a:rPr>
              <a:t>na </a:t>
            </a:r>
            <a:r>
              <a:rPr lang="cs-CZ" sz="1600" dirty="0">
                <a:latin typeface="+mn-lt"/>
                <a:hlinkClick r:id="rId3"/>
              </a:rPr>
              <a:t>http://</a:t>
            </a:r>
            <a:r>
              <a:rPr lang="cs-CZ" sz="1600" dirty="0" smtClean="0">
                <a:latin typeface="+mn-lt"/>
                <a:hlinkClick r:id="rId3"/>
              </a:rPr>
              <a:t>www.mpsv.cz/ISPV.php</a:t>
            </a:r>
            <a:r>
              <a:rPr lang="cs-CZ" sz="1600" dirty="0" smtClean="0">
                <a:latin typeface="+mn-lt"/>
              </a:rPr>
              <a:t> </a:t>
            </a:r>
            <a:endParaRPr lang="cs-CZ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u="sng" dirty="0" smtClean="0">
                <a:latin typeface="+mn-lt"/>
              </a:rPr>
              <a:t>Postup:</a:t>
            </a:r>
            <a:r>
              <a:rPr lang="cs-CZ" dirty="0" smtClean="0">
                <a:latin typeface="+mn-lt"/>
              </a:rPr>
              <a:t> </a:t>
            </a:r>
          </a:p>
          <a:p>
            <a:pPr marL="1028700" lvl="1" indent="-342900"/>
            <a:r>
              <a:rPr lang="cs-CZ" sz="2000" dirty="0" smtClean="0">
                <a:latin typeface="+mj-lt"/>
              </a:rPr>
              <a:t>Žadatel </a:t>
            </a:r>
            <a:r>
              <a:rPr lang="cs-CZ" sz="2000" dirty="0">
                <a:latin typeface="+mj-lt"/>
              </a:rPr>
              <a:t>uvede v žádosti o podporu (příloha Realizační tým</a:t>
            </a:r>
            <a:r>
              <a:rPr lang="cs-CZ" sz="2000" dirty="0" smtClean="0">
                <a:latin typeface="+mj-lt"/>
              </a:rPr>
              <a:t>) k příslušné pozici/položce rozpočtu o </a:t>
            </a:r>
            <a:r>
              <a:rPr lang="cs-CZ" sz="2000" dirty="0">
                <a:latin typeface="+mj-lt"/>
              </a:rPr>
              <a:t>jakou sféru se jedná (mzda/plat) a </a:t>
            </a:r>
            <a:r>
              <a:rPr lang="cs-CZ" sz="2000" dirty="0" smtClean="0">
                <a:latin typeface="+mj-lt"/>
              </a:rPr>
              <a:t>kód </a:t>
            </a:r>
            <a:r>
              <a:rPr lang="cs-CZ" sz="2000" dirty="0">
                <a:latin typeface="+mj-lt"/>
              </a:rPr>
              <a:t>zaměstnání CZ-ISCO včetně názvu zaměstnání, které pro stanovení konkrétní sazby využil.</a:t>
            </a:r>
          </a:p>
          <a:p>
            <a:pPr marL="1028700" lvl="1" indent="-342900"/>
            <a:r>
              <a:rPr lang="cs-CZ" sz="2000" dirty="0" smtClean="0">
                <a:latin typeface="+mj-lt"/>
              </a:rPr>
              <a:t>Pro </a:t>
            </a:r>
            <a:r>
              <a:rPr lang="cs-CZ" sz="2000" dirty="0">
                <a:latin typeface="+mj-lt"/>
              </a:rPr>
              <a:t>stanovení sazby </a:t>
            </a:r>
            <a:r>
              <a:rPr lang="cs-CZ" sz="2000" dirty="0" smtClean="0">
                <a:latin typeface="+mj-lt"/>
              </a:rPr>
              <a:t>využije hodnotu </a:t>
            </a:r>
            <a:r>
              <a:rPr lang="cs-CZ" sz="2000" u="sng" dirty="0">
                <a:latin typeface="+mj-lt"/>
              </a:rPr>
              <a:t>průměrné mzdy/platu</a:t>
            </a:r>
            <a:r>
              <a:rPr lang="cs-CZ" sz="2000" u="sng" dirty="0" smtClean="0">
                <a:latin typeface="+mj-lt"/>
              </a:rPr>
              <a:t>/ odměny </a:t>
            </a:r>
            <a:r>
              <a:rPr lang="cs-CZ" sz="2000" u="sng" dirty="0">
                <a:latin typeface="+mj-lt"/>
              </a:rPr>
              <a:t>z dohody dle ISPV</a:t>
            </a:r>
            <a:r>
              <a:rPr lang="cs-CZ" sz="2000" dirty="0">
                <a:latin typeface="+mj-lt"/>
              </a:rPr>
              <a:t>, která je uvedena pro </a:t>
            </a:r>
            <a:r>
              <a:rPr lang="cs-CZ" sz="2000" dirty="0" smtClean="0">
                <a:latin typeface="+mj-lt"/>
              </a:rPr>
              <a:t>daný kód/pozici </a:t>
            </a:r>
            <a:r>
              <a:rPr lang="cs-CZ" sz="2000" dirty="0">
                <a:latin typeface="+mj-lt"/>
              </a:rPr>
              <a:t>v době přípravy žádosti o </a:t>
            </a:r>
            <a:r>
              <a:rPr lang="cs-CZ" sz="2000" dirty="0" smtClean="0">
                <a:latin typeface="+mj-lt"/>
              </a:rPr>
              <a:t>podporu.</a:t>
            </a:r>
          </a:p>
          <a:p>
            <a:pPr marL="1028700" lvl="1" indent="-342900"/>
            <a:r>
              <a:rPr lang="cs-CZ" sz="2000" dirty="0" smtClean="0">
                <a:latin typeface="+mj-lt"/>
              </a:rPr>
              <a:t>Horní limit tvoří hodnoty uvedené pro třetí </a:t>
            </a:r>
            <a:r>
              <a:rPr lang="cs-CZ" sz="2000" dirty="0" smtClean="0">
                <a:latin typeface="+mj-lt"/>
              </a:rPr>
              <a:t>kvartil</a:t>
            </a:r>
            <a:r>
              <a:rPr lang="cs-CZ" sz="2000" dirty="0" smtClean="0">
                <a:latin typeface="+mj-lt"/>
              </a:rPr>
              <a:t> (Q3).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Maximální limit hrubé způsobilé měsíční mzdy/platu </a:t>
            </a:r>
            <a:r>
              <a:rPr lang="cs-CZ" sz="2000" dirty="0" smtClean="0">
                <a:latin typeface="+mj-lt"/>
              </a:rPr>
              <a:t>pro OP </a:t>
            </a:r>
            <a:r>
              <a:rPr lang="cs-CZ" sz="2000" dirty="0">
                <a:latin typeface="+mj-lt"/>
              </a:rPr>
              <a:t>VVV je 56.000 Kč nebo 390 Kč/hod</a:t>
            </a:r>
            <a:r>
              <a:rPr lang="cs-CZ" sz="2000" dirty="0" smtClean="0">
                <a:latin typeface="+mj-lt"/>
              </a:rPr>
              <a:t>.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129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428D96"/>
                </a:solidFill>
              </a:rPr>
              <a:t>1.1.2.1	Osobní výdaje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3749" y="1690688"/>
            <a:ext cx="6406166" cy="423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1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428D96"/>
                </a:solidFill>
              </a:rPr>
              <a:t>1.1.2.1	Osobní 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Při </a:t>
            </a:r>
            <a:r>
              <a:rPr lang="cs-CZ" dirty="0">
                <a:latin typeface="+mn-lt"/>
              </a:rPr>
              <a:t>stanovení mezd/platů/odměn z dohod musí žadatel/příjemce </a:t>
            </a:r>
            <a:r>
              <a:rPr lang="cs-CZ" u="sng" dirty="0">
                <a:latin typeface="+mn-lt"/>
              </a:rPr>
              <a:t>zohlednit sazby obvyklé v čase a místě</a:t>
            </a:r>
            <a:r>
              <a:rPr lang="cs-CZ" dirty="0">
                <a:latin typeface="+mn-lt"/>
              </a:rPr>
              <a:t>, tzn. skutečné výše mezd/platů/odměn z dohod zaměstnanců/pracovníků projektu </a:t>
            </a:r>
            <a:r>
              <a:rPr lang="cs-CZ" u="sng" dirty="0">
                <a:latin typeface="+mn-lt"/>
              </a:rPr>
              <a:t>nemusí</a:t>
            </a:r>
            <a:r>
              <a:rPr lang="cs-CZ" dirty="0">
                <a:latin typeface="+mn-lt"/>
              </a:rPr>
              <a:t> při zohlednění sazeb obvyklých v čase a místě pro danou pracovní pozici </a:t>
            </a:r>
            <a:r>
              <a:rPr lang="cs-CZ" u="sng" dirty="0">
                <a:latin typeface="+mn-lt"/>
              </a:rPr>
              <a:t>dosahovat uváděného maximálního limitu stanoveného tímto </a:t>
            </a:r>
            <a:r>
              <a:rPr lang="cs-CZ" u="sng" dirty="0" smtClean="0">
                <a:latin typeface="+mn-lt"/>
              </a:rPr>
              <a:t>dokumentem</a:t>
            </a:r>
            <a:r>
              <a:rPr lang="cs-CZ" dirty="0" smtClean="0">
                <a:latin typeface="+mn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Mzdy/platy </a:t>
            </a:r>
            <a:r>
              <a:rPr lang="cs-CZ" u="sng" dirty="0">
                <a:latin typeface="+mn-lt"/>
              </a:rPr>
              <a:t>bezdůvodně přesahující sazby v čase a místě obvyklé</a:t>
            </a:r>
            <a:r>
              <a:rPr lang="cs-CZ" dirty="0">
                <a:latin typeface="+mn-lt"/>
              </a:rPr>
              <a:t>, budou považovány za </a:t>
            </a:r>
            <a:r>
              <a:rPr lang="cs-CZ" u="sng" dirty="0">
                <a:latin typeface="+mn-lt"/>
              </a:rPr>
              <a:t>neefektivní a nehospodárné</a:t>
            </a:r>
            <a:r>
              <a:rPr lang="cs-CZ" dirty="0">
                <a:latin typeface="+mn-lt"/>
              </a:rPr>
              <a:t>, i když nebudou dosahovat daného limitu</a:t>
            </a:r>
            <a:r>
              <a:rPr lang="cs-CZ" dirty="0" smtClean="0">
                <a:latin typeface="+mn-lt"/>
              </a:rPr>
              <a:t>.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71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428D96"/>
                </a:solidFill>
              </a:rPr>
              <a:t>1.1.2.1	Osobní 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r>
              <a:rPr lang="cs-CZ" b="1" u="sng" dirty="0" smtClean="0">
                <a:latin typeface="+mn-lt"/>
              </a:rPr>
              <a:t>Alternativní </a:t>
            </a:r>
            <a:r>
              <a:rPr lang="cs-CZ" b="1" u="sng" dirty="0">
                <a:latin typeface="+mn-lt"/>
              </a:rPr>
              <a:t>způsob výpočtu sazby mzdy/platu/odměny z dohody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Poslední doložené </a:t>
            </a:r>
            <a:r>
              <a:rPr lang="cs-CZ" u="sng" dirty="0">
                <a:latin typeface="+mn-lt"/>
              </a:rPr>
              <a:t>roční hrubé mzdové náklady</a:t>
            </a:r>
            <a:r>
              <a:rPr lang="cs-CZ" dirty="0">
                <a:latin typeface="+mn-lt"/>
              </a:rPr>
              <a:t>:</a:t>
            </a:r>
          </a:p>
          <a:p>
            <a:pPr marL="1028700" lvl="1" indent="-342900"/>
            <a:r>
              <a:rPr lang="cs-CZ" sz="2000" dirty="0">
                <a:latin typeface="+mn-lt"/>
              </a:rPr>
              <a:t>musí být </a:t>
            </a:r>
            <a:r>
              <a:rPr lang="cs-CZ" sz="2000" u="sng" dirty="0">
                <a:latin typeface="+mn-lt"/>
              </a:rPr>
              <a:t>odůvodněné a doložené</a:t>
            </a:r>
            <a:r>
              <a:rPr lang="cs-CZ" sz="2000" dirty="0">
                <a:latin typeface="+mn-lt"/>
              </a:rPr>
              <a:t> spolu s žádostí o podporu například prostřednictvím účtů, výplatních pásek atd. a musí být kontrolovatelné;</a:t>
            </a:r>
          </a:p>
          <a:p>
            <a:pPr marL="1028700" lvl="1" indent="-342900"/>
            <a:r>
              <a:rPr lang="cs-CZ" sz="2000" dirty="0">
                <a:latin typeface="+mn-lt"/>
              </a:rPr>
              <a:t>musí </a:t>
            </a:r>
            <a:r>
              <a:rPr lang="cs-CZ" sz="2000" u="sng" dirty="0">
                <a:latin typeface="+mn-lt"/>
              </a:rPr>
              <a:t>korespondovat s pozicí, kterou bude zastávat pracovník/zaměstnanec v </a:t>
            </a:r>
            <a:r>
              <a:rPr lang="cs-CZ" sz="2000" u="sng" dirty="0" smtClean="0">
                <a:latin typeface="+mn-lt"/>
              </a:rPr>
              <a:t>projektu</a:t>
            </a:r>
            <a:r>
              <a:rPr lang="cs-CZ" sz="2000" dirty="0" smtClean="0">
                <a:latin typeface="+mn-lt"/>
              </a:rPr>
              <a:t> – doložení pracovní náplně.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Doporučeno především u zahraničních pracovníků/zaměstnanců (především pro pozice vymezené výzvou jako klíčové nebo excelentní).</a:t>
            </a:r>
            <a:endParaRPr lang="cs-CZ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799" y="2198211"/>
            <a:ext cx="6846401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5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428D96"/>
                </a:solidFill>
              </a:rPr>
              <a:t>1.1.2	Výdaje na přímé aktivity – neinvestiční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r>
              <a:rPr lang="cs-CZ" dirty="0">
                <a:latin typeface="+mn-lt"/>
              </a:rPr>
              <a:t>1.1.2.2	Cestovní </a:t>
            </a:r>
            <a:r>
              <a:rPr lang="cs-CZ" dirty="0" smtClean="0">
                <a:latin typeface="+mn-lt"/>
              </a:rPr>
              <a:t>náhrady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Dle náplně jednotlivých </a:t>
            </a:r>
            <a:r>
              <a:rPr lang="cs-CZ" dirty="0" smtClean="0"/>
              <a:t>aktivit, zejména: 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z</a:t>
            </a:r>
            <a:r>
              <a:rPr lang="cs-CZ" sz="2000" dirty="0" smtClean="0">
                <a:latin typeface="+mj-lt"/>
              </a:rPr>
              <a:t>ahraniční stáže krátkodobé a střednědobé povahy – max. do délky trvání 2 měsíce;</a:t>
            </a:r>
          </a:p>
          <a:p>
            <a:pPr marL="1028700" lvl="1" indent="-342900"/>
            <a:r>
              <a:rPr lang="cs-CZ" sz="2000" dirty="0" smtClean="0">
                <a:latin typeface="+mj-lt"/>
              </a:rPr>
              <a:t>významné zahraniční akce </a:t>
            </a:r>
            <a:r>
              <a:rPr lang="cs-CZ" sz="2000" dirty="0">
                <a:latin typeface="+mj-lt"/>
              </a:rPr>
              <a:t>a </a:t>
            </a:r>
            <a:r>
              <a:rPr lang="cs-CZ" sz="2000" dirty="0" smtClean="0">
                <a:latin typeface="+mj-lt"/>
              </a:rPr>
              <a:t>konference pro vedoucí pracovníky.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Důležité: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p</a:t>
            </a:r>
            <a:r>
              <a:rPr lang="cs-CZ" sz="2000" dirty="0" smtClean="0">
                <a:latin typeface="+mj-lt"/>
              </a:rPr>
              <a:t>opis </a:t>
            </a:r>
            <a:r>
              <a:rPr lang="cs-CZ" sz="2000" dirty="0">
                <a:latin typeface="+mj-lt"/>
              </a:rPr>
              <a:t>cest v příloze Komentář k rozpočtu a Studii proveditelnosti – kdo, kam, délka cesty atd</a:t>
            </a:r>
            <a:r>
              <a:rPr lang="cs-CZ" sz="2000" dirty="0" smtClean="0">
                <a:latin typeface="+mj-lt"/>
              </a:rPr>
              <a:t>.; </a:t>
            </a:r>
            <a:endParaRPr lang="cs-CZ" sz="2000" dirty="0">
              <a:latin typeface="+mj-lt"/>
            </a:endParaRPr>
          </a:p>
          <a:p>
            <a:pPr marL="1028700" lvl="1" indent="-342900"/>
            <a:r>
              <a:rPr lang="cs-CZ" sz="2000" dirty="0">
                <a:latin typeface="+mj-lt"/>
              </a:rPr>
              <a:t>navázání na příslušnou aktivitu </a:t>
            </a:r>
            <a:r>
              <a:rPr lang="cs-CZ" sz="2000" dirty="0" smtClean="0">
                <a:latin typeface="+mj-lt"/>
              </a:rPr>
              <a:t>projektu; </a:t>
            </a:r>
            <a:endParaRPr lang="cs-CZ" sz="2000" dirty="0">
              <a:latin typeface="+mj-lt"/>
            </a:endParaRPr>
          </a:p>
          <a:p>
            <a:pPr marL="1028700" lvl="1" indent="-342900"/>
            <a:r>
              <a:rPr lang="cs-CZ" sz="2000" dirty="0">
                <a:latin typeface="+mj-lt"/>
              </a:rPr>
              <a:t>rozpoložkování </a:t>
            </a:r>
            <a:r>
              <a:rPr lang="cs-CZ" sz="2000" dirty="0">
                <a:latin typeface="+mj-lt"/>
              </a:rPr>
              <a:t>kapitoly na konkrétnější položky</a:t>
            </a:r>
            <a:r>
              <a:rPr lang="cs-CZ" sz="20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624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428D96"/>
                </a:solidFill>
              </a:rPr>
              <a:t>1.1.2	Výdaje na přímé aktivity – neinvestiční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r>
              <a:rPr lang="pl-PL" dirty="0" smtClean="0">
                <a:latin typeface="+mn-lt"/>
              </a:rPr>
              <a:t>1.1.2.3</a:t>
            </a:r>
            <a:r>
              <a:rPr lang="pl-PL" dirty="0">
                <a:latin typeface="+mn-lt"/>
              </a:rPr>
              <a:t>	Hmotný majetek a </a:t>
            </a:r>
            <a:r>
              <a:rPr lang="pl-PL" dirty="0" smtClean="0">
                <a:latin typeface="+mn-lt"/>
              </a:rPr>
              <a:t>materiál</a:t>
            </a:r>
          </a:p>
          <a:p>
            <a:r>
              <a:rPr lang="pl-PL" dirty="0">
                <a:latin typeface="+mn-lt"/>
              </a:rPr>
              <a:t>1.1.2.4	Nehmotný majetek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/>
              <a:t>Doporučené </a:t>
            </a:r>
            <a:r>
              <a:rPr lang="pl-PL" dirty="0"/>
              <a:t>maximální ceny vybavení jsou stanoveny dokumentem Seznam obvyklých cen vybavení zveřejněném na webových stránkách MŠMT na odkazu: </a:t>
            </a:r>
            <a:r>
              <a:rPr lang="pl-PL" dirty="0">
                <a:hlinkClick r:id="rId3"/>
              </a:rPr>
              <a:t>http://</a:t>
            </a:r>
            <a:r>
              <a:rPr lang="pl-PL" dirty="0" smtClean="0">
                <a:hlinkClick r:id="rId3"/>
              </a:rPr>
              <a:t>www.msmt.cz/strukturalni-fondy-1/seznam-obvyklych-cen-vybaveni</a:t>
            </a:r>
            <a:r>
              <a:rPr lang="pl-PL" dirty="0" smtClean="0"/>
              <a:t>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Výdaje na pořízení hmotného majetku </a:t>
            </a:r>
            <a:r>
              <a:rPr lang="en-US" dirty="0" smtClean="0"/>
              <a:t>d</a:t>
            </a:r>
            <a:r>
              <a:rPr lang="cs-CZ" dirty="0" smtClean="0"/>
              <a:t>o</a:t>
            </a:r>
            <a:r>
              <a:rPr lang="en-US" dirty="0" smtClean="0"/>
              <a:t> </a:t>
            </a:r>
            <a:r>
              <a:rPr lang="en-US" dirty="0"/>
              <a:t>40 tis. </a:t>
            </a:r>
            <a:r>
              <a:rPr lang="en-US" dirty="0"/>
              <a:t>Kč</a:t>
            </a:r>
            <a:r>
              <a:rPr lang="en-US" dirty="0"/>
              <a:t> </a:t>
            </a:r>
            <a:r>
              <a:rPr lang="cs-CZ" dirty="0"/>
              <a:t>a nehmotného majetku</a:t>
            </a:r>
            <a:r>
              <a:rPr lang="en-US" dirty="0"/>
              <a:t> </a:t>
            </a:r>
            <a:r>
              <a:rPr lang="cs-CZ" dirty="0" smtClean="0"/>
              <a:t>do </a:t>
            </a:r>
            <a:r>
              <a:rPr lang="en-US" dirty="0"/>
              <a:t>60 tis. </a:t>
            </a:r>
            <a:r>
              <a:rPr lang="en-US" dirty="0"/>
              <a:t>Kč</a:t>
            </a:r>
            <a:r>
              <a:rPr lang="cs-CZ" dirty="0"/>
              <a:t> s dobou použitelnosti </a:t>
            </a:r>
            <a:r>
              <a:rPr lang="cs-CZ" dirty="0" smtClean="0"/>
              <a:t>méně </a:t>
            </a:r>
            <a:r>
              <a:rPr lang="cs-CZ" dirty="0"/>
              <a:t>jak 1 rok. </a:t>
            </a:r>
          </a:p>
        </p:txBody>
      </p:sp>
    </p:spTree>
    <p:extLst>
      <p:ext uri="{BB962C8B-B14F-4D97-AF65-F5344CB8AC3E}">
        <p14:creationId xmlns:p14="http://schemas.microsoft.com/office/powerpoint/2010/main" val="317062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428D96"/>
                </a:solidFill>
              </a:rPr>
              <a:t>1.1.2	Výdaje na přímé aktivity – neinvestiční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r>
              <a:rPr lang="cs-CZ" dirty="0">
                <a:latin typeface="+mn-lt"/>
              </a:rPr>
              <a:t>1.1.2.6	Nákup </a:t>
            </a:r>
            <a:r>
              <a:rPr lang="cs-CZ" dirty="0" smtClean="0">
                <a:latin typeface="+mn-lt"/>
              </a:rPr>
              <a:t>služeb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Dle náplně jednotlivých aktivit, zejména:</a:t>
            </a:r>
            <a:endParaRPr lang="cs-CZ" dirty="0"/>
          </a:p>
          <a:p>
            <a:pPr marL="1028700" lvl="1" indent="-342900"/>
            <a:r>
              <a:rPr lang="cs-CZ" sz="2000" dirty="0" smtClean="0">
                <a:latin typeface="+mj-lt"/>
              </a:rPr>
              <a:t>výdaje za školení a kurzy pro zaměstnance instituce/cílovou skupinu; 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výdaje na zajištění realizace </a:t>
            </a:r>
            <a:r>
              <a:rPr lang="cs-CZ" sz="2000" dirty="0">
                <a:latin typeface="+mj-lt"/>
              </a:rPr>
              <a:t>kurzů, školení, workshopů, </a:t>
            </a:r>
            <a:r>
              <a:rPr lang="cs-CZ" sz="2000" dirty="0">
                <a:latin typeface="+mj-lt"/>
              </a:rPr>
              <a:t>mezioborových a mezisektorových setkání apod..</a:t>
            </a:r>
            <a:r>
              <a:rPr lang="cs-CZ" sz="2000" dirty="0">
                <a:latin typeface="+mj-lt"/>
              </a:rPr>
              <a:t> (tj. </a:t>
            </a:r>
            <a:r>
              <a:rPr lang="cs-CZ" sz="2000" dirty="0">
                <a:latin typeface="+mj-lt"/>
              </a:rPr>
              <a:t>výdaje na pronájem </a:t>
            </a:r>
            <a:r>
              <a:rPr lang="cs-CZ" sz="2000" dirty="0">
                <a:latin typeface="+mj-lt"/>
              </a:rPr>
              <a:t>prostor, konferenční techniky, občerstvení, </a:t>
            </a:r>
            <a:r>
              <a:rPr lang="cs-CZ" sz="2000" dirty="0">
                <a:latin typeface="+mj-lt"/>
              </a:rPr>
              <a:t>dopravu </a:t>
            </a:r>
            <a:r>
              <a:rPr lang="cs-CZ" sz="2000" dirty="0">
                <a:latin typeface="+mj-lt"/>
              </a:rPr>
              <a:t>a </a:t>
            </a:r>
            <a:r>
              <a:rPr lang="cs-CZ" sz="2000" dirty="0" smtClean="0">
                <a:latin typeface="+mj-lt"/>
              </a:rPr>
              <a:t>ubytování hrazené dodavateli) </a:t>
            </a:r>
            <a:r>
              <a:rPr lang="cs-CZ" sz="2000" dirty="0">
                <a:latin typeface="+mj-lt"/>
              </a:rPr>
              <a:t>pořádaných příjemcem nebo partnerem s finančním příspěvkem v rámci projektu pro zástupce cílové </a:t>
            </a:r>
            <a:r>
              <a:rPr lang="cs-CZ" sz="2000" dirty="0" smtClean="0">
                <a:latin typeface="+mj-lt"/>
              </a:rPr>
              <a:t>skupiny a další.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cs-CZ" sz="2000" dirty="0">
                <a:latin typeface="+mn-lt"/>
              </a:rPr>
              <a:t>1.1.2.7</a:t>
            </a:r>
            <a:r>
              <a:rPr lang="cs-CZ" sz="2000" dirty="0">
                <a:latin typeface="+mn-lt"/>
              </a:rPr>
              <a:t>	Přímá </a:t>
            </a:r>
            <a:r>
              <a:rPr lang="cs-CZ" sz="2000" dirty="0" smtClean="0">
                <a:latin typeface="+mn-lt"/>
              </a:rPr>
              <a:t>podpora</a:t>
            </a:r>
          </a:p>
          <a:p>
            <a:pPr marL="342900" lvl="1" indent="-342900">
              <a:spcBef>
                <a:spcPts val="1000"/>
              </a:spcBef>
            </a:pPr>
            <a:r>
              <a:rPr lang="cs-CZ" sz="2000" dirty="0" smtClean="0">
                <a:latin typeface="+mj-lt"/>
              </a:rPr>
              <a:t>Výdaje </a:t>
            </a:r>
            <a:r>
              <a:rPr lang="cs-CZ" sz="2000" dirty="0">
                <a:latin typeface="+mj-lt"/>
              </a:rPr>
              <a:t>týkající se přímo cílové skupiny </a:t>
            </a:r>
            <a:r>
              <a:rPr lang="cs-CZ" sz="2000" dirty="0" smtClean="0">
                <a:latin typeface="+mj-lt"/>
              </a:rPr>
              <a:t>a </a:t>
            </a:r>
            <a:r>
              <a:rPr lang="cs-CZ" sz="2000" dirty="0">
                <a:latin typeface="+mj-lt"/>
              </a:rPr>
              <a:t>jejího zapojení do aktivit </a:t>
            </a:r>
            <a:r>
              <a:rPr lang="cs-CZ" sz="2000" dirty="0">
                <a:latin typeface="+mj-lt"/>
              </a:rPr>
              <a:t>projektu </a:t>
            </a:r>
            <a:r>
              <a:rPr lang="cs-CZ" sz="2000" dirty="0" smtClean="0">
                <a:latin typeface="+mj-lt"/>
              </a:rPr>
              <a:t>– cestovné</a:t>
            </a:r>
            <a:r>
              <a:rPr lang="cs-CZ" sz="2000" dirty="0">
                <a:latin typeface="+mj-lt"/>
              </a:rPr>
              <a:t>, ubytování a </a:t>
            </a:r>
            <a:r>
              <a:rPr lang="cs-CZ" sz="2000" dirty="0" smtClean="0">
                <a:latin typeface="+mj-lt"/>
              </a:rPr>
              <a:t>stravné (hrazené přímo cílové skupině).</a:t>
            </a:r>
            <a:endParaRPr lang="cs-CZ" sz="2000" dirty="0">
              <a:latin typeface="+mj-lt"/>
            </a:endParaRPr>
          </a:p>
          <a:p>
            <a:pPr marL="1028700" lvl="1" indent="-342900"/>
            <a:endParaRPr lang="cs-CZ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64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Nezpůsobilé </a:t>
            </a:r>
            <a:r>
              <a:rPr lang="cs-CZ" dirty="0" smtClean="0">
                <a:solidFill>
                  <a:srgbClr val="428D96"/>
                </a:solidFill>
              </a:rPr>
              <a:t>výdaje – Vyloučené aktivity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sz="2600" dirty="0">
                <a:latin typeface="+mn-lt"/>
              </a:rPr>
              <a:t>V</a:t>
            </a:r>
            <a:r>
              <a:rPr lang="cs-CZ" sz="2600" dirty="0" smtClean="0">
                <a:latin typeface="+mn-lt"/>
              </a:rPr>
              <a:t>ýdaje spojené s vyloučenými aktivitami a další níže uvedené výdaje:</a:t>
            </a:r>
            <a:endParaRPr lang="cs-CZ" sz="2600" dirty="0">
              <a:latin typeface="+mn-lt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Realizace </a:t>
            </a:r>
            <a:r>
              <a:rPr lang="cs-CZ" dirty="0"/>
              <a:t>výzkumných aktivit a transfer technologií včetně mzdových prostředků na tyto aktivity (např. placené doktorské pozice, post doktorandské pozice - pro české i zahraniční zájemce, atd</a:t>
            </a:r>
            <a:r>
              <a:rPr lang="cs-CZ" dirty="0" smtClean="0"/>
              <a:t>.);</a:t>
            </a:r>
            <a:endParaRPr lang="cs-CZ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r</a:t>
            </a:r>
            <a:r>
              <a:rPr lang="cs-CZ" dirty="0" smtClean="0"/>
              <a:t>ekonstrukce</a:t>
            </a:r>
            <a:r>
              <a:rPr lang="cs-CZ" dirty="0"/>
              <a:t>, budování, dobudování, upgrade infrastruktury (vyjma upgrade expozic spojených s aktivitou f)), nákup </a:t>
            </a:r>
            <a:r>
              <a:rPr lang="cs-CZ" dirty="0" smtClean="0"/>
              <a:t>pozemků;</a:t>
            </a:r>
            <a:endParaRPr lang="cs-CZ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d</a:t>
            </a:r>
            <a:r>
              <a:rPr lang="cs-CZ" dirty="0" smtClean="0"/>
              <a:t>louhodobé </a:t>
            </a:r>
            <a:r>
              <a:rPr lang="cs-CZ" dirty="0"/>
              <a:t>zahraniční pobyty a stáže (včetně možnosti výjezdu pro celou rodinu</a:t>
            </a:r>
            <a:r>
              <a:rPr lang="cs-CZ" dirty="0" smtClean="0"/>
              <a:t>); </a:t>
            </a:r>
            <a:r>
              <a:rPr lang="cs-CZ" dirty="0"/>
              <a:t>tj. pobyty a stáže delší než 2 </a:t>
            </a:r>
            <a:r>
              <a:rPr lang="cs-CZ" dirty="0" smtClean="0"/>
              <a:t>měsíce;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š</a:t>
            </a:r>
            <a:r>
              <a:rPr lang="cs-CZ" dirty="0" smtClean="0"/>
              <a:t>kolka </a:t>
            </a:r>
            <a:r>
              <a:rPr lang="cs-CZ" dirty="0"/>
              <a:t>či dětská </a:t>
            </a:r>
            <a:r>
              <a:rPr lang="cs-CZ" dirty="0" smtClean="0"/>
              <a:t>skupina;</a:t>
            </a:r>
            <a:endParaRPr lang="cs-CZ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upgrade </a:t>
            </a:r>
            <a:r>
              <a:rPr lang="cs-CZ" dirty="0"/>
              <a:t>expozic ve střediscích volného </a:t>
            </a:r>
            <a:r>
              <a:rPr lang="cs-CZ" dirty="0" smtClean="0"/>
              <a:t>času;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platba za školení v případě, že takové školení nebylo úspěšně </a:t>
            </a:r>
            <a:r>
              <a:rPr lang="cs-CZ" dirty="0" smtClean="0"/>
              <a:t>dokončeno;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dále dle Pravidel </a:t>
            </a:r>
            <a:r>
              <a:rPr lang="cs-CZ" dirty="0"/>
              <a:t>pro žadatele a příjemce – obecná část.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72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Finanční </a:t>
            </a:r>
            <a:r>
              <a:rPr lang="cs-CZ" dirty="0" smtClean="0">
                <a:solidFill>
                  <a:srgbClr val="428D96"/>
                </a:solidFill>
              </a:rPr>
              <a:t>plán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Finanční plán vyplňován již v Žádosti o podporu v ISKP14+.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Aktualizovaný </a:t>
            </a:r>
            <a:r>
              <a:rPr lang="cs-CZ" dirty="0">
                <a:latin typeface="+mn-lt"/>
              </a:rPr>
              <a:t>finanční plán předfinancování a vyúčtování - &gt; nejpozději před vydáním právního aktu o poskytnutí/převodu podpory.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Finanční plán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1. pořadí finančního plánu – 1. zálohová platba </a:t>
            </a:r>
            <a:endParaRPr lang="cs-CZ" sz="2000" dirty="0" smtClean="0">
              <a:latin typeface="+mj-lt"/>
            </a:endParaRPr>
          </a:p>
          <a:p>
            <a:pPr marL="1485900" lvl="2" indent="-342900"/>
            <a:r>
              <a:rPr lang="cs-CZ" sz="1800" dirty="0" smtClean="0">
                <a:latin typeface="+mj-lt"/>
              </a:rPr>
              <a:t>Příjemci bude poskytnuta první zálohová platba ve výši částky vypočtené součtem plánovaných výdajů (vyúčtování) za dvě první sledovaná období uvedená ve finančním plánu, max. 25% CZV.</a:t>
            </a:r>
          </a:p>
          <a:p>
            <a:pPr marL="1028700" lvl="1" indent="-342900"/>
            <a:r>
              <a:rPr lang="cs-CZ" sz="2000" dirty="0" smtClean="0">
                <a:latin typeface="+mj-lt"/>
              </a:rPr>
              <a:t>2</a:t>
            </a:r>
            <a:r>
              <a:rPr lang="cs-CZ" sz="2000" dirty="0">
                <a:latin typeface="+mj-lt"/>
              </a:rPr>
              <a:t>. – X. pořadí </a:t>
            </a:r>
            <a:r>
              <a:rPr lang="cs-CZ" sz="2000" dirty="0">
                <a:latin typeface="+mj-lt"/>
              </a:rPr>
              <a:t>fin</a:t>
            </a:r>
            <a:r>
              <a:rPr lang="cs-CZ" sz="2000" dirty="0">
                <a:latin typeface="+mj-lt"/>
              </a:rPr>
              <a:t>. plánu – průběžné Žádosti o platbu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Předposlední pořadí </a:t>
            </a:r>
            <a:r>
              <a:rPr lang="cs-CZ" sz="2000" dirty="0">
                <a:latin typeface="+mj-lt"/>
              </a:rPr>
              <a:t>fin</a:t>
            </a:r>
            <a:r>
              <a:rPr lang="cs-CZ" sz="2000" dirty="0">
                <a:latin typeface="+mj-lt"/>
              </a:rPr>
              <a:t>. plánu – závěrečná Žádost o platbu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Poslední pořadí </a:t>
            </a:r>
            <a:r>
              <a:rPr lang="cs-CZ" sz="2000" dirty="0">
                <a:latin typeface="+mj-lt"/>
              </a:rPr>
              <a:t>fin</a:t>
            </a:r>
            <a:r>
              <a:rPr lang="cs-CZ" sz="2000" dirty="0">
                <a:latin typeface="+mj-lt"/>
              </a:rPr>
              <a:t>. plánu – součtový – částky Vyúčtování – plán a Záloha – plán se musí rovnat.</a:t>
            </a:r>
          </a:p>
          <a:p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41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5797" y="2084344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388991"/>
                </a:solidFill>
                <a:cs typeface="Arial" panose="020B0604020202020204" pitchFamily="34" charset="0"/>
              </a:rPr>
              <a:t>Děkuji za pozornost</a:t>
            </a:r>
            <a:endParaRPr lang="cs-CZ" sz="2800" b="1" dirty="0">
              <a:solidFill>
                <a:srgbClr val="38899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63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Z</a:t>
            </a:r>
            <a:r>
              <a:rPr lang="cs-CZ" dirty="0" smtClean="0">
                <a:solidFill>
                  <a:srgbClr val="428D96"/>
                </a:solidFill>
              </a:rPr>
              <a:t>působilé </a:t>
            </a:r>
            <a:r>
              <a:rPr lang="cs-CZ" dirty="0">
                <a:solidFill>
                  <a:srgbClr val="428D96"/>
                </a:solidFill>
              </a:rPr>
              <a:t>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>
                <a:latin typeface="+mn-lt"/>
              </a:rPr>
              <a:t>Hlediska způsobilosti výdajů:</a:t>
            </a:r>
            <a:endParaRPr lang="cs-CZ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Věcná způsobilost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Časová způsobilost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Místní způsobilost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Přiměřenost výdaje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(Prokazatelnost výdaje)</a:t>
            </a:r>
          </a:p>
        </p:txBody>
      </p:sp>
    </p:spTree>
    <p:extLst>
      <p:ext uri="{BB962C8B-B14F-4D97-AF65-F5344CB8AC3E}">
        <p14:creationId xmlns:p14="http://schemas.microsoft.com/office/powerpoint/2010/main" val="214661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Věcná způsobilost 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S</a:t>
            </a:r>
            <a:r>
              <a:rPr lang="cs-CZ" sz="2200" dirty="0" smtClean="0">
                <a:latin typeface="+mn-lt"/>
              </a:rPr>
              <a:t>oulad </a:t>
            </a:r>
            <a:r>
              <a:rPr lang="cs-CZ" sz="2200" dirty="0">
                <a:latin typeface="+mn-lt"/>
              </a:rPr>
              <a:t>s právními předpisy EU a ČR, </a:t>
            </a:r>
            <a:r>
              <a:rPr lang="cs-CZ" sz="2200" dirty="0" smtClean="0">
                <a:latin typeface="+mn-lt"/>
              </a:rPr>
              <a:t>Pravidly pro žadatele a příjemce (dále </a:t>
            </a:r>
            <a:r>
              <a:rPr lang="cs-CZ" sz="2200" dirty="0" smtClean="0">
                <a:latin typeface="+mn-lt"/>
              </a:rPr>
              <a:t>PpŽP</a:t>
            </a:r>
            <a:r>
              <a:rPr lang="cs-CZ" sz="2200" dirty="0" smtClean="0">
                <a:latin typeface="+mn-lt"/>
              </a:rPr>
              <a:t>) – obecná </a:t>
            </a:r>
            <a:r>
              <a:rPr lang="cs-CZ" sz="2200" dirty="0">
                <a:latin typeface="+mn-lt"/>
              </a:rPr>
              <a:t>a </a:t>
            </a:r>
            <a:r>
              <a:rPr lang="cs-CZ" sz="2200" dirty="0" smtClean="0">
                <a:latin typeface="+mn-lt"/>
              </a:rPr>
              <a:t>specifická část, Metodickými dopisy a dalšími dokumenty, výzvou </a:t>
            </a:r>
            <a:r>
              <a:rPr lang="cs-CZ" sz="2200" dirty="0">
                <a:latin typeface="+mn-lt"/>
              </a:rPr>
              <a:t>apod</a:t>
            </a:r>
            <a:r>
              <a:rPr lang="cs-CZ" sz="2200" dirty="0" smtClean="0">
                <a:latin typeface="+mn-lt"/>
              </a:rPr>
              <a:t>..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200" dirty="0" smtClean="0"/>
              <a:t>Rozvoj </a:t>
            </a:r>
            <a:r>
              <a:rPr lang="cs-CZ" sz="2200" dirty="0"/>
              <a:t>kapacit, znalostí a dovedností manažerských, výzkumných a dalších pracovníků výzkumných organizací v oblasti strategického řízení výzkumu a vývoje a jeho nastavení v rámci výzkumné organizace v souladu s podmínkami Evropské charty pro výzkumné pracovníky a Kodexu chování pro přijímání výzkumných pracovníků a s cílem získání ocenění „HR </a:t>
            </a:r>
            <a:r>
              <a:rPr lang="cs-CZ" sz="2200" dirty="0"/>
              <a:t>Award</a:t>
            </a:r>
            <a:r>
              <a:rPr lang="cs-CZ" sz="2200" dirty="0" smtClean="0"/>
              <a:t>“.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+mn-lt"/>
              </a:rPr>
              <a:t>Povinné a volitelné aktivity projektu.</a:t>
            </a:r>
            <a:endParaRPr lang="cs-CZ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130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Časová způsobilost 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</a:t>
            </a:r>
            <a:r>
              <a:rPr lang="cs-CZ" sz="2200" dirty="0" smtClean="0">
                <a:latin typeface="+mn-lt"/>
              </a:rPr>
              <a:t>působilými </a:t>
            </a:r>
            <a:r>
              <a:rPr lang="cs-CZ" sz="2200" dirty="0">
                <a:latin typeface="+mn-lt"/>
              </a:rPr>
              <a:t>jsou výdaje související s náklady, které vznikly v průběhu realizace projektu. </a:t>
            </a:r>
            <a:endParaRPr lang="cs-CZ" sz="2200" dirty="0" smtClean="0">
              <a:latin typeface="+mn-l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+mn-lt"/>
              </a:rPr>
              <a:t>Výdaje </a:t>
            </a:r>
            <a:r>
              <a:rPr lang="cs-CZ" sz="2200" dirty="0">
                <a:latin typeface="+mn-lt"/>
              </a:rPr>
              <a:t>jsou způsobilé ode dne vyhlášení výzvy v IS KP14</a:t>
            </a:r>
            <a:r>
              <a:rPr lang="cs-CZ" sz="2200" dirty="0" smtClean="0">
                <a:latin typeface="+mn-lt"/>
              </a:rPr>
              <a:t>+.</a:t>
            </a:r>
            <a:endParaRPr lang="cs-CZ" sz="2200" dirty="0">
              <a:latin typeface="+mn-l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Zahájení projektu 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latin typeface="+mj-lt"/>
              </a:rPr>
              <a:t>způsobilé pouze výdaje na přípravu projektu.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Zahájení fyzické realizace projektu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latin typeface="+mj-lt"/>
              </a:rPr>
              <a:t>nejpozději do 6 měsíců od vydání právního aktu o poskytnutí/převodu podpory;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latin typeface="+mj-lt"/>
              </a:rPr>
              <a:t>způsobilé výdaje na realizaci odborných </a:t>
            </a:r>
            <a:r>
              <a:rPr lang="cs-CZ" sz="2000" dirty="0" smtClean="0">
                <a:latin typeface="+mj-lt"/>
              </a:rPr>
              <a:t>aktivit</a:t>
            </a:r>
            <a:r>
              <a:rPr lang="cs-CZ" sz="20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38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Místní způsobilost 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Místo dopadu realizace je území České republiky.</a:t>
            </a:r>
            <a:endParaRPr lang="cs-CZ" sz="2200" dirty="0" smtClean="0">
              <a:latin typeface="+mn-l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+mn-lt"/>
              </a:rPr>
              <a:t>Místo realizace </a:t>
            </a:r>
            <a:r>
              <a:rPr lang="cs-CZ" sz="2200" dirty="0">
                <a:latin typeface="+mn-lt"/>
              </a:rPr>
              <a:t>projektu 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n-lt"/>
              </a:rPr>
              <a:t>Realizace </a:t>
            </a:r>
            <a:r>
              <a:rPr lang="cs-CZ" sz="2000" dirty="0">
                <a:latin typeface="+mn-lt"/>
              </a:rPr>
              <a:t>projektu může probíhat na celém území </a:t>
            </a:r>
            <a:r>
              <a:rPr lang="cs-CZ" sz="2000" dirty="0" smtClean="0">
                <a:latin typeface="+mn-lt"/>
              </a:rPr>
              <a:t>ČR.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n-lt"/>
              </a:rPr>
              <a:t>Vybrané </a:t>
            </a:r>
            <a:r>
              <a:rPr lang="cs-CZ" sz="2000" dirty="0">
                <a:latin typeface="+mn-lt"/>
              </a:rPr>
              <a:t>aktivity projektu mohou být realizovány i mimo území České republiky:</a:t>
            </a:r>
          </a:p>
          <a:p>
            <a:pPr marL="1485900" lvl="2" indent="-342900">
              <a:lnSpc>
                <a:spcPct val="100000"/>
              </a:lnSpc>
            </a:pPr>
            <a:r>
              <a:rPr lang="cs-CZ" dirty="0" smtClean="0">
                <a:latin typeface="+mj-lt"/>
              </a:rPr>
              <a:t>v </a:t>
            </a:r>
            <a:r>
              <a:rPr lang="cs-CZ" dirty="0">
                <a:latin typeface="+mj-lt"/>
              </a:rPr>
              <a:t>rámci aktivity a), c), e) mohou být vybrané </a:t>
            </a:r>
            <a:r>
              <a:rPr lang="cs-CZ" dirty="0">
                <a:latin typeface="+mj-lt"/>
              </a:rPr>
              <a:t>podaktivity</a:t>
            </a:r>
            <a:r>
              <a:rPr lang="cs-CZ" dirty="0">
                <a:latin typeface="+mj-lt"/>
              </a:rPr>
              <a:t> realizovány na území ČR i na území EU</a:t>
            </a:r>
            <a:r>
              <a:rPr lang="cs-CZ" dirty="0" smtClean="0">
                <a:latin typeface="+mj-lt"/>
              </a:rPr>
              <a:t>.</a:t>
            </a:r>
            <a:endParaRPr lang="cs-CZ" dirty="0">
              <a:latin typeface="+mj-lt"/>
            </a:endParaRPr>
          </a:p>
          <a:p>
            <a:pPr marL="1485900" lvl="2" indent="-342900">
              <a:lnSpc>
                <a:spcPct val="100000"/>
              </a:lnSpc>
            </a:pPr>
            <a:r>
              <a:rPr lang="cs-CZ" dirty="0" smtClean="0">
                <a:latin typeface="+mj-lt"/>
              </a:rPr>
              <a:t>v </a:t>
            </a:r>
            <a:r>
              <a:rPr lang="cs-CZ" dirty="0">
                <a:latin typeface="+mj-lt"/>
              </a:rPr>
              <a:t>rámci aktivity d) mohou být vybrané </a:t>
            </a:r>
            <a:r>
              <a:rPr lang="cs-CZ" dirty="0">
                <a:latin typeface="+mj-lt"/>
              </a:rPr>
              <a:t>podaktivity</a:t>
            </a:r>
            <a:r>
              <a:rPr lang="cs-CZ" dirty="0">
                <a:latin typeface="+mj-lt"/>
              </a:rPr>
              <a:t> realizovány na území ČR i na území EU i mimo území EU.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05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Přiměřenost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Dosažení </a:t>
            </a:r>
            <a:r>
              <a:rPr lang="cs-CZ" dirty="0">
                <a:latin typeface="+mn-lt"/>
              </a:rPr>
              <a:t>optimálního vztahu mezi hospodárností, účelností a efektivností výdajů.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Hospodárností </a:t>
            </a:r>
            <a:r>
              <a:rPr lang="cs-CZ" sz="2000" dirty="0">
                <a:latin typeface="+mj-lt"/>
              </a:rPr>
              <a:t>se rozumí dosažení odpovídající kvality plněných úkolů za minimální cenu.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Efektivnost </a:t>
            </a:r>
            <a:r>
              <a:rPr lang="cs-CZ" sz="2000" dirty="0">
                <a:latin typeface="+mj-lt"/>
              </a:rPr>
              <a:t>poměřuje účinnost vložených zdrojů s užitkem, který se danou aktivitou získá.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Účelností </a:t>
            </a:r>
            <a:r>
              <a:rPr lang="cs-CZ" sz="2000" dirty="0">
                <a:latin typeface="+mj-lt"/>
              </a:rPr>
              <a:t>je takové použití prostředků, které zajistí optimální míru dosažení cílů při plnění stanovených úkolů</a:t>
            </a:r>
            <a:r>
              <a:rPr lang="cs-CZ" sz="2000" dirty="0" smtClean="0">
                <a:latin typeface="+mj-lt"/>
              </a:rPr>
              <a:t>.</a:t>
            </a:r>
            <a:endParaRPr lang="cs-CZ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Zdůvodnění výdajů v rozpočtu – povinné přílohy </a:t>
            </a:r>
            <a:r>
              <a:rPr lang="cs-CZ" u="sng" dirty="0">
                <a:latin typeface="+mn-lt"/>
              </a:rPr>
              <a:t>Komentář k </a:t>
            </a:r>
            <a:r>
              <a:rPr lang="cs-CZ" u="sng" dirty="0" smtClean="0">
                <a:latin typeface="+mn-lt"/>
              </a:rPr>
              <a:t>rozpočtu</a:t>
            </a:r>
            <a:r>
              <a:rPr lang="cs-CZ" dirty="0" smtClean="0">
                <a:latin typeface="+mn-lt"/>
              </a:rPr>
              <a:t>, </a:t>
            </a:r>
            <a:r>
              <a:rPr lang="cs-CZ" u="sng" dirty="0">
                <a:latin typeface="+mn-lt"/>
              </a:rPr>
              <a:t>Realizační </a:t>
            </a:r>
            <a:r>
              <a:rPr lang="cs-CZ" u="sng" dirty="0" smtClean="0">
                <a:latin typeface="+mn-lt"/>
              </a:rPr>
              <a:t>tým</a:t>
            </a:r>
            <a:r>
              <a:rPr lang="cs-CZ" dirty="0" smtClean="0">
                <a:latin typeface="+mn-lt"/>
              </a:rPr>
              <a:t>, </a:t>
            </a:r>
            <a:r>
              <a:rPr lang="cs-CZ" u="sng" dirty="0" smtClean="0">
                <a:latin typeface="+mn-lt"/>
              </a:rPr>
              <a:t>Studie proveditelnosti</a:t>
            </a:r>
            <a:r>
              <a:rPr lang="cs-CZ" dirty="0" smtClean="0">
                <a:latin typeface="+mn-lt"/>
              </a:rPr>
              <a:t>, popis </a:t>
            </a:r>
            <a:r>
              <a:rPr lang="cs-CZ" u="sng" dirty="0" smtClean="0">
                <a:latin typeface="+mn-lt"/>
              </a:rPr>
              <a:t>Klíčových aktivit projektu</a:t>
            </a:r>
            <a:r>
              <a:rPr lang="cs-CZ" dirty="0" smtClean="0">
                <a:latin typeface="+mn-lt"/>
              </a:rPr>
              <a:t>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Míra konkretizace rozpočtu – </a:t>
            </a:r>
            <a:r>
              <a:rPr lang="cs-CZ" dirty="0" smtClean="0">
                <a:latin typeface="+mn-lt"/>
              </a:rPr>
              <a:t>rozpoložkování</a:t>
            </a:r>
            <a:r>
              <a:rPr lang="cs-CZ" dirty="0" smtClean="0">
                <a:latin typeface="+mn-lt"/>
              </a:rPr>
              <a:t> kapitol rozpočtu.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Hodnotící </a:t>
            </a:r>
            <a:r>
              <a:rPr lang="cs-CZ" dirty="0" smtClean="0">
                <a:solidFill>
                  <a:srgbClr val="428D96"/>
                </a:solidFill>
              </a:rPr>
              <a:t>kritéria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13861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>
                <a:latin typeface="+mn-lt"/>
              </a:rPr>
              <a:t>V1.1 – Struktura a velikost administrativního týmu (úvazky včetně případného externího zajištění) (max. 4 body</a:t>
            </a:r>
            <a:r>
              <a:rPr lang="cs-CZ" dirty="0" smtClean="0">
                <a:latin typeface="+mn-lt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Zhodnocení úvazků </a:t>
            </a:r>
            <a:r>
              <a:rPr lang="cs-CZ" dirty="0" smtClean="0"/>
              <a:t>administrativního týmu.</a:t>
            </a:r>
            <a:endParaRPr lang="cs-CZ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+mn-lt"/>
              </a:rPr>
              <a:t>V1.2 – Struktura a velikost odborného týmu (úvazky včetně případného externího zajištění) (max. 4 body</a:t>
            </a:r>
            <a:r>
              <a:rPr lang="cs-CZ" dirty="0" smtClean="0">
                <a:latin typeface="+mn-lt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Zhodnocení úvazků odborného týmu;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zhodnocení CV pracovníků v odborném týmu – povinnost doložit </a:t>
            </a:r>
            <a:r>
              <a:rPr lang="cs-CZ" dirty="0"/>
              <a:t>CV alespoň pro 50 % odborného </a:t>
            </a:r>
            <a:r>
              <a:rPr lang="cs-CZ" dirty="0" smtClean="0"/>
              <a:t>týmu.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502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Hodnotící </a:t>
            </a:r>
            <a:r>
              <a:rPr lang="cs-CZ" dirty="0" smtClean="0">
                <a:solidFill>
                  <a:srgbClr val="428D96"/>
                </a:solidFill>
              </a:rPr>
              <a:t>kritéria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13861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+mn-lt"/>
              </a:rPr>
              <a:t>V4.1 </a:t>
            </a:r>
            <a:r>
              <a:rPr lang="cs-CZ" dirty="0">
                <a:latin typeface="+mn-lt"/>
              </a:rPr>
              <a:t>– Přiměřenost a provázanost rozpočtu k obsahové náplni a rozsahu projektu (max. </a:t>
            </a:r>
            <a:r>
              <a:rPr lang="cs-CZ" dirty="0" smtClean="0">
                <a:latin typeface="+mn-lt"/>
              </a:rPr>
              <a:t>12 </a:t>
            </a:r>
            <a:r>
              <a:rPr lang="cs-CZ" dirty="0">
                <a:latin typeface="+mn-lt"/>
              </a:rPr>
              <a:t>bodů</a:t>
            </a:r>
            <a:r>
              <a:rPr lang="cs-CZ" dirty="0" smtClean="0">
                <a:latin typeface="+mn-lt"/>
              </a:rPr>
              <a:t>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Posuzuje se </a:t>
            </a:r>
            <a:r>
              <a:rPr lang="cs-CZ" dirty="0" smtClean="0"/>
              <a:t>rozpočet dle hlediska </a:t>
            </a:r>
            <a:r>
              <a:rPr lang="cs-CZ" u="sng" dirty="0" smtClean="0"/>
              <a:t>přiměřenosti</a:t>
            </a:r>
            <a:r>
              <a:rPr lang="cs-CZ" dirty="0" smtClean="0"/>
              <a:t>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Opodstatněnost </a:t>
            </a:r>
            <a:r>
              <a:rPr lang="cs-CZ" dirty="0"/>
              <a:t>položek rozpočtu a respektování pravidla 3E – hospodárnosti, efektivnosti, účelnosti.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Posuzuje se přehlednost rozpočtu </a:t>
            </a:r>
            <a:r>
              <a:rPr lang="cs-CZ" dirty="0"/>
              <a:t>– </a:t>
            </a:r>
            <a:r>
              <a:rPr lang="cs-CZ" u="sng" dirty="0"/>
              <a:t>zřejmost </a:t>
            </a:r>
            <a:r>
              <a:rPr lang="cs-CZ" u="sng" dirty="0"/>
              <a:t>členění nákladů do položek a skupin a míra jejich </a:t>
            </a:r>
            <a:r>
              <a:rPr lang="cs-CZ" u="sng" dirty="0" smtClean="0"/>
              <a:t>konkretizace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 smtClean="0">
                <a:latin typeface="+mn-lt"/>
              </a:rPr>
              <a:t>V4.2 – Obecné podmínky způsobilosti výdajů (max. 5 bodů)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Posuzuje se rozpočet z pohledu obecných podmínek způsobilosti výdajů, tj. </a:t>
            </a:r>
            <a:r>
              <a:rPr lang="cs-CZ" u="sng" dirty="0"/>
              <a:t>věcné, </a:t>
            </a:r>
            <a:r>
              <a:rPr lang="cs-CZ" u="sng" dirty="0" smtClean="0"/>
              <a:t>místní </a:t>
            </a:r>
            <a:r>
              <a:rPr lang="cs-CZ" u="sng" dirty="0"/>
              <a:t>a časové </a:t>
            </a:r>
            <a:r>
              <a:rPr lang="cs-CZ" dirty="0"/>
              <a:t>způsobilosti výdajů v rozpočtu</a:t>
            </a:r>
            <a:r>
              <a:rPr lang="cs-CZ" dirty="0" smtClean="0"/>
              <a:t>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Posuzuje se, zda rozpočet </a:t>
            </a:r>
            <a:r>
              <a:rPr lang="cs-CZ" u="sng" dirty="0" smtClean="0"/>
              <a:t>neobsahuje</a:t>
            </a:r>
            <a:r>
              <a:rPr lang="cs-CZ" dirty="0" smtClean="0"/>
              <a:t> výdaje spojené s vyloučenými aktivitami a další nezpůsobilé výdaje uvedené v </a:t>
            </a:r>
            <a:r>
              <a:rPr lang="cs-CZ" dirty="0" smtClean="0"/>
              <a:t>PpŽP</a:t>
            </a:r>
            <a:r>
              <a:rPr lang="cs-CZ" dirty="0"/>
              <a:t> </a:t>
            </a:r>
            <a:r>
              <a:rPr lang="cs-CZ" dirty="0" smtClean="0"/>
              <a:t>– obecná část.</a:t>
            </a:r>
          </a:p>
        </p:txBody>
      </p:sp>
    </p:spTree>
    <p:extLst>
      <p:ext uri="{BB962C8B-B14F-4D97-AF65-F5344CB8AC3E}">
        <p14:creationId xmlns:p14="http://schemas.microsoft.com/office/powerpoint/2010/main" val="176179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15OPMSMT0001-28-40149</_dlc_DocId>
    <_dlc_DocIdUrl xmlns="0104a4cd-1400-468e-be1b-c7aad71d7d5a">
      <Url>http://op.msmt.cz/_layouts/15/DocIdRedir.aspx?ID=15OPMSMT0001-28-40149</Url>
      <Description>15OPMSMT0001-28-40149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DCA75A58C97E438F3C819E8D8D88E5" ma:contentTypeVersion="5" ma:contentTypeDescription="Vytvoří nový dokument" ma:contentTypeScope="" ma:versionID="65bad2ce7ad43b578ba6f17a3b5d2fcb">
  <xsd:schema xmlns:xsd="http://www.w3.org/2001/XMLSchema" xmlns:xs="http://www.w3.org/2001/XMLSchema" xmlns:p="http://schemas.microsoft.com/office/2006/metadata/properties" xmlns:ns1="http://schemas.microsoft.com/sharepoint/v3" xmlns:ns2="0104a4cd-1400-468e-be1b-c7aad71d7d5a" targetNamespace="http://schemas.microsoft.com/office/2006/metadata/properties" ma:root="true" ma:fieldsID="7b796d3f5dbe204093f5eaef157c0cde" ns1:_="" ns2:_="">
    <xsd:import namespace="http://schemas.microsoft.com/sharepoint/v3"/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um zahájení plánování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Datum ukončení plánování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11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3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836A6B-B9C0-4044-A2B1-4CDBD2A5CC87}"/>
</file>

<file path=customXml/itemProps2.xml><?xml version="1.0" encoding="utf-8"?>
<ds:datastoreItem xmlns:ds="http://schemas.openxmlformats.org/officeDocument/2006/customXml" ds:itemID="{241FC87D-118F-4FFF-98EE-59ADE527E458}"/>
</file>

<file path=customXml/itemProps3.xml><?xml version="1.0" encoding="utf-8"?>
<ds:datastoreItem xmlns:ds="http://schemas.openxmlformats.org/officeDocument/2006/customXml" ds:itemID="{76F3789F-0528-4FFA-8A0C-A14E3ED816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7130AA6-46D1-406F-B1B2-F2F2A3DABE8D}"/>
</file>

<file path=customXml/itemProps5.xml><?xml version="1.0" encoding="utf-8"?>
<ds:datastoreItem xmlns:ds="http://schemas.openxmlformats.org/officeDocument/2006/customXml" ds:itemID="{EB7D9836-1CA0-4407-ABC7-093FC03A947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1815</Words>
  <Application>Microsoft Office PowerPoint</Application>
  <PresentationFormat>Předvádění na obrazovce (4:3)</PresentationFormat>
  <Paragraphs>209</Paragraphs>
  <Slides>29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Vlastní návrh</vt:lpstr>
      <vt:lpstr>Prezentace aplikace PowerPoint</vt:lpstr>
      <vt:lpstr>Prezentace aplikace PowerPoint</vt:lpstr>
      <vt:lpstr>Způsobilé výdaje</vt:lpstr>
      <vt:lpstr>Věcná způsobilost </vt:lpstr>
      <vt:lpstr>Časová způsobilost </vt:lpstr>
      <vt:lpstr>Místní způsobilost </vt:lpstr>
      <vt:lpstr>Přiměřenost</vt:lpstr>
      <vt:lpstr>Hodnotící kritéria</vt:lpstr>
      <vt:lpstr>Hodnotící kritéria</vt:lpstr>
      <vt:lpstr>Prezentace aplikace PowerPoint</vt:lpstr>
      <vt:lpstr>Způsob vykazování celkových způsobilých výdajů</vt:lpstr>
      <vt:lpstr>Rozpočet</vt:lpstr>
      <vt:lpstr>Limity kapitol a položek rozpočtu</vt:lpstr>
      <vt:lpstr>Nepřímé náklady</vt:lpstr>
      <vt:lpstr>1.1.2 Výdaje na přímé aktivity – investiční</vt:lpstr>
      <vt:lpstr>1.1.2 Výdaje na přímé aktivity – neinvestiční</vt:lpstr>
      <vt:lpstr>1.1.2.1 Osobní výdaje</vt:lpstr>
      <vt:lpstr>1.1.2.1 Osobní výdaje</vt:lpstr>
      <vt:lpstr>1.1.2.1 Osobní výdaje</vt:lpstr>
      <vt:lpstr>1.1.2.1 Osobní výdaje</vt:lpstr>
      <vt:lpstr>1.1.2.1 Osobní výdaje</vt:lpstr>
      <vt:lpstr>1.1.2.1 Osobní výdaje</vt:lpstr>
      <vt:lpstr>1.1.2.1 Osobní výdaje</vt:lpstr>
      <vt:lpstr>1.1.2 Výdaje na přímé aktivity – neinvestiční</vt:lpstr>
      <vt:lpstr>1.1.2 Výdaje na přímé aktivity – neinvestiční</vt:lpstr>
      <vt:lpstr>1.1.2 Výdaje na přímé aktivity – neinvestiční</vt:lpstr>
      <vt:lpstr>Nezpůsobilé výdaje – Vyloučené aktivity</vt:lpstr>
      <vt:lpstr>Finanční plán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cp:lastModifiedBy>Nováková2 Lenka Ing.</cp:lastModifiedBy>
  <cp:revision>172</cp:revision>
  <dcterms:created xsi:type="dcterms:W3CDTF">2015-09-11T08:58:50Z</dcterms:created>
  <dcterms:modified xsi:type="dcterms:W3CDTF">2016-11-15T15:20:36Z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2a8fd9f8-e696-49ad-a8f5-d9ad1cccd7d8</vt:lpwstr>
  </property>
  <property fmtid="{D5CDD505-2E9C-101B-9397-08002B2CF9AE}" pid="4" name="Komentář">
    <vt:lpwstr>předepsané písmo Arial</vt:lpwstr>
  </property>
</Properties>
</file>