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6"/>
  </p:sldMasterIdLst>
  <p:notesMasterIdLst>
    <p:notesMasterId r:id="rId28"/>
  </p:notesMasterIdLst>
  <p:sldIdLst>
    <p:sldId id="256" r:id="rId7"/>
    <p:sldId id="268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290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8D96"/>
    <a:srgbClr val="388991"/>
    <a:srgbClr val="7EA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7849" autoAdjust="0"/>
  </p:normalViewPr>
  <p:slideViewPr>
    <p:cSldViewPr snapToGrid="0">
      <p:cViewPr varScale="1">
        <p:scale>
          <a:sx n="63" d="100"/>
          <a:sy n="63" d="100"/>
        </p:scale>
        <p:origin x="90" y="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30" Type="http://schemas.openxmlformats.org/officeDocument/2006/relationships/viewProps" Target="viewProps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E047-F0E3-4D96-9601-877D0F443167}" type="datetimeFigureOut">
              <a:rPr lang="cs-CZ" smtClean="0"/>
              <a:t>14.11.2016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F150-E127-4526-889F-47418C4AC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3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143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3289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376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181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489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95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9949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726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2887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9751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674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0490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7871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615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1051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0324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002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5260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3822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469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14.11.2016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5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14.11.2016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8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14.11.2016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15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03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6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Předepsané písmo</a:t>
            </a:r>
          </a:p>
          <a:p>
            <a:pPr lvl="0"/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44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14.11.2016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18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14.11.2016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05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14.11.2016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42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14.11.2016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14.11.2016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0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14.11.2016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03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14.11.2016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9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Předepsané písmo </a:t>
            </a:r>
            <a:r>
              <a:rPr lang="cs-CZ" dirty="0" err="1" smtClean="0"/>
              <a:t>Arial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/>
              <a:t>14.11.2016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6" r:id="rId13"/>
  </p:sldLayoutIdLst>
  <p:timing>
    <p:tnLst>
      <p:par>
        <p:cTn id="1" dur="indefinite" restart="never" nodeType="tmRoot"/>
      </p:par>
    </p:tnLst>
  </p:timing>
  <p:txStyles>
    <p:titleStyle>
      <a:lvl1pPr marL="571500" indent="-571500" algn="l" defTabSz="914400" rtl="0" eaLnBrk="1" latinLnBrk="0" hangingPunct="1">
        <a:lnSpc>
          <a:spcPct val="90000"/>
        </a:lnSpc>
        <a:spcBef>
          <a:spcPct val="0"/>
        </a:spcBef>
        <a:buNone/>
        <a:defRPr lang="cs-CZ" sz="2800" b="1" kern="1200" dirty="0">
          <a:solidFill>
            <a:srgbClr val="428D96"/>
          </a:solidFill>
          <a:latin typeface="+mn-lt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752858" y="2880000"/>
            <a:ext cx="76382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Schvalovací proces </a:t>
            </a:r>
            <a:endParaRPr lang="cs-CZ" altLang="cs-CZ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alt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alt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hodnoticí kritéria</a:t>
            </a:r>
          </a:p>
          <a:p>
            <a:endParaRPr lang="cs-CZ" sz="20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000" b="1" dirty="0" smtClean="0">
                <a:cs typeface="Arial" panose="020B0604020202020204" pitchFamily="34" charset="0"/>
              </a:rPr>
              <a:t>Praha</a:t>
            </a:r>
            <a:r>
              <a:rPr lang="cs-CZ" sz="2000" b="1" dirty="0" smtClean="0">
                <a:cs typeface="Arial" panose="020B0604020202020204" pitchFamily="34" charset="0"/>
              </a:rPr>
              <a:t>, 23.  listopadu 2016</a:t>
            </a:r>
            <a:endParaRPr lang="cs-CZ" sz="2000" b="1" dirty="0"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84" y="0"/>
            <a:ext cx="521343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Věcné hodnocení</a:t>
            </a:r>
            <a:endParaRPr lang="cs-CZ" sz="2400" b="1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 smtClean="0">
                <a:latin typeface="+mn-lt"/>
              </a:rPr>
              <a:t>Funkce </a:t>
            </a:r>
            <a:r>
              <a:rPr lang="cs-CZ" sz="2400" dirty="0">
                <a:latin typeface="+mn-lt"/>
              </a:rPr>
              <a:t>hodnoticí, kombinovaná, vylučovací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 smtClean="0">
                <a:latin typeface="+mn-lt"/>
              </a:rPr>
              <a:t>Vždy </a:t>
            </a:r>
            <a:r>
              <a:rPr lang="cs-CZ" sz="2400" dirty="0">
                <a:latin typeface="+mn-lt"/>
              </a:rPr>
              <a:t>pouze neopravitelná kritéria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64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Věcné hodnocení</a:t>
            </a:r>
            <a:endParaRPr lang="cs-CZ" sz="2400" b="1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Cílem věcného hodnocení projektů je vyhodnotit kvalitu projektů s ohledem na naplňování věcných cílů programu a v případě kolových výzev umožnit srovnání projektů podle jejich kvality</a:t>
            </a:r>
            <a:r>
              <a:rPr lang="cs-CZ" sz="2400" dirty="0" smtClean="0">
                <a:latin typeface="+mn-lt"/>
              </a:rPr>
              <a:t>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Věcné hodnocení zajišťují odborníci – externí hodnotitelé vybraní z Databáze hodnotitelů ŘO OP VVV s ohledem na tematické zaměření předložené žádosti o podporu.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12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Věcné hodnocení</a:t>
            </a:r>
            <a:endParaRPr lang="cs-CZ" sz="2400" b="1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Hodnocení každé žádosti o podporu provádí vždy samostatně dva hodnotitelé do hodnoticí tabulky v IS KP14+, přičemž výsledný počet bodů je vypočítán jako průměr z počtu bodů přidělených oběma hodnotiteli. </a:t>
            </a:r>
            <a:endParaRPr lang="cs-CZ" sz="2400" dirty="0" smtClean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 smtClean="0">
                <a:latin typeface="+mn-lt"/>
              </a:rPr>
              <a:t>Celkovým </a:t>
            </a:r>
            <a:r>
              <a:rPr lang="cs-CZ" sz="2400" dirty="0">
                <a:latin typeface="+mn-lt"/>
              </a:rPr>
              <a:t>výsledkem věcného hodnocení jsou dvě hodnoticí tabulky hodnotitelů.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Věcné hodnocení</a:t>
            </a:r>
            <a:endParaRPr lang="cs-CZ" sz="2400" b="1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Max. výše bodů, která může být žádosti o podporu udělena, je </a:t>
            </a:r>
            <a:r>
              <a:rPr lang="cs-CZ" sz="2400" b="1" dirty="0" smtClean="0">
                <a:latin typeface="+mn-lt"/>
              </a:rPr>
              <a:t>110 </a:t>
            </a:r>
            <a:r>
              <a:rPr lang="cs-CZ" sz="2400" b="1" dirty="0">
                <a:latin typeface="+mn-lt"/>
              </a:rPr>
              <a:t>bodů</a:t>
            </a:r>
            <a:r>
              <a:rPr lang="cs-CZ" sz="2400" dirty="0">
                <a:latin typeface="+mn-lt"/>
              </a:rPr>
              <a:t>. 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V závěru tabulky vyplňuje hodnotitel celkový komentář a označí, zda projekt ne/doporučuje k podpoře.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06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Věcné hodnocení</a:t>
            </a:r>
            <a:endParaRPr lang="cs-CZ" sz="2400" b="1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b="1" dirty="0">
                <a:latin typeface="+mn-lt"/>
              </a:rPr>
              <a:t>ANO </a:t>
            </a:r>
            <a:r>
              <a:rPr lang="cs-CZ" sz="2400" dirty="0">
                <a:latin typeface="+mn-lt"/>
              </a:rPr>
              <a:t>– pokud projekt získá 71 a více bodů a zároveň splňuje minimální bodovou hranici všech kombinovaných kritérií a zároveň splní všechna vylučovací kritéria. Žádost o podporu postupuje do další fáze procesu </a:t>
            </a:r>
            <a:r>
              <a:rPr lang="cs-CZ" sz="2400" dirty="0" smtClean="0">
                <a:latin typeface="+mn-lt"/>
              </a:rPr>
              <a:t>schvalování;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b="1" dirty="0">
                <a:latin typeface="+mn-lt"/>
              </a:rPr>
              <a:t>NE</a:t>
            </a:r>
            <a:r>
              <a:rPr lang="cs-CZ" sz="2400" dirty="0">
                <a:latin typeface="+mn-lt"/>
              </a:rPr>
              <a:t> – pokud projekt získá méně než 71 bodů a/nebo nesplní min. bodovou hranici min. jednoho z kombinovaných kritérií a/nebo nesplní min. jedno vylučovací kritérium. Žádost o podporu je z dalšího procesu schvalování vyloučena.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0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Věcné hodnocení</a:t>
            </a:r>
            <a:endParaRPr lang="cs-CZ" sz="2400" b="1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Pro hodnocení je přiřazen další nezávislý hodnotitel, tzv. </a:t>
            </a:r>
            <a:r>
              <a:rPr lang="cs-CZ" sz="2400" b="1" dirty="0">
                <a:latin typeface="+mn-lt"/>
              </a:rPr>
              <a:t>arbitr</a:t>
            </a:r>
            <a:r>
              <a:rPr lang="cs-CZ" sz="2400" dirty="0">
                <a:latin typeface="+mn-lt"/>
              </a:rPr>
              <a:t>, pokud je splněna alespoň jedna z následujících podmínek</a:t>
            </a:r>
            <a:r>
              <a:rPr lang="cs-CZ" sz="2400" dirty="0" smtClean="0">
                <a:latin typeface="+mn-lt"/>
              </a:rPr>
              <a:t>:</a:t>
            </a:r>
          </a:p>
          <a:p>
            <a:pPr marL="1028700" lvl="1" indent="-342900" algn="just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cs-CZ" dirty="0">
                <a:latin typeface="+mn-lt"/>
              </a:rPr>
              <a:t>bodové hodnocení jednotlivých hodnotitelů se v rámci alespoň jednoho kořenového hodnoticího kritéria významně liší, tj. bodový rozdíl hodnotitelů činí min. výši bodů stanovenou v příloze výzvy Hodnoticí kritéria</a:t>
            </a:r>
            <a:r>
              <a:rPr lang="cs-CZ" dirty="0" smtClean="0">
                <a:latin typeface="+mn-lt"/>
              </a:rPr>
              <a:t>;</a:t>
            </a:r>
            <a:endParaRPr lang="cs-CZ" dirty="0">
              <a:latin typeface="+mn-lt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1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Věcné hodnocení</a:t>
            </a:r>
            <a:endParaRPr lang="cs-CZ" sz="2400" b="1" dirty="0">
              <a:latin typeface="+mn-lt"/>
            </a:endParaRPr>
          </a:p>
          <a:p>
            <a:pPr marL="1028700" lvl="1" indent="-342900" algn="just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cs-CZ" dirty="0">
                <a:latin typeface="+mn-lt"/>
              </a:rPr>
              <a:t>celkové bodové hodnocení jednotlivých hodnotitelů se významně liší, tj. bodový rozdíl hodnotitelů činí min. 22 bodů;</a:t>
            </a:r>
          </a:p>
          <a:p>
            <a:pPr marL="1028700" lvl="1" indent="-342900" algn="just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cs-CZ" dirty="0" smtClean="0">
                <a:latin typeface="+mn-lt"/>
              </a:rPr>
              <a:t>jednotliví </a:t>
            </a:r>
            <a:r>
              <a:rPr lang="cs-CZ" dirty="0">
                <a:latin typeface="+mn-lt"/>
              </a:rPr>
              <a:t>hodnotitelé se liší v celkovém ne/doporučení žádosti o podporu k financování, tzn., jeden z hodnotitelů žádost o podporu doporučuje k financování a druhý nikoli;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3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03705"/>
            <a:ext cx="8088630" cy="4133215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Věcné hodnocení</a:t>
            </a:r>
            <a:endParaRPr lang="cs-CZ" sz="2400" b="1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Arbitr provádí celé hodnocení žádosti o podporu. Při svém hodnocení má k dispozici předešlá dvě hodnocení jednotlivých hodnotitelů. Jeho bodové hodnocení v rámci jednotlivých hodnoticích kritérií se musí pohybovat v bodovém rozpětí, které stanovili předešlí dva hodnotitelé.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V případě, že oba hodnotitelé udělili v některém z kritérií shodný počet bodů, nesmí arbitr tento výsledek měnit, do jím zpracovávaného hodnocení tento počet bodů pouze přebírá a zpracovává celkový komentář za dané kritérium.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b="1" dirty="0">
                <a:latin typeface="+mn-lt"/>
              </a:rPr>
              <a:t>Celkovým bodovým výsledkem hodnocení projektu je počet bodů přidělený arbitrem a hodnoticí tabulka arbitra</a:t>
            </a:r>
            <a:r>
              <a:rPr lang="cs-CZ" sz="2400" dirty="0">
                <a:latin typeface="+mn-lt"/>
              </a:rPr>
              <a:t>.</a:t>
            </a:r>
            <a:endParaRPr lang="cs-CZ" dirty="0">
              <a:latin typeface="+mn-lt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57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03705"/>
            <a:ext cx="8088630" cy="4133215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dirty="0">
                <a:latin typeface="+mn-lt"/>
              </a:rPr>
              <a:t>Proces výběru projektů bude zajišťován výběrovou komisí složenou z odborníků, externích hodnotitelů, vybraných z Databáze hodnotitelů ŘO OP VVV s ohledem na tematické zaměření předložené žádosti o </a:t>
            </a:r>
            <a:r>
              <a:rPr lang="cs-CZ" sz="2400" dirty="0" smtClean="0">
                <a:latin typeface="+mn-lt"/>
              </a:rPr>
              <a:t>podporu.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dirty="0">
                <a:latin typeface="+mn-lt"/>
              </a:rPr>
              <a:t>Výběrová komise rozhoduje o tom, zda bude žádost o podporu ne/doporučena k financování, příp. doporučena s výhradou, tzn., projekt obdrží podporu až po splnění podmínek stanovených výběrovou komisí</a:t>
            </a:r>
            <a:r>
              <a:rPr lang="cs-CZ" sz="2400" dirty="0" smtClean="0">
                <a:latin typeface="+mn-lt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dirty="0">
                <a:latin typeface="+mn-lt"/>
              </a:rPr>
              <a:t>Po projednání/formulování příp. výhrad a ne/doporučení všech projektů následně výběrová komise stanoví bodovou hranici pro doporučené projekty s ohledem na finanční alokaci výzvy.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2) Výběr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65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400812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dirty="0">
                <a:latin typeface="+mn-lt"/>
              </a:rPr>
              <a:t>Seznam ne/doporučených žádostí o podporu podepisuje náměstek/náměstkyně pro řízení sekce operačních programů MŠMT.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dirty="0">
                <a:latin typeface="+mn-lt"/>
              </a:rPr>
              <a:t>Po procesu výběru projektů u žádostí o podporu doporučených s výhradou/doporučením může probíhat proces negociace, při němž je ze strany žadatele upravena žádost o podporu v souladu s návrhy výběrové komise a následně je doplněná/upravená žádost o podporu zaslána ŘO OP VVV.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2) Výběr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84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92738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b="1" dirty="0" smtClean="0">
                <a:solidFill>
                  <a:srgbClr val="428D96"/>
                </a:solidFill>
              </a:rPr>
              <a:t>Obsah</a:t>
            </a:r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arenR"/>
            </a:pPr>
            <a:r>
              <a:rPr lang="cs-CZ" sz="2400" dirty="0">
                <a:latin typeface="+mn-lt"/>
              </a:rPr>
              <a:t>Fáze </a:t>
            </a:r>
            <a:r>
              <a:rPr lang="cs-CZ" sz="2400" dirty="0" smtClean="0">
                <a:latin typeface="+mn-lt"/>
              </a:rPr>
              <a:t>schvalování projektů</a:t>
            </a:r>
            <a:endParaRPr lang="cs-CZ" sz="2400" dirty="0">
              <a:latin typeface="+mn-lt"/>
            </a:endParaRP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arenR"/>
            </a:pPr>
            <a:r>
              <a:rPr lang="cs-CZ" sz="2400" dirty="0">
                <a:latin typeface="+mn-lt"/>
              </a:rPr>
              <a:t>Výběr projektů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arenR"/>
            </a:pPr>
            <a:r>
              <a:rPr lang="cs-CZ" sz="2400" dirty="0">
                <a:latin typeface="+mn-lt"/>
              </a:rPr>
              <a:t>Způsob oznámení výsledků procesu schvalování žadateli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arenR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885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240280"/>
            <a:ext cx="7886700" cy="359664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dirty="0">
                <a:latin typeface="+mn-lt"/>
              </a:rPr>
              <a:t>O výsledku výběru projektů bude žadatel informován změnou stavu projektu v IS KP14+ a interní depeší. </a:t>
            </a:r>
            <a:endParaRPr lang="cs-CZ" sz="2400" dirty="0" smtClean="0">
              <a:latin typeface="+mn-lt"/>
            </a:endParaRP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dirty="0" smtClean="0">
                <a:latin typeface="+mn-lt"/>
              </a:rPr>
              <a:t>Úspěšní </a:t>
            </a:r>
            <a:r>
              <a:rPr lang="cs-CZ" sz="2400" dirty="0">
                <a:latin typeface="+mn-lt"/>
              </a:rPr>
              <a:t>žadatelé jsou ŘO OP VVV osloveni prostřednictvím interní depeše s žádostí o doložení dokumentace potřebné pro vydání právního aktu o poskytnutí podpory.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endParaRPr lang="cs-CZ" sz="2400" dirty="0">
              <a:latin typeface="+mn-lt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1145252"/>
          </a:xfrm>
        </p:spPr>
        <p:txBody>
          <a:bodyPr>
            <a:normAutofit/>
          </a:bodyPr>
          <a:lstStyle/>
          <a:p>
            <a:pPr marL="365125" indent="-365125"/>
            <a:r>
              <a:rPr lang="cs-CZ" sz="3000" dirty="0"/>
              <a:t>3</a:t>
            </a:r>
            <a:r>
              <a:rPr lang="cs-CZ" sz="3000" dirty="0" smtClean="0"/>
              <a:t>) Způsob oznámení výsledků procesu schvalování žadateli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7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49696" y="2018243"/>
            <a:ext cx="758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Děkujeme za pozornost</a:t>
            </a:r>
            <a:endParaRPr lang="cs-CZ" sz="32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85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03705"/>
            <a:ext cx="7886700" cy="4003675"/>
          </a:xfrm>
        </p:spPr>
        <p:txBody>
          <a:bodyPr/>
          <a:lstStyle/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Procesem schvalování se rozumí proces od ukončení příjmu žádostí o podporu po vydání právního aktu o poskytnutí/převodu podpory.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Délka procesu schvalování </a:t>
            </a:r>
            <a:r>
              <a:rPr lang="cs-CZ" sz="2400" dirty="0" smtClean="0">
                <a:latin typeface="+mn-lt"/>
              </a:rPr>
              <a:t>je </a:t>
            </a:r>
            <a:r>
              <a:rPr lang="cs-CZ" sz="2400" dirty="0">
                <a:latin typeface="+mn-lt"/>
              </a:rPr>
              <a:t>vždy nastavena související dokumentací výzvy, tj. </a:t>
            </a:r>
            <a:r>
              <a:rPr lang="cs-CZ" sz="2400" dirty="0" smtClean="0">
                <a:latin typeface="+mn-lt"/>
              </a:rPr>
              <a:t>Pravidly </a:t>
            </a:r>
            <a:r>
              <a:rPr lang="cs-CZ" sz="2400" dirty="0">
                <a:latin typeface="+mn-lt"/>
              </a:rPr>
              <a:t>pro žadatele a příjemce </a:t>
            </a:r>
            <a:r>
              <a:rPr lang="cs-CZ" sz="2400" dirty="0"/>
              <a:t>–</a:t>
            </a:r>
            <a:r>
              <a:rPr lang="cs-CZ" sz="2400" dirty="0" smtClean="0">
                <a:latin typeface="+mn-lt"/>
              </a:rPr>
              <a:t> </a:t>
            </a:r>
            <a:r>
              <a:rPr lang="cs-CZ" sz="2400" dirty="0">
                <a:latin typeface="+mn-lt"/>
              </a:rPr>
              <a:t>specifická část, a </a:t>
            </a:r>
            <a:r>
              <a:rPr lang="cs-CZ" sz="2400" dirty="0" smtClean="0">
                <a:latin typeface="+mn-lt"/>
              </a:rPr>
              <a:t>to zejména </a:t>
            </a:r>
            <a:r>
              <a:rPr lang="cs-CZ" sz="2400" dirty="0">
                <a:latin typeface="+mn-lt"/>
              </a:rPr>
              <a:t>s ohledem na zaměření/typ podporovaných aktivit/typ projektů výzvy</a:t>
            </a:r>
            <a:r>
              <a:rPr lang="cs-CZ" sz="2400" dirty="0" smtClean="0">
                <a:latin typeface="+mn-lt"/>
              </a:rPr>
              <a:t>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 smtClean="0">
                <a:latin typeface="+mn-lt"/>
              </a:rPr>
              <a:t>Podrobnější informace jsou uvedeny v kap. 5.4. Pravidel pro žadatele a příjemce – specifická část.</a:t>
            </a:r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73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3517"/>
            <a:ext cx="7886700" cy="460375"/>
          </a:xfrm>
        </p:spPr>
        <p:txBody>
          <a:bodyPr>
            <a:normAutofit/>
          </a:bodyPr>
          <a:lstStyle/>
          <a:p>
            <a:pPr marL="365125" algn="just">
              <a:lnSpc>
                <a:spcPct val="100000"/>
              </a:lnSpc>
              <a:spcBef>
                <a:spcPts val="1800"/>
              </a:spcBef>
            </a:pPr>
            <a:r>
              <a:rPr lang="cs-CZ" altLang="cs-CZ" b="1" dirty="0">
                <a:latin typeface="Arial" panose="020B0604020202020204" pitchFamily="34" charset="0"/>
              </a:rPr>
              <a:t>Fáze procesu schvalování vč. dílčích lhůt</a:t>
            </a:r>
          </a:p>
          <a:p>
            <a:pPr marL="365125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endParaRPr lang="cs-CZ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10055" t="51341" r="53287" b="23061"/>
          <a:stretch/>
        </p:blipFill>
        <p:spPr>
          <a:xfrm>
            <a:off x="265394" y="1870027"/>
            <a:ext cx="8740819" cy="343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3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Příloha č. 2 Hodnoticí kritéria</a:t>
            </a:r>
            <a:endParaRPr lang="cs-CZ" sz="2400" b="1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 smtClean="0">
                <a:latin typeface="+mn-lt"/>
              </a:rPr>
              <a:t>Fáze </a:t>
            </a:r>
            <a:r>
              <a:rPr lang="cs-CZ" sz="2400" dirty="0">
                <a:latin typeface="+mn-lt"/>
              </a:rPr>
              <a:t>procesu schvalování:</a:t>
            </a:r>
          </a:p>
          <a:p>
            <a:pPr marL="1082675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Kontrola přijatelnosti a formálních náležitostí</a:t>
            </a:r>
          </a:p>
          <a:p>
            <a:pPr marL="1082675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Věcné hodnocení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endParaRPr lang="cs-CZ" sz="2400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3 typy hodnoticích kritérií:</a:t>
            </a:r>
          </a:p>
          <a:p>
            <a:pPr marL="1082675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n-lt"/>
              </a:rPr>
              <a:t>vylučovací</a:t>
            </a:r>
            <a:r>
              <a:rPr lang="cs-CZ" sz="2400" dirty="0">
                <a:latin typeface="+mn-lt"/>
              </a:rPr>
              <a:t>, hodnotící, kombinovaná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19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latin typeface="+mn-lt"/>
              </a:rPr>
              <a:t>Vylučovací kritéria: </a:t>
            </a:r>
            <a:r>
              <a:rPr lang="cs-CZ" sz="2400" dirty="0">
                <a:latin typeface="+mn-lt"/>
              </a:rPr>
              <a:t>při nesplnění kritéria je žádost o podporu vyloučena </a:t>
            </a:r>
          </a:p>
          <a:p>
            <a:pPr marL="715963" algn="just">
              <a:lnSpc>
                <a:spcPct val="100000"/>
              </a:lnSpc>
              <a:spcBef>
                <a:spcPts val="1200"/>
              </a:spcBef>
            </a:pPr>
            <a:r>
              <a:rPr lang="cs-CZ" sz="2400" b="1" dirty="0">
                <a:latin typeface="+mn-lt"/>
              </a:rPr>
              <a:t>- </a:t>
            </a:r>
            <a:r>
              <a:rPr lang="cs-CZ" sz="2400" dirty="0">
                <a:latin typeface="+mn-lt"/>
              </a:rPr>
              <a:t>hodnotí se ANO/NE</a:t>
            </a:r>
          </a:p>
          <a:p>
            <a:pPr marL="342900" indent="-342900" algn="just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latin typeface="+mn-lt"/>
              </a:rPr>
              <a:t>Hodnoticí kritéria: </a:t>
            </a:r>
            <a:r>
              <a:rPr lang="cs-CZ" sz="2400" dirty="0">
                <a:latin typeface="+mn-lt"/>
              </a:rPr>
              <a:t>přiděluje se bodové hodnocení</a:t>
            </a:r>
          </a:p>
          <a:p>
            <a:pPr marL="342900" indent="-342900" algn="just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latin typeface="+mn-lt"/>
              </a:rPr>
              <a:t>Kombinovaná kritéria: </a:t>
            </a:r>
            <a:r>
              <a:rPr lang="cs-CZ" sz="2400" dirty="0">
                <a:latin typeface="+mn-lt"/>
              </a:rPr>
              <a:t>přiděluje se bodové hodnocení, při nesplnění minimální hranice bodů je žádost o podporu vyloučena ze schvalovacího procesu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0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>
                <a:latin typeface="+mn-lt"/>
              </a:rPr>
              <a:t>Kontrola přijatelnosti a formálních náležitostí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Kritéria kontroly přijatelnosti a formálních náležitostí vč. popisu způsobu hodnocení jsou </a:t>
            </a:r>
            <a:r>
              <a:rPr lang="cs-CZ" sz="2400" dirty="0" smtClean="0">
                <a:latin typeface="+mn-lt"/>
              </a:rPr>
              <a:t>uvedena v příloze č. 2 Hodnoticí kritéria. 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Kritéria jsou vylučovací, tzn. hodnocena formou splněno/nesplněno (příp. kritérium pro danou žádost o podporu irelevantní).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5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03705"/>
            <a:ext cx="7886700" cy="419417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>
                <a:latin typeface="+mn-lt"/>
              </a:rPr>
              <a:t>Kontrola přijatelnosti a formálních náležitostí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Kritéria kontroly formálních náležitostí jsou rozdělena na opravitelná (tj. je možné doplnění ze strany žadatele v procesu schvalování na základě žádosti ŘO OP VVV o doplnění údajů) a </a:t>
            </a:r>
            <a:r>
              <a:rPr lang="cs-CZ" sz="2400" dirty="0" smtClean="0">
                <a:latin typeface="+mn-lt"/>
              </a:rPr>
              <a:t>neopravitelná.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n-lt"/>
              </a:rPr>
              <a:t>Kritéria </a:t>
            </a:r>
            <a:r>
              <a:rPr lang="cs-CZ" sz="2400" dirty="0">
                <a:latin typeface="+mn-lt"/>
              </a:rPr>
              <a:t>kontroly přijatelnosti jsou vždy neopravitelná. </a:t>
            </a:r>
            <a:endParaRPr lang="cs-CZ" sz="2400" dirty="0" smtClean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latin typeface="+mn-lt"/>
              </a:rPr>
              <a:t>Při nesplnění některého z neopravitelných kritérií v rámci kontroly formálních náležitostí a/nebo některého z kritérií přijatelnosti je projekt vyřazen z dalšího procesu hodnocení.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70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>
                <a:latin typeface="+mn-lt"/>
              </a:rPr>
              <a:t>Kontrola přijatelnosti a formálních náležitostí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Při nesplnění některého z opravitelných kritérií v rámci kontroly formálních náležitostí a zároveň splnění všech kritérií přijatelnosti je žadatel prostřednictvím IS KP14+ </a:t>
            </a:r>
            <a:r>
              <a:rPr lang="cs-CZ" sz="2400" b="1" dirty="0">
                <a:latin typeface="+mn-lt"/>
              </a:rPr>
              <a:t>maximálně dvakrát</a:t>
            </a:r>
            <a:r>
              <a:rPr lang="cs-CZ" sz="2400" dirty="0">
                <a:latin typeface="+mn-lt"/>
              </a:rPr>
              <a:t> vyzván k doplnění chybějících informací, a to </a:t>
            </a:r>
            <a:r>
              <a:rPr lang="cs-CZ" sz="2400" b="1" dirty="0">
                <a:latin typeface="+mn-lt"/>
              </a:rPr>
              <a:t>ve lhůtě 10 pracovních dnů </a:t>
            </a:r>
            <a:r>
              <a:rPr lang="cs-CZ" sz="2400" dirty="0">
                <a:latin typeface="+mn-lt"/>
              </a:rPr>
              <a:t>od data doručení žádosti ŘO OP VVV o doplnění údajů. Žadatel nebude vyzván k doplnění opakovaně v případě, že nereaguje na první žádosti ŘO OP VVV o doplnění údajů.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54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15OPMSMT0001-28-39989</_dlc_DocId>
    <_dlc_DocIdUrl xmlns="0104a4cd-1400-468e-be1b-c7aad71d7d5a">
      <Url>http://op.msmt.cz/_layouts/15/DocIdRedir.aspx?ID=15OPMSMT0001-28-39989</Url>
      <Description>15OPMSMT0001-28-39989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CA98376D84445B27235C23C5DAEEA" ma:contentTypeVersion="3" ma:contentTypeDescription="Vytvoří nový dokument" ma:contentTypeScope="" ma:versionID="26bec60fd599d9bf8ccd2066ea928388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5b2268967c3d466a78734da71f64c258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1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7D9836-1CA0-4407-ABC7-093FC03A947E}"/>
</file>

<file path=customXml/itemProps2.xml><?xml version="1.0" encoding="utf-8"?>
<ds:datastoreItem xmlns:ds="http://schemas.openxmlformats.org/officeDocument/2006/customXml" ds:itemID="{241FC87D-118F-4FFF-98EE-59ADE527E458}"/>
</file>

<file path=customXml/itemProps3.xml><?xml version="1.0" encoding="utf-8"?>
<ds:datastoreItem xmlns:ds="http://schemas.openxmlformats.org/officeDocument/2006/customXml" ds:itemID="{B3836A6B-B9C0-4044-A2B1-4CDBD2A5CC87}"/>
</file>

<file path=customXml/itemProps4.xml><?xml version="1.0" encoding="utf-8"?>
<ds:datastoreItem xmlns:ds="http://schemas.openxmlformats.org/officeDocument/2006/customXml" ds:itemID="{EB7D9836-1CA0-4407-ABC7-093FC03A947E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F2CD5A43-3772-4A72-B85E-F5B66E0F465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</TotalTime>
  <Words>1085</Words>
  <Application>Microsoft Office PowerPoint</Application>
  <PresentationFormat>Předvádění na obrazovce (4:3)</PresentationFormat>
  <Paragraphs>103</Paragraphs>
  <Slides>21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Vlastní návrh</vt:lpstr>
      <vt:lpstr>Prezentace aplikace PowerPoint</vt:lpstr>
      <vt:lpstr>Obsah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2) Výběr projektů</vt:lpstr>
      <vt:lpstr>2) Výběr projektů</vt:lpstr>
      <vt:lpstr>3) Způsob oznámení výsledků procesu schvalování žadateli</vt:lpstr>
      <vt:lpstr>Prezentace aplikace PowerPoint</vt:lpstr>
    </vt:vector>
  </TitlesOfParts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Prezentace_obecná šablona</dc:title>
  <dc:creator>Presová Eva</dc:creator>
  <cp:lastModifiedBy>Havlová Irena</cp:lastModifiedBy>
  <cp:revision>114</cp:revision>
  <dcterms:created xsi:type="dcterms:W3CDTF">2015-09-11T08:58:50Z</dcterms:created>
  <dcterms:modified xsi:type="dcterms:W3CDTF">2016-11-14T11:43:48Z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0x010100810CA98376D84445B27235C23C5DAEEA</vt:lpwstr>
  </property>
  <property fmtid="{D5CDD505-2E9C-101B-9397-08002B2CF9AE}" pid="3" name="_dlc_DocIdItemGuid">
    <vt:lpwstr>b503b299-bd35-4166-a386-ff5dee3c2cbf</vt:lpwstr>
  </property>
  <property fmtid="{D5CDD505-2E9C-101B-9397-08002B2CF9AE}" pid="4" name="Komentář">
    <vt:lpwstr>předepsané písmo Calibri, daná velikost a barva písma</vt:lpwstr>
  </property>
</Properties>
</file>