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6"/>
  </p:sldMasterIdLst>
  <p:notesMasterIdLst>
    <p:notesMasterId r:id="rId18"/>
  </p:notesMasterIdLst>
  <p:sldIdLst>
    <p:sldId id="269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79" r:id="rId15"/>
    <p:sldId id="280" r:id="rId16"/>
    <p:sldId id="27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8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7849" autoAdjust="0"/>
  </p:normalViewPr>
  <p:slideViewPr>
    <p:cSldViewPr snapToGrid="0">
      <p:cViewPr varScale="1">
        <p:scale>
          <a:sx n="64" d="100"/>
          <a:sy n="64" d="100"/>
        </p:scale>
        <p:origin x="21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22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4E047-F0E3-4D96-9601-877D0F443167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3F150-E127-4526-889F-47418C4AC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32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143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E6E145E-E40B-4305-AEAC-02D637FD96FE}" type="slidenum">
              <a:rPr lang="cs-CZ" altLang="cs-CZ" smtClean="0">
                <a:cs typeface="Arial" charset="0"/>
              </a:rPr>
              <a:pPr/>
              <a:t>2</a:t>
            </a:fld>
            <a:endParaRPr lang="cs-CZ" altLang="cs-CZ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18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4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38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158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031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306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94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91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20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24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60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90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99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792451"/>
            <a:ext cx="7886700" cy="898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35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76D02-AD12-4212-8B08-025A0969B009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061"/>
          <a:stretch/>
        </p:blipFill>
        <p:spPr>
          <a:xfrm>
            <a:off x="0" y="0"/>
            <a:ext cx="9144000" cy="613064"/>
          </a:xfrm>
          <a:prstGeom prst="rect">
            <a:avLst/>
          </a:prstGeom>
        </p:spPr>
      </p:pic>
      <p:pic>
        <p:nvPicPr>
          <p:cNvPr id="8" name="Obrázek 7"/>
          <p:cNvPicPr/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25"/>
          <a:stretch/>
        </p:blipFill>
        <p:spPr>
          <a:xfrm>
            <a:off x="2369127" y="5961239"/>
            <a:ext cx="4610100" cy="89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4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5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taceeu.cz/cs/Jak-na-projekt/Elektronicka-zadost/Edukacni-videa" TargetMode="External"/><Relationship Id="rId2" Type="http://schemas.openxmlformats.org/officeDocument/2006/relationships/hyperlink" Target="http://www.msmt.cz/strukturalni-fondy-1/monitorovaci-system-201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cr.cz/clanek/prehled-udelenych-akreditaci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0B4D1.8B4BA76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rcr.cz/co-jsou-to-zakladni-registr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68"/>
          <a:stretch/>
        </p:blipFill>
        <p:spPr>
          <a:xfrm>
            <a:off x="0" y="0"/>
            <a:ext cx="9144000" cy="237506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799716" y="3181187"/>
            <a:ext cx="76382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Aplikace MS2014+</a:t>
            </a:r>
          </a:p>
          <a:p>
            <a:pPr algn="ctr"/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Portál IS KP14+</a:t>
            </a:r>
          </a:p>
          <a:p>
            <a:pPr algn="ctr"/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Nadpis 12"/>
          <p:cNvSpPr txBox="1">
            <a:spLocks/>
          </p:cNvSpPr>
          <p:nvPr/>
        </p:nvSpPr>
        <p:spPr>
          <a:xfrm>
            <a:off x="981075" y="1190625"/>
            <a:ext cx="7275564" cy="1166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216152">
              <a:lnSpc>
                <a:spcPct val="85000"/>
              </a:lnSpc>
              <a:spcBef>
                <a:spcPts val="0"/>
              </a:spcBef>
            </a:pPr>
            <a:endParaRPr lang="cs-CZ" sz="4800" b="1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2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Portál IS KP14+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Právní </a:t>
            </a:r>
            <a:r>
              <a:rPr lang="cs-CZ" u="sng" dirty="0" smtClean="0"/>
              <a:t>akt</a:t>
            </a:r>
            <a:br>
              <a:rPr lang="cs-CZ" u="sng" dirty="0" smtClean="0"/>
            </a:br>
            <a:endParaRPr lang="cs-CZ" u="sng" dirty="0" smtClean="0"/>
          </a:p>
          <a:p>
            <a:r>
              <a:rPr lang="cs-CZ" dirty="0" smtClean="0"/>
              <a:t>Rozhodnutí o realizaci projektu</a:t>
            </a:r>
          </a:p>
          <a:p>
            <a:r>
              <a:rPr lang="cs-CZ" dirty="0" smtClean="0"/>
              <a:t>Aktivní záložka až ve chvíli, kdy je PA finalizován ŘO a nahrán do aplikace</a:t>
            </a:r>
          </a:p>
          <a:p>
            <a:r>
              <a:rPr lang="cs-CZ" dirty="0" smtClean="0"/>
              <a:t>Informace formou depeše</a:t>
            </a:r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5206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374030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u="sng" dirty="0" smtClean="0"/>
              <a:t>Příručky ŘO – podání žádosti o podporu v IS KP14+</a:t>
            </a:r>
            <a:br>
              <a:rPr lang="cs-CZ" sz="2600" u="sng" dirty="0" smtClean="0"/>
            </a:br>
            <a:endParaRPr lang="cs-CZ" sz="2600" u="sng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dirty="0"/>
              <a:t>S</a:t>
            </a:r>
            <a:r>
              <a:rPr lang="cs-CZ" sz="2600" dirty="0" smtClean="0"/>
              <a:t>oučástí dokumentace k výzvě; veškeré další materiály k monitorovacímu </a:t>
            </a:r>
            <a:r>
              <a:rPr lang="cs-CZ" sz="2600" dirty="0"/>
              <a:t>systému </a:t>
            </a:r>
            <a:r>
              <a:rPr lang="cs-CZ" sz="2600" dirty="0">
                <a:hlinkClick r:id="rId2"/>
              </a:rPr>
              <a:t>http://www.msmt.cz/strukturalni-fondy-1/monitorovaci-system-2014</a:t>
            </a:r>
            <a:r>
              <a:rPr lang="cs-CZ" sz="2600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Vč. Dokumentu Principy a práce s certifikáty v MS14+.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2600" u="sng" dirty="0"/>
          </a:p>
          <a:p>
            <a:pPr>
              <a:defRPr/>
            </a:pPr>
            <a:r>
              <a:rPr lang="cs-CZ" sz="2600" u="sng" dirty="0" smtClean="0"/>
              <a:t>ESIF </a:t>
            </a:r>
            <a:r>
              <a:rPr lang="cs-CZ" sz="2600" u="sng" dirty="0"/>
              <a:t>– edukační videa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dirty="0">
                <a:hlinkClick r:id="rId3"/>
              </a:rPr>
              <a:t>http://</a:t>
            </a:r>
            <a:r>
              <a:rPr lang="cs-CZ" sz="2600" dirty="0" smtClean="0">
                <a:hlinkClick r:id="rId3"/>
              </a:rPr>
              <a:t>dotaceeu.cz/cs/Jak-na-projekt/Elektronicka-zadost/Edukacni-videa</a:t>
            </a:r>
            <a:endParaRPr lang="cs-CZ" sz="26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u="sng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u="sng" dirty="0"/>
          </a:p>
        </p:txBody>
      </p:sp>
      <p:sp>
        <p:nvSpPr>
          <p:cNvPr id="10244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D930ECC-A86E-4D60-9A94-4C89388D2800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8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977" y="429315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/>
            <a:r>
              <a:rPr lang="cs-CZ" altLang="cs-CZ" sz="2600" u="sng" dirty="0" smtClean="0"/>
              <a:t>URL aplikace IS KP14+ </a:t>
            </a:r>
            <a:r>
              <a:rPr lang="cs-CZ" altLang="cs-CZ" sz="2600" dirty="0" smtClean="0"/>
              <a:t>- </a:t>
            </a:r>
            <a:r>
              <a:rPr lang="cs-CZ" altLang="cs-CZ" sz="2600" u="sng" dirty="0" smtClean="0">
                <a:hlinkClick r:id="rId3"/>
              </a:rPr>
              <a:t>https://mseu.mssf.cz</a:t>
            </a:r>
            <a:endParaRPr lang="cs-CZ" altLang="cs-CZ" sz="2600" u="sng" dirty="0" smtClean="0"/>
          </a:p>
          <a:p>
            <a:pPr marL="914400" lvl="1" indent="-457200" eaLnBrk="1" hangingPunct="1"/>
            <a:r>
              <a:rPr lang="cs-CZ" altLang="cs-CZ" sz="2600" dirty="0" smtClean="0"/>
              <a:t>pro korektní fungování aplikace je nezbytně nutné dodržovat systémové požadavky, které naleznete na úvodní stránce aplikace pod záložkou HW a SW požadavky.</a:t>
            </a:r>
          </a:p>
          <a:p>
            <a:pPr marL="1828800" lvl="3" indent="-457200" eaLnBrk="1" hangingPunct="1"/>
            <a:r>
              <a:rPr lang="cs-CZ" altLang="cs-CZ" sz="2600" dirty="0" smtClean="0"/>
              <a:t>Doporučené prohlížeče </a:t>
            </a:r>
          </a:p>
          <a:p>
            <a:pPr marL="1828800" lvl="3" indent="-457200" eaLnBrk="1" hangingPunct="1"/>
            <a:r>
              <a:rPr lang="cs-CZ" altLang="cs-CZ" sz="2600" dirty="0" smtClean="0"/>
              <a:t>Doplňkové aplikace</a:t>
            </a:r>
          </a:p>
          <a:p>
            <a:pPr marL="1828800" lvl="3" indent="-457200" eaLnBrk="1" hangingPunct="1"/>
            <a:r>
              <a:rPr lang="cs-CZ" altLang="cs-CZ" sz="2600" dirty="0" smtClean="0"/>
              <a:t>Test kompatibility počítače.</a:t>
            </a:r>
          </a:p>
          <a:p>
            <a:pPr marL="914400" lvl="1" indent="-457200" eaLnBrk="1" hangingPunct="1"/>
            <a:endParaRPr lang="cs-CZ" altLang="cs-CZ" sz="2000" dirty="0" smtClean="0"/>
          </a:p>
        </p:txBody>
      </p:sp>
      <p:sp>
        <p:nvSpPr>
          <p:cNvPr id="4100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BBE3F31-0FC8-4480-A7B6-450FC60F610B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68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608772" y="573790"/>
            <a:ext cx="7886700" cy="898237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5901"/>
            <a:ext cx="7886700" cy="4754563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700" u="sng" dirty="0" smtClean="0"/>
              <a:t>Kvalifikovaný certifikát (elektronický podpis)</a:t>
            </a:r>
            <a:r>
              <a:rPr lang="cs-CZ" u="sng" dirty="0" smtClean="0"/>
              <a:t/>
            </a:r>
            <a:br>
              <a:rPr lang="cs-CZ" u="sng" dirty="0" smtClean="0"/>
            </a:br>
            <a:endParaRPr lang="cs-CZ" u="sng" dirty="0" smtClean="0"/>
          </a:p>
          <a:p>
            <a:pPr marL="914400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V</a:t>
            </a:r>
            <a:r>
              <a:rPr lang="cs-CZ" sz="2800" dirty="0" smtClean="0"/>
              <a:t>šechny formuláře v aplikaci jsou vždy podepsány kvalifikovaným certifikátem (žádost o podporu, žádost o přezkum hodnocení, zpráva o realizaci, žádost o platbu, …);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P</a:t>
            </a:r>
            <a:r>
              <a:rPr lang="cs-CZ" sz="2800" dirty="0" smtClean="0"/>
              <a:t>řehled poskytovatelů uveden na stránkách Ministerstva vnitra </a:t>
            </a:r>
            <a:r>
              <a:rPr lang="cs-CZ" sz="2800" u="sng" dirty="0" smtClean="0">
                <a:hlinkClick r:id="rId2"/>
              </a:rPr>
              <a:t>http://www.mvcr.cz/</a:t>
            </a:r>
            <a:r>
              <a:rPr lang="cs-CZ" sz="2800" u="sng" dirty="0" err="1" smtClean="0">
                <a:hlinkClick r:id="rId2"/>
              </a:rPr>
              <a:t>clanek</a:t>
            </a:r>
            <a:r>
              <a:rPr lang="cs-CZ" sz="2800" u="sng" dirty="0" smtClean="0">
                <a:hlinkClick r:id="rId2"/>
              </a:rPr>
              <a:t>/prehled-udelenych-akreditaci.aspx</a:t>
            </a:r>
            <a:r>
              <a:rPr lang="cs-CZ" sz="2800" u="sng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Vlastnosti certifikátu: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Kvalifikovaný certifikát.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Certifikát musí být určen pro elektronické podepisování dokumentů.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Certifikát obsahuje privátním klíč.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Aktuální platnost.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Výše uvedení vlastnosti garantuje certifikační autorita.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FAQ Elektronický podpis – záložka FAQ úvodní obrazovky IS KP14+ - postupy pro práci s certifikáty.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</p:txBody>
      </p:sp>
      <p:sp>
        <p:nvSpPr>
          <p:cNvPr id="5124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79E919C-0C98-4B09-8F52-E9D8D8C50DE6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23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30339"/>
            <a:ext cx="7886700" cy="435133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200" u="sng" dirty="0" smtClean="0"/>
              <a:t>Kvalifikovaný </a:t>
            </a:r>
            <a:r>
              <a:rPr lang="cs-CZ" sz="2200" u="sng" dirty="0"/>
              <a:t>certifikát (elektronický podpis)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dirty="0"/>
              <a:t>Chybně vydaný certifikát</a:t>
            </a:r>
            <a:r>
              <a:rPr lang="cs-CZ" sz="2200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200" dirty="0"/>
          </a:p>
        </p:txBody>
      </p:sp>
      <p:pic>
        <p:nvPicPr>
          <p:cNvPr id="6148" name="Obrázek 3" descr="cid:image001.png@01D0B4D1.8B4BA76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47" y="2384426"/>
            <a:ext cx="2975372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685BAA5-5D3C-4BC2-BBEC-5B979ED72372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49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28650" y="623486"/>
            <a:ext cx="7886700" cy="898237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04939"/>
            <a:ext cx="7886700" cy="47720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u="sng" dirty="0" smtClean="0"/>
              <a:t>Plné moci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2 typy - Elektronické a Listinné</a:t>
            </a:r>
            <a:br>
              <a:rPr lang="cs-CZ" dirty="0" smtClean="0"/>
            </a:br>
            <a:endParaRPr lang="cs-CZ" dirty="0" smtClean="0"/>
          </a:p>
          <a:p>
            <a:pPr>
              <a:defRPr/>
            </a:pPr>
            <a:r>
              <a:rPr lang="cs-CZ" dirty="0"/>
              <a:t>Elektronická plná moc – zmocnitel i zmocněnec musí být registrováni v aplikaci </a:t>
            </a:r>
            <a:r>
              <a:rPr lang="cs-CZ" dirty="0" smtClean="0"/>
              <a:t>MS2014+ a </a:t>
            </a:r>
            <a:r>
              <a:rPr lang="cs-CZ" dirty="0"/>
              <a:t>musí mít </a:t>
            </a:r>
            <a:r>
              <a:rPr lang="cs-CZ" dirty="0" smtClean="0"/>
              <a:t>elektronický podpis</a:t>
            </a:r>
            <a:br>
              <a:rPr lang="cs-CZ" dirty="0" smtClean="0"/>
            </a:b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Listinná (papírová) plná moc – úředně ověřená; vkládá zmocněnec a potvrzuje svým el. podpisem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 </a:t>
            </a:r>
            <a:r>
              <a:rPr lang="cs-CZ" sz="2400" dirty="0" smtClean="0"/>
              <a:t>- varianta s registrací signatáře (zmocnitele) bez registrace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dirty="0"/>
          </a:p>
        </p:txBody>
      </p:sp>
      <p:sp>
        <p:nvSpPr>
          <p:cNvPr id="7172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2546812-9B63-4DCC-BD20-30AAE04A5D51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00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354151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75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600" u="sng" dirty="0"/>
              <a:t>Validace subjektu – Registr osob -  </a:t>
            </a:r>
            <a:r>
              <a:rPr lang="cs-CZ" sz="2600" u="sng" dirty="0" smtClean="0"/>
              <a:t>ROS</a:t>
            </a:r>
            <a:br>
              <a:rPr lang="cs-CZ" sz="2600" u="sng" dirty="0" smtClean="0"/>
            </a:br>
            <a:endParaRPr lang="cs-CZ" sz="2600" u="sng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dirty="0">
                <a:hlinkClick r:id="rId2"/>
              </a:rPr>
              <a:t>http://</a:t>
            </a:r>
            <a:r>
              <a:rPr lang="cs-CZ" sz="2600" dirty="0" smtClean="0">
                <a:hlinkClick r:id="rId2"/>
              </a:rPr>
              <a:t>www.szrcr.cz/co-jsou-to-</a:t>
            </a:r>
            <a:r>
              <a:rPr lang="cs-CZ" sz="2600" dirty="0" err="1" smtClean="0">
                <a:hlinkClick r:id="rId2"/>
              </a:rPr>
              <a:t>zakladni</a:t>
            </a:r>
            <a:r>
              <a:rPr lang="cs-CZ" sz="2600" dirty="0" smtClean="0">
                <a:hlinkClick r:id="rId2"/>
              </a:rPr>
              <a:t>-registry</a:t>
            </a:r>
            <a:r>
              <a:rPr lang="cs-CZ" sz="2600" dirty="0" smtClean="0"/>
              <a:t>;</a:t>
            </a:r>
            <a:endParaRPr lang="cs-CZ" sz="26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komunální </a:t>
            </a:r>
            <a:r>
              <a:rPr lang="cs-CZ" sz="2600" dirty="0"/>
              <a:t>příspěvkové organizace v registru </a:t>
            </a:r>
            <a:r>
              <a:rPr lang="cs-CZ" sz="2600" dirty="0" smtClean="0"/>
              <a:t>chybí;</a:t>
            </a:r>
            <a:endParaRPr lang="cs-CZ" sz="26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editorem </a:t>
            </a:r>
            <a:r>
              <a:rPr lang="cs-CZ" sz="2600" dirty="0"/>
              <a:t>do ROS je příslušný orgán, který vede evidenci osoby nebo jí uděluje oprávnění k </a:t>
            </a:r>
            <a:r>
              <a:rPr lang="cs-CZ" sz="2600" dirty="0" smtClean="0"/>
              <a:t>činnosti;</a:t>
            </a:r>
            <a:endParaRPr lang="cs-CZ" sz="26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chyba </a:t>
            </a:r>
            <a:r>
              <a:rPr lang="cs-CZ" sz="2600" dirty="0"/>
              <a:t>při validaci ROS, tzn. neexistující záznam ROS na žádosti o podporu způsobuje zdržení na straně žadatele o podporu a vznik dodatečných chyb v </a:t>
            </a:r>
            <a:r>
              <a:rPr lang="cs-CZ" sz="2600" dirty="0" smtClean="0"/>
              <a:t>aplikaci.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Heslo ROS </a:t>
            </a:r>
            <a:r>
              <a:rPr lang="cs-CZ" sz="2600" dirty="0" smtClean="0"/>
              <a:t>(obejití nefunkční validace subjektu z ROS zadáním hesla)</a:t>
            </a:r>
            <a:endParaRPr lang="cs-CZ" sz="26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2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sp>
        <p:nvSpPr>
          <p:cNvPr id="8196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17538C0-82B3-47E9-B502-304448B8D049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72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423725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67916" y="1341438"/>
            <a:ext cx="8229600" cy="452596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600" u="sng" dirty="0"/>
              <a:t>Komunikace žadatele/příjemce s </a:t>
            </a:r>
            <a:r>
              <a:rPr lang="cs-CZ" sz="2600" u="sng" dirty="0" smtClean="0"/>
              <a:t>ŘO</a:t>
            </a:r>
            <a:br>
              <a:rPr lang="cs-CZ" sz="2600" u="sng" dirty="0" smtClean="0"/>
            </a:br>
            <a:endParaRPr lang="cs-CZ" sz="2600" u="sng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dirty="0"/>
              <a:t>V</a:t>
            </a:r>
            <a:r>
              <a:rPr lang="cs-CZ" sz="2600" dirty="0" smtClean="0"/>
              <a:t>eškerá komunikace probíhá prostřednictvím Aplikace MS2014</a:t>
            </a:r>
            <a:r>
              <a:rPr lang="cs-CZ" sz="2600" dirty="0" smtClean="0"/>
              <a:t>+</a:t>
            </a:r>
            <a:endParaRPr lang="cs-CZ" sz="2600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dirty="0"/>
              <a:t>Depeše </a:t>
            </a:r>
            <a:r>
              <a:rPr lang="cs-CZ" sz="2600" dirty="0" smtClean="0"/>
              <a:t>– komunikace v rámci týmu, komunikace s poskytovatelem podpory, technickou </a:t>
            </a:r>
            <a:r>
              <a:rPr lang="cs-CZ" sz="2600" dirty="0" smtClean="0"/>
              <a:t>podporou</a:t>
            </a:r>
            <a:endParaRPr lang="cs-CZ" sz="2600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Upozornění – informace pro všechny uživatele – odstávky, změny v </a:t>
            </a:r>
            <a:r>
              <a:rPr lang="cs-CZ" sz="2600" dirty="0" smtClean="0"/>
              <a:t>aplikaci</a:t>
            </a:r>
            <a:endParaRPr lang="cs-CZ" sz="2600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Notifikace – zasílání upozornění na e-mail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Informativní oznámení </a:t>
            </a:r>
            <a:r>
              <a:rPr lang="cs-CZ" sz="2600" dirty="0" smtClean="0"/>
              <a:t>před přihlášením</a:t>
            </a:r>
            <a:endParaRPr lang="cs-CZ" sz="26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600" u="sng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26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600" dirty="0"/>
          </a:p>
        </p:txBody>
      </p:sp>
      <p:sp>
        <p:nvSpPr>
          <p:cNvPr id="9220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CF7F4E6-B84C-4FA0-A597-A4AC7629B12F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59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altLang="cs-CZ" b="1" dirty="0" smtClean="0"/>
              <a:t>Portál IS KP14+</a:t>
            </a:r>
            <a:br>
              <a:rPr lang="cs-CZ" alt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Zobrazení stavů projektu v procesu </a:t>
            </a:r>
            <a:r>
              <a:rPr lang="cs-CZ" u="sng" dirty="0" smtClean="0"/>
              <a:t>schvalování</a:t>
            </a:r>
            <a:br>
              <a:rPr lang="cs-CZ" u="sng" dirty="0" smtClean="0"/>
            </a:br>
            <a:endParaRPr lang="cs-CZ" u="sng" dirty="0" smtClean="0"/>
          </a:p>
          <a:p>
            <a:pPr lvl="0"/>
            <a:r>
              <a:rPr lang="cs-CZ" dirty="0"/>
              <a:t>Výsledky kroků hodnocení (kontrola formálních náležitostí a přijatelnosti, věcné </a:t>
            </a:r>
            <a:r>
              <a:rPr lang="cs-CZ" dirty="0" smtClean="0"/>
              <a:t>hodnocení)</a:t>
            </a:r>
          </a:p>
          <a:p>
            <a:pPr lvl="0"/>
            <a:r>
              <a:rPr lang="cs-CZ" dirty="0" smtClean="0"/>
              <a:t>zobrazeno </a:t>
            </a:r>
            <a:r>
              <a:rPr lang="cs-CZ" dirty="0"/>
              <a:t>na záložce Hodnocení při změně stavu</a:t>
            </a:r>
          </a:p>
          <a:p>
            <a:endParaRPr lang="cs-CZ" u="sng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557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Portál IS </a:t>
            </a:r>
            <a:r>
              <a:rPr lang="cs-CZ" altLang="cs-CZ" b="1" dirty="0" smtClean="0"/>
              <a:t>KP14+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/>
              <a:t>Podání žádosti o přezkum </a:t>
            </a:r>
            <a:r>
              <a:rPr lang="cs-CZ" u="sng" dirty="0" smtClean="0"/>
              <a:t>rozhodnutí</a:t>
            </a:r>
            <a:br>
              <a:rPr lang="cs-CZ" u="sng" dirty="0" smtClean="0"/>
            </a:br>
            <a:endParaRPr lang="cs-CZ" u="sng" dirty="0" smtClean="0"/>
          </a:p>
          <a:p>
            <a:pPr lvl="0"/>
            <a:r>
              <a:rPr lang="cs-CZ" dirty="0"/>
              <a:t>L</a:t>
            </a:r>
            <a:r>
              <a:rPr lang="cs-CZ" dirty="0" smtClean="0"/>
              <a:t>hůta </a:t>
            </a:r>
            <a:r>
              <a:rPr lang="cs-CZ" dirty="0"/>
              <a:t>pro podání námitky je počítána od změny stavu – 14 kalendářních </a:t>
            </a:r>
            <a:r>
              <a:rPr lang="cs-CZ" dirty="0" smtClean="0"/>
              <a:t>dnů</a:t>
            </a:r>
          </a:p>
          <a:p>
            <a:r>
              <a:rPr lang="cs-CZ" dirty="0"/>
              <a:t>Z</a:t>
            </a:r>
            <a:r>
              <a:rPr lang="cs-CZ" dirty="0" smtClean="0"/>
              <a:t>áložka </a:t>
            </a:r>
            <a:r>
              <a:rPr lang="cs-CZ" dirty="0"/>
              <a:t>Žádost o přezkum hodnocení – námitka proti hodnocení formálních náležitostí a přijatelnosti, věcné </a:t>
            </a:r>
            <a:r>
              <a:rPr lang="cs-CZ" dirty="0" smtClean="0"/>
              <a:t>hodnocení</a:t>
            </a:r>
          </a:p>
          <a:p>
            <a:pPr lvl="0"/>
            <a:r>
              <a:rPr lang="cs-CZ" dirty="0"/>
              <a:t>Z</a:t>
            </a:r>
            <a:r>
              <a:rPr lang="cs-CZ" dirty="0" smtClean="0"/>
              <a:t>áložka </a:t>
            </a:r>
            <a:r>
              <a:rPr lang="cs-CZ" dirty="0"/>
              <a:t>Žádost o přezkum </a:t>
            </a:r>
            <a:r>
              <a:rPr lang="cs-CZ" dirty="0" smtClean="0"/>
              <a:t>rozhodnutí </a:t>
            </a:r>
            <a:r>
              <a:rPr lang="cs-CZ" dirty="0"/>
              <a:t>VK –  námitka proti rozhodnutí výběrové </a:t>
            </a:r>
            <a:r>
              <a:rPr lang="cs-CZ" dirty="0" smtClean="0"/>
              <a:t>komise</a:t>
            </a:r>
          </a:p>
          <a:p>
            <a:r>
              <a:rPr lang="cs-CZ" dirty="0"/>
              <a:t>P</a:t>
            </a:r>
            <a:r>
              <a:rPr lang="cs-CZ" dirty="0" smtClean="0"/>
              <a:t>odepsat </a:t>
            </a:r>
            <a:r>
              <a:rPr lang="cs-CZ" dirty="0"/>
              <a:t>a podat Žádost o přezkum rozhodnutí</a:t>
            </a:r>
            <a:r>
              <a:rPr lang="cs-CZ" dirty="0" smtClean="0"/>
              <a:t> </a:t>
            </a:r>
            <a:r>
              <a:rPr lang="cs-CZ" dirty="0"/>
              <a:t>může pouze signatář nebo zmocněnec </a:t>
            </a:r>
            <a:r>
              <a:rPr lang="cs-CZ" dirty="0" smtClean="0"/>
              <a:t>(záložka </a:t>
            </a:r>
            <a:r>
              <a:rPr lang="cs-CZ" dirty="0"/>
              <a:t>Přístup k projektu, tabulka </a:t>
            </a:r>
            <a:r>
              <a:rPr lang="cs-CZ" dirty="0" smtClean="0"/>
              <a:t>Signatáři)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310506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104a4cd-1400-468e-be1b-c7aad71d7d5a">15OPMSMT0001-28-20855</_dlc_DocId>
    <_dlc_DocIdUrl xmlns="0104a4cd-1400-468e-be1b-c7aad71d7d5a">
      <Url>http://op.msmt.cz/_layouts/15/DocIdRedir.aspx?ID=15OPMSMT0001-28-20855</Url>
      <Description>15OPMSMT0001-28-20855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DCA75A58C97E438F3C819E8D8D88E5" ma:contentTypeVersion="5" ma:contentTypeDescription="Vytvoří nový dokument" ma:contentTypeScope="" ma:versionID="65bad2ce7ad43b578ba6f17a3b5d2fcb">
  <xsd:schema xmlns:xsd="http://www.w3.org/2001/XMLSchema" xmlns:xs="http://www.w3.org/2001/XMLSchema" xmlns:p="http://schemas.microsoft.com/office/2006/metadata/properties" xmlns:ns1="http://schemas.microsoft.com/sharepoint/v3" xmlns:ns2="0104a4cd-1400-468e-be1b-c7aad71d7d5a" targetNamespace="http://schemas.microsoft.com/office/2006/metadata/properties" ma:root="true" ma:fieldsID="7b796d3f5dbe204093f5eaef157c0cde" ns1:_="" ns2:_="">
    <xsd:import namespace="http://schemas.microsoft.com/sharepoint/v3"/>
    <xsd:import namespace="0104a4cd-1400-468e-be1b-c7aad71d7d5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um zahájení plánování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Datum ukončení plánování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4a4cd-1400-468e-be1b-c7aad71d7d5a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11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 ma:index="13" ma:displayName="Komentář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0CA98376D84445B27235C23C5DAEEA" ma:contentTypeVersion="3" ma:contentTypeDescription="Vytvoří nový dokument" ma:contentTypeScope="" ma:versionID="26bec60fd599d9bf8ccd2066ea928388">
  <xsd:schema xmlns:xsd="http://www.w3.org/2001/XMLSchema" xmlns:xs="http://www.w3.org/2001/XMLSchema" xmlns:p="http://schemas.microsoft.com/office/2006/metadata/properties" xmlns:ns2="0104a4cd-1400-468e-be1b-c7aad71d7d5a" targetNamespace="http://schemas.microsoft.com/office/2006/metadata/properties" ma:root="true" ma:fieldsID="5b2268967c3d466a78734da71f64c258" ns2:_="">
    <xsd:import namespace="0104a4cd-1400-468e-be1b-c7aad71d7d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4a4cd-1400-468e-be1b-c7aad71d7d5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 ma:index="11" ma:displayName="Komentář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1FC87D-118F-4FFF-98EE-59ADE527E458}"/>
</file>

<file path=customXml/itemProps2.xml><?xml version="1.0" encoding="utf-8"?>
<ds:datastoreItem xmlns:ds="http://schemas.openxmlformats.org/officeDocument/2006/customXml" ds:itemID="{B3836A6B-B9C0-4044-A2B1-4CDBD2A5CC87}"/>
</file>

<file path=customXml/itemProps3.xml><?xml version="1.0" encoding="utf-8"?>
<ds:datastoreItem xmlns:ds="http://schemas.openxmlformats.org/officeDocument/2006/customXml" ds:itemID="{EB7D9836-1CA0-4407-ABC7-093FC03A947E}"/>
</file>

<file path=customXml/itemProps4.xml><?xml version="1.0" encoding="utf-8"?>
<ds:datastoreItem xmlns:ds="http://schemas.openxmlformats.org/officeDocument/2006/customXml" ds:itemID="{76F3789F-0528-4FFA-8A0C-A14E3ED816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04a4cd-1400-468e-be1b-c7aad71d7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C15C7392-08D1-44AD-B6A5-BC3921A6999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156</Words>
  <Application>Microsoft Office PowerPoint</Application>
  <PresentationFormat>Předvádění na obrazovce (4:3)</PresentationFormat>
  <Paragraphs>79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Meiryo UI</vt:lpstr>
      <vt:lpstr>Arial</vt:lpstr>
      <vt:lpstr>Calibri</vt:lpstr>
      <vt:lpstr>Calibri Light</vt:lpstr>
      <vt:lpstr>Vlastní návrh</vt:lpstr>
      <vt:lpstr>Prezentace aplikace PowerPoint</vt:lpstr>
      <vt:lpstr>Portál IS KP14+</vt:lpstr>
      <vt:lpstr>Portál IS KP14+</vt:lpstr>
      <vt:lpstr>Portál IS KP14+</vt:lpstr>
      <vt:lpstr>Portál IS KP14+</vt:lpstr>
      <vt:lpstr>Portál IS KP14+</vt:lpstr>
      <vt:lpstr>Portál IS KP14+</vt:lpstr>
      <vt:lpstr>Portál IS KP14+ </vt:lpstr>
      <vt:lpstr>Portál IS KP14+</vt:lpstr>
      <vt:lpstr>Portál IS KP14+</vt:lpstr>
      <vt:lpstr>Portál IS KP14+</vt:lpstr>
    </vt:vector>
  </TitlesOfParts>
  <Company>MSMT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Prezentace_obecná šablona</dc:title>
  <dc:creator>Presová Eva</dc:creator>
  <dc:description/>
  <cp:lastModifiedBy>Rychecký Pavel</cp:lastModifiedBy>
  <cp:revision>39</cp:revision>
  <dcterms:created xsi:type="dcterms:W3CDTF">2015-09-11T08:58:50Z</dcterms:created>
  <dcterms:modified xsi:type="dcterms:W3CDTF">2016-04-27T17:06:58Z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0x010100810CA98376D84445B27235C23C5DAEEA</vt:lpwstr>
  </property>
  <property fmtid="{D5CDD505-2E9C-101B-9397-08002B2CF9AE}" pid="3" name="_dlc_DocIdItemGuid">
    <vt:lpwstr>73a98a7d-b6f1-4963-bc48-435a9a2b00cd</vt:lpwstr>
  </property>
  <property fmtid="{D5CDD505-2E9C-101B-9397-08002B2CF9AE}" pid="4" name="Komentář">
    <vt:lpwstr/>
  </property>
</Properties>
</file>