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3"/>
  </p:notesMasterIdLst>
  <p:handoutMasterIdLst>
    <p:handoutMasterId r:id="rId94"/>
  </p:handoutMasterIdLst>
  <p:sldIdLst>
    <p:sldId id="279" r:id="rId6"/>
    <p:sldId id="266" r:id="rId7"/>
    <p:sldId id="280" r:id="rId8"/>
    <p:sldId id="281" r:id="rId9"/>
    <p:sldId id="282" r:id="rId10"/>
    <p:sldId id="283" r:id="rId11"/>
    <p:sldId id="350" r:id="rId12"/>
    <p:sldId id="359" r:id="rId13"/>
    <p:sldId id="351" r:id="rId14"/>
    <p:sldId id="285" r:id="rId15"/>
    <p:sldId id="352" r:id="rId16"/>
    <p:sldId id="383" r:id="rId17"/>
    <p:sldId id="384" r:id="rId18"/>
    <p:sldId id="287" r:id="rId19"/>
    <p:sldId id="324" r:id="rId20"/>
    <p:sldId id="331" r:id="rId21"/>
    <p:sldId id="360" r:id="rId22"/>
    <p:sldId id="326" r:id="rId23"/>
    <p:sldId id="329" r:id="rId24"/>
    <p:sldId id="358" r:id="rId25"/>
    <p:sldId id="328" r:id="rId26"/>
    <p:sldId id="330" r:id="rId27"/>
    <p:sldId id="378" r:id="rId28"/>
    <p:sldId id="369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398" r:id="rId42"/>
    <p:sldId id="399" r:id="rId43"/>
    <p:sldId id="400" r:id="rId44"/>
    <p:sldId id="401" r:id="rId45"/>
    <p:sldId id="376" r:id="rId46"/>
    <p:sldId id="295" r:id="rId47"/>
    <p:sldId id="296" r:id="rId48"/>
    <p:sldId id="372" r:id="rId49"/>
    <p:sldId id="373" r:id="rId50"/>
    <p:sldId id="298" r:id="rId51"/>
    <p:sldId id="303" r:id="rId52"/>
    <p:sldId id="354" r:id="rId53"/>
    <p:sldId id="353" r:id="rId54"/>
    <p:sldId id="297" r:id="rId55"/>
    <p:sldId id="304" r:id="rId56"/>
    <p:sldId id="356" r:id="rId57"/>
    <p:sldId id="299" r:id="rId58"/>
    <p:sldId id="361" r:id="rId59"/>
    <p:sldId id="367" r:id="rId60"/>
    <p:sldId id="379" r:id="rId61"/>
    <p:sldId id="302" r:id="rId62"/>
    <p:sldId id="306" r:id="rId63"/>
    <p:sldId id="363" r:id="rId64"/>
    <p:sldId id="382" r:id="rId65"/>
    <p:sldId id="300" r:id="rId66"/>
    <p:sldId id="374" r:id="rId67"/>
    <p:sldId id="375" r:id="rId68"/>
    <p:sldId id="377" r:id="rId69"/>
    <p:sldId id="365" r:id="rId70"/>
    <p:sldId id="309" r:id="rId71"/>
    <p:sldId id="310" r:id="rId72"/>
    <p:sldId id="311" r:id="rId73"/>
    <p:sldId id="312" r:id="rId74"/>
    <p:sldId id="402" r:id="rId75"/>
    <p:sldId id="403" r:id="rId76"/>
    <p:sldId id="404" r:id="rId77"/>
    <p:sldId id="405" r:id="rId78"/>
    <p:sldId id="406" r:id="rId79"/>
    <p:sldId id="407" r:id="rId80"/>
    <p:sldId id="408" r:id="rId81"/>
    <p:sldId id="409" r:id="rId82"/>
    <p:sldId id="316" r:id="rId83"/>
    <p:sldId id="319" r:id="rId84"/>
    <p:sldId id="317" r:id="rId85"/>
    <p:sldId id="385" r:id="rId86"/>
    <p:sldId id="318" r:id="rId87"/>
    <p:sldId id="357" r:id="rId88"/>
    <p:sldId id="320" r:id="rId89"/>
    <p:sldId id="321" r:id="rId90"/>
    <p:sldId id="322" r:id="rId91"/>
    <p:sldId id="323" r:id="rId9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3454" autoAdjust="0"/>
  </p:normalViewPr>
  <p:slideViewPr>
    <p:cSldViewPr snapToGrid="0">
      <p:cViewPr varScale="1">
        <p:scale>
          <a:sx n="90" d="100"/>
          <a:sy n="90" d="100"/>
        </p:scale>
        <p:origin x="15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97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90A13-2778-4D17-A1D2-8D17FC397098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7E8D6860-6CA2-4171-8C2D-25DBF0FFD3B6}">
      <dgm:prSet custT="1"/>
      <dgm:spPr/>
      <dgm:t>
        <a:bodyPr/>
        <a:lstStyle/>
        <a:p>
          <a:pPr rtl="0"/>
          <a:r>
            <a:rPr lang="cs-CZ" sz="2800" b="1" dirty="0" smtClean="0">
              <a:solidFill>
                <a:schemeClr val="tx1"/>
              </a:solidFill>
            </a:rPr>
            <a:t>Základní informace k projektu </a:t>
          </a:r>
          <a:endParaRPr lang="cs-CZ" sz="2800" b="1" dirty="0">
            <a:solidFill>
              <a:schemeClr val="tx1"/>
            </a:solidFill>
          </a:endParaRPr>
        </a:p>
      </dgm:t>
    </dgm:pt>
    <dgm:pt modelId="{053C3A17-BD7D-44FA-A2C2-C7CF270B3A4F}" type="parTrans" cxnId="{A7D4A11A-DD55-4894-856D-D2056D96FC73}">
      <dgm:prSet/>
      <dgm:spPr/>
      <dgm:t>
        <a:bodyPr/>
        <a:lstStyle/>
        <a:p>
          <a:endParaRPr lang="cs-CZ"/>
        </a:p>
      </dgm:t>
    </dgm:pt>
    <dgm:pt modelId="{E6618715-F1D5-44BF-AC3C-48B662CC83D9}" type="sibTrans" cxnId="{A7D4A11A-DD55-4894-856D-D2056D96FC73}">
      <dgm:prSet/>
      <dgm:spPr/>
      <dgm:t>
        <a:bodyPr/>
        <a:lstStyle/>
        <a:p>
          <a:endParaRPr lang="cs-CZ"/>
        </a:p>
      </dgm:t>
    </dgm:pt>
    <dgm:pt modelId="{A0549333-0912-4899-B8DB-6A43269F544C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Začátek realizace projektu 1. 7. 2016</a:t>
          </a:r>
          <a:endParaRPr lang="cs-CZ" dirty="0">
            <a:solidFill>
              <a:schemeClr val="tx1"/>
            </a:solidFill>
          </a:endParaRPr>
        </a:p>
      </dgm:t>
    </dgm:pt>
    <dgm:pt modelId="{8678AAC4-7FBC-4646-838A-6C3F9708511F}" type="parTrans" cxnId="{87864B60-153B-4083-8F8E-D776D9BFFE89}">
      <dgm:prSet/>
      <dgm:spPr/>
      <dgm:t>
        <a:bodyPr/>
        <a:lstStyle/>
        <a:p>
          <a:endParaRPr lang="cs-CZ"/>
        </a:p>
      </dgm:t>
    </dgm:pt>
    <dgm:pt modelId="{A9B99088-1FD2-41DF-A861-185D9737FEAE}" type="sibTrans" cxnId="{87864B60-153B-4083-8F8E-D776D9BFFE89}">
      <dgm:prSet/>
      <dgm:spPr/>
      <dgm:t>
        <a:bodyPr/>
        <a:lstStyle/>
        <a:p>
          <a:endParaRPr lang="cs-CZ"/>
        </a:p>
      </dgm:t>
    </dgm:pt>
    <dgm:pt modelId="{5E75362B-283A-4CED-AC4E-B73F97F6715B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Konec realizace projektu 30. 4. 2022</a:t>
          </a:r>
          <a:endParaRPr lang="cs-CZ" dirty="0">
            <a:solidFill>
              <a:schemeClr val="tx1"/>
            </a:solidFill>
          </a:endParaRPr>
        </a:p>
      </dgm:t>
    </dgm:pt>
    <dgm:pt modelId="{6BC48F3C-87AF-4208-9852-747A57C2A15C}" type="parTrans" cxnId="{F1D38C8F-7E8B-4714-A578-F8BDC0E4F12E}">
      <dgm:prSet/>
      <dgm:spPr/>
      <dgm:t>
        <a:bodyPr/>
        <a:lstStyle/>
        <a:p>
          <a:endParaRPr lang="cs-CZ"/>
        </a:p>
      </dgm:t>
    </dgm:pt>
    <dgm:pt modelId="{A2A0928C-B107-4992-B519-CCDBD7732056}" type="sibTrans" cxnId="{F1D38C8F-7E8B-4714-A578-F8BDC0E4F12E}">
      <dgm:prSet/>
      <dgm:spPr/>
      <dgm:t>
        <a:bodyPr/>
        <a:lstStyle/>
        <a:p>
          <a:endParaRPr lang="cs-CZ"/>
        </a:p>
      </dgm:t>
    </dgm:pt>
    <dgm:pt modelId="{D70984F8-0553-4691-BC30-5EECF8C9F1BE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Rozpočet projektu 229 989 944 Kč</a:t>
          </a:r>
          <a:endParaRPr lang="cs-CZ" dirty="0">
            <a:solidFill>
              <a:schemeClr val="tx1"/>
            </a:solidFill>
          </a:endParaRPr>
        </a:p>
      </dgm:t>
    </dgm:pt>
    <dgm:pt modelId="{B0C7EA31-505E-4CE1-834E-C5513223A32E}" type="parTrans" cxnId="{5A9D9ED9-CEDE-42E3-B2B2-7B9958FBA7CC}">
      <dgm:prSet/>
      <dgm:spPr/>
      <dgm:t>
        <a:bodyPr/>
        <a:lstStyle/>
        <a:p>
          <a:endParaRPr lang="cs-CZ"/>
        </a:p>
      </dgm:t>
    </dgm:pt>
    <dgm:pt modelId="{E242D0B9-6DFE-4AC0-B336-34324D090B60}" type="sibTrans" cxnId="{5A9D9ED9-CEDE-42E3-B2B2-7B9958FBA7CC}">
      <dgm:prSet/>
      <dgm:spPr/>
      <dgm:t>
        <a:bodyPr/>
        <a:lstStyle/>
        <a:p>
          <a:endParaRPr lang="cs-CZ"/>
        </a:p>
      </dgm:t>
    </dgm:pt>
    <dgm:pt modelId="{8DE1D81D-D0FC-417E-BC04-3C0BEE6F8482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Operační program: OP VVV, Prioritní osa 3, investiční priorita 3, specifický cíl 1</a:t>
          </a:r>
          <a:endParaRPr lang="cs-CZ" dirty="0">
            <a:solidFill>
              <a:schemeClr val="tx1"/>
            </a:solidFill>
          </a:endParaRPr>
        </a:p>
      </dgm:t>
    </dgm:pt>
    <dgm:pt modelId="{4576011F-BCF9-4F75-A4AB-D5136528BE7F}" type="parTrans" cxnId="{306AA433-FD18-478F-A30B-9F45695DAD2D}">
      <dgm:prSet/>
      <dgm:spPr/>
      <dgm:t>
        <a:bodyPr/>
        <a:lstStyle/>
        <a:p>
          <a:endParaRPr lang="cs-CZ"/>
        </a:p>
      </dgm:t>
    </dgm:pt>
    <dgm:pt modelId="{D158A0F6-0F0F-4514-9DF4-9BB46DC7D0BC}" type="sibTrans" cxnId="{306AA433-FD18-478F-A30B-9F45695DAD2D}">
      <dgm:prSet/>
      <dgm:spPr/>
      <dgm:t>
        <a:bodyPr/>
        <a:lstStyle/>
        <a:p>
          <a:endParaRPr lang="cs-CZ"/>
        </a:p>
      </dgm:t>
    </dgm:pt>
    <dgm:pt modelId="{3001CBF7-CAA5-4CBF-BA00-0B101746A236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Předpoklad počtu zaměstnanců/úvazků 50/45,5</a:t>
          </a:r>
          <a:endParaRPr lang="cs-CZ" dirty="0">
            <a:solidFill>
              <a:schemeClr val="tx1"/>
            </a:solidFill>
          </a:endParaRPr>
        </a:p>
      </dgm:t>
    </dgm:pt>
    <dgm:pt modelId="{428F8213-C462-4C74-BEF4-2697C1530909}" type="parTrans" cxnId="{D53A2108-ABE0-42B1-9CD3-47EC66B4A979}">
      <dgm:prSet/>
      <dgm:spPr/>
      <dgm:t>
        <a:bodyPr/>
        <a:lstStyle/>
        <a:p>
          <a:endParaRPr lang="cs-CZ"/>
        </a:p>
      </dgm:t>
    </dgm:pt>
    <dgm:pt modelId="{EBD743DE-D9DC-4D1B-8938-CC5690C24494}" type="sibTrans" cxnId="{D53A2108-ABE0-42B1-9CD3-47EC66B4A979}">
      <dgm:prSet/>
      <dgm:spPr/>
      <dgm:t>
        <a:bodyPr/>
        <a:lstStyle/>
        <a:p>
          <a:endParaRPr lang="cs-CZ"/>
        </a:p>
      </dgm:t>
    </dgm:pt>
    <dgm:pt modelId="{E7594691-311F-4CDE-9F88-3E88A049A7EB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Počet měsíců realizace 70</a:t>
          </a:r>
          <a:endParaRPr lang="cs-CZ" dirty="0">
            <a:solidFill>
              <a:schemeClr val="tx1"/>
            </a:solidFill>
          </a:endParaRPr>
        </a:p>
      </dgm:t>
    </dgm:pt>
    <dgm:pt modelId="{A9C16835-497D-4461-A373-2030051F5C7A}" type="parTrans" cxnId="{C074B4B4-A19A-45F4-9D86-EABB14261702}">
      <dgm:prSet/>
      <dgm:spPr/>
      <dgm:t>
        <a:bodyPr/>
        <a:lstStyle/>
        <a:p>
          <a:endParaRPr lang="cs-CZ"/>
        </a:p>
      </dgm:t>
    </dgm:pt>
    <dgm:pt modelId="{1A5D98B0-A3F2-4FEC-846A-BF2794EAB5C0}" type="sibTrans" cxnId="{C074B4B4-A19A-45F4-9D86-EABB14261702}">
      <dgm:prSet/>
      <dgm:spPr/>
      <dgm:t>
        <a:bodyPr/>
        <a:lstStyle/>
        <a:p>
          <a:endParaRPr lang="cs-CZ"/>
        </a:p>
      </dgm:t>
    </dgm:pt>
    <dgm:pt modelId="{4BD5096A-35A0-44CD-85F6-3325AE7810C6}" type="pres">
      <dgm:prSet presAssocID="{97890A13-2778-4D17-A1D2-8D17FC3970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7A64FB2-6486-4109-BAD7-C64A2DD0EA6A}" type="pres">
      <dgm:prSet presAssocID="{7E8D6860-6CA2-4171-8C2D-25DBF0FFD3B6}" presName="linNode" presStyleCnt="0"/>
      <dgm:spPr/>
    </dgm:pt>
    <dgm:pt modelId="{F5AC6648-0EB8-4633-A15F-ED857854F700}" type="pres">
      <dgm:prSet presAssocID="{7E8D6860-6CA2-4171-8C2D-25DBF0FFD3B6}" presName="parentText" presStyleLbl="node1" presStyleIdx="0" presStyleCnt="1" custScaleX="65274" custScaleY="7570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FC05EB-02B8-47E2-BE95-DE93C0B8BCFD}" type="pres">
      <dgm:prSet presAssocID="{7E8D6860-6CA2-4171-8C2D-25DBF0FFD3B6}" presName="descendantText" presStyleLbl="alignAccFollowNode1" presStyleIdx="0" presStyleCnt="1" custScaleX="113278" custScaleY="8078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864B60-153B-4083-8F8E-D776D9BFFE89}" srcId="{7E8D6860-6CA2-4171-8C2D-25DBF0FFD3B6}" destId="{A0549333-0912-4899-B8DB-6A43269F544C}" srcOrd="0" destOrd="0" parTransId="{8678AAC4-7FBC-4646-838A-6C3F9708511F}" sibTransId="{A9B99088-1FD2-41DF-A861-185D9737FEAE}"/>
    <dgm:cxn modelId="{A7D4A11A-DD55-4894-856D-D2056D96FC73}" srcId="{97890A13-2778-4D17-A1D2-8D17FC397098}" destId="{7E8D6860-6CA2-4171-8C2D-25DBF0FFD3B6}" srcOrd="0" destOrd="0" parTransId="{053C3A17-BD7D-44FA-A2C2-C7CF270B3A4F}" sibTransId="{E6618715-F1D5-44BF-AC3C-48B662CC83D9}"/>
    <dgm:cxn modelId="{14D5F0CD-024E-4530-B3AB-FAE33E1A6F06}" type="presOf" srcId="{97890A13-2778-4D17-A1D2-8D17FC397098}" destId="{4BD5096A-35A0-44CD-85F6-3325AE7810C6}" srcOrd="0" destOrd="0" presId="urn:microsoft.com/office/officeart/2005/8/layout/vList5"/>
    <dgm:cxn modelId="{9B3E4EEE-78B5-4A07-9B51-AF1094BD1980}" type="presOf" srcId="{E7594691-311F-4CDE-9F88-3E88A049A7EB}" destId="{86FC05EB-02B8-47E2-BE95-DE93C0B8BCFD}" srcOrd="0" destOrd="2" presId="urn:microsoft.com/office/officeart/2005/8/layout/vList5"/>
    <dgm:cxn modelId="{5620CCD7-C4A4-41C1-8F18-1BE5DD328D05}" type="presOf" srcId="{A0549333-0912-4899-B8DB-6A43269F544C}" destId="{86FC05EB-02B8-47E2-BE95-DE93C0B8BCFD}" srcOrd="0" destOrd="0" presId="urn:microsoft.com/office/officeart/2005/8/layout/vList5"/>
    <dgm:cxn modelId="{8411C6A8-A6E7-4CD4-9B73-63602B37A7BF}" type="presOf" srcId="{7E8D6860-6CA2-4171-8C2D-25DBF0FFD3B6}" destId="{F5AC6648-0EB8-4633-A15F-ED857854F700}" srcOrd="0" destOrd="0" presId="urn:microsoft.com/office/officeart/2005/8/layout/vList5"/>
    <dgm:cxn modelId="{692094AD-59B6-46E9-A371-96C91956EAD7}" type="presOf" srcId="{8DE1D81D-D0FC-417E-BC04-3C0BEE6F8482}" destId="{86FC05EB-02B8-47E2-BE95-DE93C0B8BCFD}" srcOrd="0" destOrd="5" presId="urn:microsoft.com/office/officeart/2005/8/layout/vList5"/>
    <dgm:cxn modelId="{D53A2108-ABE0-42B1-9CD3-47EC66B4A979}" srcId="{7E8D6860-6CA2-4171-8C2D-25DBF0FFD3B6}" destId="{3001CBF7-CAA5-4CBF-BA00-0B101746A236}" srcOrd="4" destOrd="0" parTransId="{428F8213-C462-4C74-BEF4-2697C1530909}" sibTransId="{EBD743DE-D9DC-4D1B-8938-CC5690C24494}"/>
    <dgm:cxn modelId="{3EB7310D-7442-4E67-931C-3D25ADF52452}" type="presOf" srcId="{D70984F8-0553-4691-BC30-5EECF8C9F1BE}" destId="{86FC05EB-02B8-47E2-BE95-DE93C0B8BCFD}" srcOrd="0" destOrd="3" presId="urn:microsoft.com/office/officeart/2005/8/layout/vList5"/>
    <dgm:cxn modelId="{C074B4B4-A19A-45F4-9D86-EABB14261702}" srcId="{7E8D6860-6CA2-4171-8C2D-25DBF0FFD3B6}" destId="{E7594691-311F-4CDE-9F88-3E88A049A7EB}" srcOrd="2" destOrd="0" parTransId="{A9C16835-497D-4461-A373-2030051F5C7A}" sibTransId="{1A5D98B0-A3F2-4FEC-846A-BF2794EAB5C0}"/>
    <dgm:cxn modelId="{5A9D9ED9-CEDE-42E3-B2B2-7B9958FBA7CC}" srcId="{7E8D6860-6CA2-4171-8C2D-25DBF0FFD3B6}" destId="{D70984F8-0553-4691-BC30-5EECF8C9F1BE}" srcOrd="3" destOrd="0" parTransId="{B0C7EA31-505E-4CE1-834E-C5513223A32E}" sibTransId="{E242D0B9-6DFE-4AC0-B336-34324D090B60}"/>
    <dgm:cxn modelId="{9D2AF9CF-959A-43F7-AAC5-DFCC01F43418}" type="presOf" srcId="{3001CBF7-CAA5-4CBF-BA00-0B101746A236}" destId="{86FC05EB-02B8-47E2-BE95-DE93C0B8BCFD}" srcOrd="0" destOrd="4" presId="urn:microsoft.com/office/officeart/2005/8/layout/vList5"/>
    <dgm:cxn modelId="{732F3575-29BA-4CD2-AF49-FA76F6C969DE}" type="presOf" srcId="{5E75362B-283A-4CED-AC4E-B73F97F6715B}" destId="{86FC05EB-02B8-47E2-BE95-DE93C0B8BCFD}" srcOrd="0" destOrd="1" presId="urn:microsoft.com/office/officeart/2005/8/layout/vList5"/>
    <dgm:cxn modelId="{F1D38C8F-7E8B-4714-A578-F8BDC0E4F12E}" srcId="{7E8D6860-6CA2-4171-8C2D-25DBF0FFD3B6}" destId="{5E75362B-283A-4CED-AC4E-B73F97F6715B}" srcOrd="1" destOrd="0" parTransId="{6BC48F3C-87AF-4208-9852-747A57C2A15C}" sibTransId="{A2A0928C-B107-4992-B519-CCDBD7732056}"/>
    <dgm:cxn modelId="{306AA433-FD18-478F-A30B-9F45695DAD2D}" srcId="{7E8D6860-6CA2-4171-8C2D-25DBF0FFD3B6}" destId="{8DE1D81D-D0FC-417E-BC04-3C0BEE6F8482}" srcOrd="5" destOrd="0" parTransId="{4576011F-BCF9-4F75-A4AB-D5136528BE7F}" sibTransId="{D158A0F6-0F0F-4514-9DF4-9BB46DC7D0BC}"/>
    <dgm:cxn modelId="{886ACFAC-AE3F-4FEF-8CA3-CBE5ED04D62C}" type="presParOf" srcId="{4BD5096A-35A0-44CD-85F6-3325AE7810C6}" destId="{B7A64FB2-6486-4109-BAD7-C64A2DD0EA6A}" srcOrd="0" destOrd="0" presId="urn:microsoft.com/office/officeart/2005/8/layout/vList5"/>
    <dgm:cxn modelId="{BB450495-C367-43C8-B197-39CE47A45C46}" type="presParOf" srcId="{B7A64FB2-6486-4109-BAD7-C64A2DD0EA6A}" destId="{F5AC6648-0EB8-4633-A15F-ED857854F700}" srcOrd="0" destOrd="0" presId="urn:microsoft.com/office/officeart/2005/8/layout/vList5"/>
    <dgm:cxn modelId="{114C2DFB-5A90-4B44-AAAC-4A7440298FF1}" type="presParOf" srcId="{B7A64FB2-6486-4109-BAD7-C64A2DD0EA6A}" destId="{86FC05EB-02B8-47E2-BE95-DE93C0B8BC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890A13-2778-4D17-A1D2-8D17FC397098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7E8D6860-6CA2-4171-8C2D-25DBF0FFD3B6}">
      <dgm:prSet custT="1"/>
      <dgm:spPr/>
      <dgm:t>
        <a:bodyPr/>
        <a:lstStyle/>
        <a:p>
          <a:pPr rtl="0"/>
          <a:r>
            <a:rPr lang="cs-CZ" sz="2800" b="1" dirty="0" smtClean="0">
              <a:solidFill>
                <a:schemeClr val="tx1"/>
              </a:solidFill>
            </a:rPr>
            <a:t>Rozpočet </a:t>
          </a:r>
          <a:endParaRPr lang="cs-CZ" sz="2800" b="1" dirty="0">
            <a:solidFill>
              <a:schemeClr val="tx1"/>
            </a:solidFill>
          </a:endParaRPr>
        </a:p>
      </dgm:t>
    </dgm:pt>
    <dgm:pt modelId="{053C3A17-BD7D-44FA-A2C2-C7CF270B3A4F}" type="parTrans" cxnId="{A7D4A11A-DD55-4894-856D-D2056D96FC73}">
      <dgm:prSet/>
      <dgm:spPr/>
      <dgm:t>
        <a:bodyPr/>
        <a:lstStyle/>
        <a:p>
          <a:endParaRPr lang="cs-CZ"/>
        </a:p>
      </dgm:t>
    </dgm:pt>
    <dgm:pt modelId="{E6618715-F1D5-44BF-AC3C-48B662CC83D9}" type="sibTrans" cxnId="{A7D4A11A-DD55-4894-856D-D2056D96FC73}">
      <dgm:prSet/>
      <dgm:spPr/>
      <dgm:t>
        <a:bodyPr/>
        <a:lstStyle/>
        <a:p>
          <a:endParaRPr lang="cs-CZ"/>
        </a:p>
      </dgm:t>
    </dgm:pt>
    <dgm:pt modelId="{A0549333-0912-4899-B8DB-6A43269F544C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Osobní náklady 185 427 844 Kč</a:t>
          </a:r>
          <a:endParaRPr lang="cs-CZ" dirty="0">
            <a:solidFill>
              <a:schemeClr val="tx1"/>
            </a:solidFill>
          </a:endParaRPr>
        </a:p>
      </dgm:t>
    </dgm:pt>
    <dgm:pt modelId="{8678AAC4-7FBC-4646-838A-6C3F9708511F}" type="parTrans" cxnId="{87864B60-153B-4083-8F8E-D776D9BFFE89}">
      <dgm:prSet/>
      <dgm:spPr/>
      <dgm:t>
        <a:bodyPr/>
        <a:lstStyle/>
        <a:p>
          <a:endParaRPr lang="cs-CZ"/>
        </a:p>
      </dgm:t>
    </dgm:pt>
    <dgm:pt modelId="{A9B99088-1FD2-41DF-A861-185D9737FEAE}" type="sibTrans" cxnId="{87864B60-153B-4083-8F8E-D776D9BFFE89}">
      <dgm:prSet/>
      <dgm:spPr/>
      <dgm:t>
        <a:bodyPr/>
        <a:lstStyle/>
        <a:p>
          <a:endParaRPr lang="cs-CZ"/>
        </a:p>
      </dgm:t>
    </dgm:pt>
    <dgm:pt modelId="{3508D5CC-1BE9-4A68-B77B-8E5D21331A26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Cestovné 3 670 000 Kč</a:t>
          </a:r>
          <a:endParaRPr lang="cs-CZ" dirty="0">
            <a:solidFill>
              <a:schemeClr val="tx1"/>
            </a:solidFill>
          </a:endParaRPr>
        </a:p>
      </dgm:t>
    </dgm:pt>
    <dgm:pt modelId="{8A61610A-F178-4820-884E-2238D0FCB714}" type="parTrans" cxnId="{5F1CB287-A9F0-45FC-AF34-BB41E6132577}">
      <dgm:prSet/>
      <dgm:spPr/>
      <dgm:t>
        <a:bodyPr/>
        <a:lstStyle/>
        <a:p>
          <a:endParaRPr lang="cs-CZ"/>
        </a:p>
      </dgm:t>
    </dgm:pt>
    <dgm:pt modelId="{9494E370-7452-4403-93C9-84E1CD558494}" type="sibTrans" cxnId="{5F1CB287-A9F0-45FC-AF34-BB41E6132577}">
      <dgm:prSet/>
      <dgm:spPr/>
      <dgm:t>
        <a:bodyPr/>
        <a:lstStyle/>
        <a:p>
          <a:endParaRPr lang="cs-CZ"/>
        </a:p>
      </dgm:t>
    </dgm:pt>
    <dgm:pt modelId="{F153C619-4BBC-4E7C-BF4D-36A05096ACC7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Zařízení 1 535 600 Kč</a:t>
          </a:r>
          <a:endParaRPr lang="cs-CZ" dirty="0">
            <a:solidFill>
              <a:schemeClr val="tx1"/>
            </a:solidFill>
          </a:endParaRPr>
        </a:p>
      </dgm:t>
    </dgm:pt>
    <dgm:pt modelId="{2C070A41-6A1C-4C21-842D-A5C48C893BA0}" type="parTrans" cxnId="{2492AE51-4A97-4117-9A49-C98A394B49B7}">
      <dgm:prSet/>
      <dgm:spPr/>
      <dgm:t>
        <a:bodyPr/>
        <a:lstStyle/>
        <a:p>
          <a:endParaRPr lang="cs-CZ"/>
        </a:p>
      </dgm:t>
    </dgm:pt>
    <dgm:pt modelId="{53F994B6-7F50-425A-AC0A-94A8ED90CB04}" type="sibTrans" cxnId="{2492AE51-4A97-4117-9A49-C98A394B49B7}">
      <dgm:prSet/>
      <dgm:spPr/>
      <dgm:t>
        <a:bodyPr/>
        <a:lstStyle/>
        <a:p>
          <a:endParaRPr lang="cs-CZ"/>
        </a:p>
      </dgm:t>
    </dgm:pt>
    <dgm:pt modelId="{5845F2C5-9153-4E7F-A13E-73E0148E32B7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Lokální kanceláře 10 150 000 Kč</a:t>
          </a:r>
          <a:endParaRPr lang="cs-CZ" dirty="0">
            <a:solidFill>
              <a:schemeClr val="tx1"/>
            </a:solidFill>
          </a:endParaRPr>
        </a:p>
      </dgm:t>
    </dgm:pt>
    <dgm:pt modelId="{5B039F88-82B8-4B94-8F58-0652A460DEC0}" type="parTrans" cxnId="{77668A0F-6543-4ECC-BAED-C4F388D390F2}">
      <dgm:prSet/>
      <dgm:spPr/>
      <dgm:t>
        <a:bodyPr/>
        <a:lstStyle/>
        <a:p>
          <a:endParaRPr lang="cs-CZ"/>
        </a:p>
      </dgm:t>
    </dgm:pt>
    <dgm:pt modelId="{EB80B43B-8EA9-4D2B-805B-01A9CD374B9F}" type="sibTrans" cxnId="{77668A0F-6543-4ECC-BAED-C4F388D390F2}">
      <dgm:prSet/>
      <dgm:spPr/>
      <dgm:t>
        <a:bodyPr/>
        <a:lstStyle/>
        <a:p>
          <a:endParaRPr lang="cs-CZ"/>
        </a:p>
      </dgm:t>
    </dgm:pt>
    <dgm:pt modelId="{3A40EF68-91CE-4055-820B-69F104D8A895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Služby 26 032 500 Kč</a:t>
          </a:r>
          <a:endParaRPr lang="cs-CZ" dirty="0">
            <a:solidFill>
              <a:schemeClr val="tx1"/>
            </a:solidFill>
          </a:endParaRPr>
        </a:p>
      </dgm:t>
    </dgm:pt>
    <dgm:pt modelId="{CC2E305E-CB25-4FA0-8D30-7B3F486792AF}" type="parTrans" cxnId="{403E2A93-D48F-42EE-8B05-6FC7B4E4372A}">
      <dgm:prSet/>
      <dgm:spPr/>
      <dgm:t>
        <a:bodyPr/>
        <a:lstStyle/>
        <a:p>
          <a:endParaRPr lang="cs-CZ"/>
        </a:p>
      </dgm:t>
    </dgm:pt>
    <dgm:pt modelId="{D3D2454F-6C1D-408C-AE36-95ECBE5A8556}" type="sibTrans" cxnId="{403E2A93-D48F-42EE-8B05-6FC7B4E4372A}">
      <dgm:prSet/>
      <dgm:spPr/>
      <dgm:t>
        <a:bodyPr/>
        <a:lstStyle/>
        <a:p>
          <a:endParaRPr lang="cs-CZ"/>
        </a:p>
      </dgm:t>
    </dgm:pt>
    <dgm:pt modelId="{16F0F7DD-AAC2-45E6-B4A6-F0D8F0691F66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Přímá podpora 3 174 000 Kč</a:t>
          </a:r>
          <a:endParaRPr lang="cs-CZ" dirty="0">
            <a:solidFill>
              <a:schemeClr val="tx1"/>
            </a:solidFill>
          </a:endParaRPr>
        </a:p>
      </dgm:t>
    </dgm:pt>
    <dgm:pt modelId="{6CD12FD2-04A4-4275-A204-C8ADED984A90}" type="parTrans" cxnId="{68988B2D-A299-4BC2-95C7-C5A40FE430B5}">
      <dgm:prSet/>
      <dgm:spPr/>
      <dgm:t>
        <a:bodyPr/>
        <a:lstStyle/>
        <a:p>
          <a:endParaRPr lang="cs-CZ"/>
        </a:p>
      </dgm:t>
    </dgm:pt>
    <dgm:pt modelId="{06247CAD-1EE8-4456-BAA0-64489DA0933A}" type="sibTrans" cxnId="{68988B2D-A299-4BC2-95C7-C5A40FE430B5}">
      <dgm:prSet/>
      <dgm:spPr/>
      <dgm:t>
        <a:bodyPr/>
        <a:lstStyle/>
        <a:p>
          <a:endParaRPr lang="cs-CZ"/>
        </a:p>
      </dgm:t>
    </dgm:pt>
    <dgm:pt modelId="{4BD5096A-35A0-44CD-85F6-3325AE7810C6}" type="pres">
      <dgm:prSet presAssocID="{97890A13-2778-4D17-A1D2-8D17FC3970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7A64FB2-6486-4109-BAD7-C64A2DD0EA6A}" type="pres">
      <dgm:prSet presAssocID="{7E8D6860-6CA2-4171-8C2D-25DBF0FFD3B6}" presName="linNode" presStyleCnt="0"/>
      <dgm:spPr/>
    </dgm:pt>
    <dgm:pt modelId="{F5AC6648-0EB8-4633-A15F-ED857854F700}" type="pres">
      <dgm:prSet presAssocID="{7E8D6860-6CA2-4171-8C2D-25DBF0FFD3B6}" presName="parentText" presStyleLbl="node1" presStyleIdx="0" presStyleCnt="1" custScaleX="65274" custScaleY="69545" custLinFactNeighborX="938" custLinFactNeighborY="-81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FC05EB-02B8-47E2-BE95-DE93C0B8BCFD}" type="pres">
      <dgm:prSet presAssocID="{7E8D6860-6CA2-4171-8C2D-25DBF0FFD3B6}" presName="descendantText" presStyleLbl="alignAccFollowNode1" presStyleIdx="0" presStyleCnt="1" custScaleX="113278" custScaleY="8283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74B4C73-477D-4C45-B011-5FBD3458AD1D}" type="presOf" srcId="{3A40EF68-91CE-4055-820B-69F104D8A895}" destId="{86FC05EB-02B8-47E2-BE95-DE93C0B8BCFD}" srcOrd="0" destOrd="4" presId="urn:microsoft.com/office/officeart/2005/8/layout/vList5"/>
    <dgm:cxn modelId="{87864B60-153B-4083-8F8E-D776D9BFFE89}" srcId="{7E8D6860-6CA2-4171-8C2D-25DBF0FFD3B6}" destId="{A0549333-0912-4899-B8DB-6A43269F544C}" srcOrd="0" destOrd="0" parTransId="{8678AAC4-7FBC-4646-838A-6C3F9708511F}" sibTransId="{A9B99088-1FD2-41DF-A861-185D9737FEAE}"/>
    <dgm:cxn modelId="{77668A0F-6543-4ECC-BAED-C4F388D390F2}" srcId="{7E8D6860-6CA2-4171-8C2D-25DBF0FFD3B6}" destId="{5845F2C5-9153-4E7F-A13E-73E0148E32B7}" srcOrd="3" destOrd="0" parTransId="{5B039F88-82B8-4B94-8F58-0652A460DEC0}" sibTransId="{EB80B43B-8EA9-4D2B-805B-01A9CD374B9F}"/>
    <dgm:cxn modelId="{403E2A93-D48F-42EE-8B05-6FC7B4E4372A}" srcId="{7E8D6860-6CA2-4171-8C2D-25DBF0FFD3B6}" destId="{3A40EF68-91CE-4055-820B-69F104D8A895}" srcOrd="4" destOrd="0" parTransId="{CC2E305E-CB25-4FA0-8D30-7B3F486792AF}" sibTransId="{D3D2454F-6C1D-408C-AE36-95ECBE5A8556}"/>
    <dgm:cxn modelId="{94B2525B-0785-48FB-830A-6377325355A7}" type="presOf" srcId="{16F0F7DD-AAC2-45E6-B4A6-F0D8F0691F66}" destId="{86FC05EB-02B8-47E2-BE95-DE93C0B8BCFD}" srcOrd="0" destOrd="5" presId="urn:microsoft.com/office/officeart/2005/8/layout/vList5"/>
    <dgm:cxn modelId="{92B9ADBB-6F9A-4F12-9AE3-CC3F7BEE2446}" type="presOf" srcId="{97890A13-2778-4D17-A1D2-8D17FC397098}" destId="{4BD5096A-35A0-44CD-85F6-3325AE7810C6}" srcOrd="0" destOrd="0" presId="urn:microsoft.com/office/officeart/2005/8/layout/vList5"/>
    <dgm:cxn modelId="{68988B2D-A299-4BC2-95C7-C5A40FE430B5}" srcId="{7E8D6860-6CA2-4171-8C2D-25DBF0FFD3B6}" destId="{16F0F7DD-AAC2-45E6-B4A6-F0D8F0691F66}" srcOrd="5" destOrd="0" parTransId="{6CD12FD2-04A4-4275-A204-C8ADED984A90}" sibTransId="{06247CAD-1EE8-4456-BAA0-64489DA0933A}"/>
    <dgm:cxn modelId="{C7B8573B-40E2-4A90-BA65-5CC023B6333A}" type="presOf" srcId="{A0549333-0912-4899-B8DB-6A43269F544C}" destId="{86FC05EB-02B8-47E2-BE95-DE93C0B8BCFD}" srcOrd="0" destOrd="0" presId="urn:microsoft.com/office/officeart/2005/8/layout/vList5"/>
    <dgm:cxn modelId="{0A6CFE2E-3CEF-495E-B6EC-9C1C01E48786}" type="presOf" srcId="{3508D5CC-1BE9-4A68-B77B-8E5D21331A26}" destId="{86FC05EB-02B8-47E2-BE95-DE93C0B8BCFD}" srcOrd="0" destOrd="1" presId="urn:microsoft.com/office/officeart/2005/8/layout/vList5"/>
    <dgm:cxn modelId="{8F585150-94A6-4DAF-A18D-2410E91E5E97}" type="presOf" srcId="{F153C619-4BBC-4E7C-BF4D-36A05096ACC7}" destId="{86FC05EB-02B8-47E2-BE95-DE93C0B8BCFD}" srcOrd="0" destOrd="2" presId="urn:microsoft.com/office/officeart/2005/8/layout/vList5"/>
    <dgm:cxn modelId="{2492AE51-4A97-4117-9A49-C98A394B49B7}" srcId="{7E8D6860-6CA2-4171-8C2D-25DBF0FFD3B6}" destId="{F153C619-4BBC-4E7C-BF4D-36A05096ACC7}" srcOrd="2" destOrd="0" parTransId="{2C070A41-6A1C-4C21-842D-A5C48C893BA0}" sibTransId="{53F994B6-7F50-425A-AC0A-94A8ED90CB04}"/>
    <dgm:cxn modelId="{A7D4A11A-DD55-4894-856D-D2056D96FC73}" srcId="{97890A13-2778-4D17-A1D2-8D17FC397098}" destId="{7E8D6860-6CA2-4171-8C2D-25DBF0FFD3B6}" srcOrd="0" destOrd="0" parTransId="{053C3A17-BD7D-44FA-A2C2-C7CF270B3A4F}" sibTransId="{E6618715-F1D5-44BF-AC3C-48B662CC83D9}"/>
    <dgm:cxn modelId="{5F1CB287-A9F0-45FC-AF34-BB41E6132577}" srcId="{7E8D6860-6CA2-4171-8C2D-25DBF0FFD3B6}" destId="{3508D5CC-1BE9-4A68-B77B-8E5D21331A26}" srcOrd="1" destOrd="0" parTransId="{8A61610A-F178-4820-884E-2238D0FCB714}" sibTransId="{9494E370-7452-4403-93C9-84E1CD558494}"/>
    <dgm:cxn modelId="{739C3DC2-0262-4F28-AFD7-44DBE3B0FEB8}" type="presOf" srcId="{7E8D6860-6CA2-4171-8C2D-25DBF0FFD3B6}" destId="{F5AC6648-0EB8-4633-A15F-ED857854F700}" srcOrd="0" destOrd="0" presId="urn:microsoft.com/office/officeart/2005/8/layout/vList5"/>
    <dgm:cxn modelId="{8C6FD5EA-99B0-400F-A296-C525B890C3D7}" type="presOf" srcId="{5845F2C5-9153-4E7F-A13E-73E0148E32B7}" destId="{86FC05EB-02B8-47E2-BE95-DE93C0B8BCFD}" srcOrd="0" destOrd="3" presId="urn:microsoft.com/office/officeart/2005/8/layout/vList5"/>
    <dgm:cxn modelId="{5B503D02-26DB-495B-A257-8C5E6C3B5A52}" type="presParOf" srcId="{4BD5096A-35A0-44CD-85F6-3325AE7810C6}" destId="{B7A64FB2-6486-4109-BAD7-C64A2DD0EA6A}" srcOrd="0" destOrd="0" presId="urn:microsoft.com/office/officeart/2005/8/layout/vList5"/>
    <dgm:cxn modelId="{53737492-0A51-4F8A-B449-4757A8928D92}" type="presParOf" srcId="{B7A64FB2-6486-4109-BAD7-C64A2DD0EA6A}" destId="{F5AC6648-0EB8-4633-A15F-ED857854F700}" srcOrd="0" destOrd="0" presId="urn:microsoft.com/office/officeart/2005/8/layout/vList5"/>
    <dgm:cxn modelId="{2D4ECD0C-638A-4EEB-93E2-E4DFA6DE045B}" type="presParOf" srcId="{B7A64FB2-6486-4109-BAD7-C64A2DD0EA6A}" destId="{86FC05EB-02B8-47E2-BE95-DE93C0B8BC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53188-9E6B-40FD-8519-C339AA75A3FB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5661FE66-53B9-4288-9D86-46CA05F13561}">
      <dgm:prSet phldrT="[Text]" custT="1"/>
      <dgm:spPr/>
      <dgm:t>
        <a:bodyPr/>
        <a:lstStyle/>
        <a:p>
          <a:r>
            <a:rPr lang="cs-CZ" sz="2000" dirty="0" smtClean="0">
              <a:solidFill>
                <a:schemeClr val="tx1"/>
              </a:solidFill>
            </a:rPr>
            <a:t>Ředitel</a:t>
          </a:r>
          <a:endParaRPr lang="cs-CZ" sz="2000" dirty="0">
            <a:solidFill>
              <a:schemeClr val="tx1"/>
            </a:solidFill>
          </a:endParaRPr>
        </a:p>
      </dgm:t>
    </dgm:pt>
    <dgm:pt modelId="{0D4B9523-9C30-4187-997F-198F84066A50}" type="parTrans" cxnId="{6AC56811-B96A-4383-B8B2-CE4423A77052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77462C56-5A14-4AD3-A9C4-0CA3EB1D9DEF}" type="sibTrans" cxnId="{6AC56811-B96A-4383-B8B2-CE4423A77052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81DA8B5D-6252-4D6B-8117-AB40E5BF5224}" type="asst">
      <dgm:prSet phldrT="[Text]" custT="1"/>
      <dgm:spPr/>
      <dgm:t>
        <a:bodyPr/>
        <a:lstStyle/>
        <a:p>
          <a:r>
            <a:rPr lang="cs-CZ" sz="1600" dirty="0" smtClean="0">
              <a:solidFill>
                <a:schemeClr val="tx1"/>
              </a:solidFill>
            </a:rPr>
            <a:t>Ekonomka </a:t>
          </a:r>
        </a:p>
        <a:p>
          <a:r>
            <a:rPr lang="cs-CZ" sz="1600" dirty="0" smtClean="0">
              <a:solidFill>
                <a:schemeClr val="tx1"/>
              </a:solidFill>
            </a:rPr>
            <a:t>odboru</a:t>
          </a:r>
          <a:endParaRPr lang="cs-CZ" sz="1600" dirty="0">
            <a:solidFill>
              <a:schemeClr val="tx1"/>
            </a:solidFill>
          </a:endParaRPr>
        </a:p>
      </dgm:t>
    </dgm:pt>
    <dgm:pt modelId="{DFC3F2DB-2EDA-407F-9C67-A583315A6BE0}" type="parTrans" cxnId="{71C1669B-EB9B-43C5-8B7C-0B56657B020D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4177B9D8-A56C-4E99-AFE4-2DF887DA2996}" type="sibTrans" cxnId="{71C1669B-EB9B-43C5-8B7C-0B56657B020D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A2DA8CA0-0D0B-459A-AEBD-81C5A27F9332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Vedoucí lokálních koncepcí </a:t>
          </a:r>
          <a:br>
            <a:rPr lang="cs-CZ" sz="1800" dirty="0" smtClean="0">
              <a:solidFill>
                <a:schemeClr val="tx1"/>
              </a:solidFill>
            </a:rPr>
          </a:br>
          <a:r>
            <a:rPr lang="cs-CZ" sz="1800" dirty="0" smtClean="0">
              <a:solidFill>
                <a:schemeClr val="tx1"/>
              </a:solidFill>
            </a:rPr>
            <a:t>a sociálního začleňování</a:t>
          </a:r>
          <a:endParaRPr lang="cs-CZ" sz="1800" dirty="0">
            <a:solidFill>
              <a:schemeClr val="tx1"/>
            </a:solidFill>
          </a:endParaRPr>
        </a:p>
      </dgm:t>
    </dgm:pt>
    <dgm:pt modelId="{1834199C-CB31-4C38-8C3D-1A7400771A34}" type="parTrans" cxnId="{D13BA34E-9FF4-4205-AC84-92D6DE1D209A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2A91B9FB-6668-415D-A003-12443BF075B7}" type="sibTrans" cxnId="{D13BA34E-9FF4-4205-AC84-92D6DE1D209A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FFB85455-0E04-4BF3-92C8-4E8796106624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Vedoucí oddělení metodiky </a:t>
          </a:r>
          <a:br>
            <a:rPr lang="cs-CZ" sz="1800" dirty="0" smtClean="0">
              <a:solidFill>
                <a:schemeClr val="tx1"/>
              </a:solidFill>
            </a:rPr>
          </a:br>
          <a:r>
            <a:rPr lang="cs-CZ" sz="1800" dirty="0" smtClean="0">
              <a:solidFill>
                <a:schemeClr val="tx1"/>
              </a:solidFill>
            </a:rPr>
            <a:t>a koordinace</a:t>
          </a:r>
          <a:endParaRPr lang="cs-CZ" sz="1800" dirty="0">
            <a:solidFill>
              <a:schemeClr val="tx1"/>
            </a:solidFill>
          </a:endParaRPr>
        </a:p>
      </dgm:t>
    </dgm:pt>
    <dgm:pt modelId="{A23ABA1B-14FA-40B1-822F-F2679CB29BA7}" type="parTrans" cxnId="{36B3959C-37F3-44D9-A3DC-C272EB3D597D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7E9F8103-C61C-428D-A60A-E9018A5ED6F4}" type="sibTrans" cxnId="{36B3959C-37F3-44D9-A3DC-C272EB3D597D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6F8CB131-5A9D-4B52-B4F9-8A093C95D776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Vedoucí oddělení výzkumů, projektů a komunikace</a:t>
          </a:r>
          <a:endParaRPr lang="cs-CZ" sz="1800" dirty="0">
            <a:solidFill>
              <a:schemeClr val="tx1"/>
            </a:solidFill>
          </a:endParaRPr>
        </a:p>
      </dgm:t>
    </dgm:pt>
    <dgm:pt modelId="{22A91B51-1506-44CB-9A21-85ED5CBC5E0D}" type="parTrans" cxnId="{89D2B9ED-EB1A-49F4-A014-2D54CAEDD9A9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DCC78D12-BC33-49C0-817B-7E77BCA6E869}" type="sibTrans" cxnId="{89D2B9ED-EB1A-49F4-A014-2D54CAEDD9A9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815BB579-A9ED-49A4-B134-FC1AC02EBFC2}">
      <dgm:prSet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Vedoucí regionálního centra východ</a:t>
          </a:r>
          <a:endParaRPr lang="cs-CZ" sz="1800" dirty="0">
            <a:solidFill>
              <a:schemeClr val="tx1"/>
            </a:solidFill>
          </a:endParaRPr>
        </a:p>
      </dgm:t>
    </dgm:pt>
    <dgm:pt modelId="{BBFB6FC4-EB24-4D68-87F9-B5E3B6E1991F}" type="parTrans" cxnId="{87B8BBDC-23AB-4EF3-BA6C-2D0E9DF36615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48CAE150-51EB-4106-A061-4CB3BD6CAEC7}" type="sibTrans" cxnId="{87B8BBDC-23AB-4EF3-BA6C-2D0E9DF36615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6D1F8B6B-B220-485A-A7E6-32670DAF3213}">
      <dgm:prSet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Vedoucí regionálního centra západ</a:t>
          </a:r>
          <a:endParaRPr lang="cs-CZ" sz="1800" dirty="0">
            <a:solidFill>
              <a:schemeClr val="tx1"/>
            </a:solidFill>
          </a:endParaRPr>
        </a:p>
      </dgm:t>
    </dgm:pt>
    <dgm:pt modelId="{83E53A11-2074-4416-858C-33D8B654621C}" type="parTrans" cxnId="{E73601B4-1078-48DB-AFD3-36CD6C1E72EA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C4B17E81-A773-4AAC-8E1F-060637F9C4BE}" type="sibTrans" cxnId="{E73601B4-1078-48DB-AFD3-36CD6C1E72EA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10C98770-3B8B-4935-8927-DCEFBC3E7343}">
      <dgm:prSet custT="1"/>
      <dgm:spPr/>
      <dgm:t>
        <a:bodyPr/>
        <a:lstStyle/>
        <a:p>
          <a:r>
            <a:rPr lang="cs-CZ" sz="1800" dirty="0" smtClean="0">
              <a:solidFill>
                <a:schemeClr val="tx1"/>
              </a:solidFill>
            </a:rPr>
            <a:t>Vedoucí regionálního centra střed</a:t>
          </a:r>
          <a:endParaRPr lang="cs-CZ" sz="1800" dirty="0">
            <a:solidFill>
              <a:schemeClr val="tx1"/>
            </a:solidFill>
          </a:endParaRPr>
        </a:p>
      </dgm:t>
    </dgm:pt>
    <dgm:pt modelId="{8B2D3739-A90F-49FD-A49D-16ADCF5443B8}" type="parTrans" cxnId="{28888E5F-1AE9-4932-9259-0E5B307156F6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6D7DE3DD-B880-445A-A8D2-3F77381A4AF5}" type="sibTrans" cxnId="{28888E5F-1AE9-4932-9259-0E5B307156F6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A070E728-E813-4CCB-AE5A-AA3B997F6C32}" type="asst">
      <dgm:prSet custT="1"/>
      <dgm:spPr/>
      <dgm:t>
        <a:bodyPr/>
        <a:lstStyle/>
        <a:p>
          <a:r>
            <a:rPr lang="cs-CZ" sz="1600" dirty="0" smtClean="0">
              <a:solidFill>
                <a:schemeClr val="tx1"/>
              </a:solidFill>
            </a:rPr>
            <a:t>Asistentka</a:t>
          </a:r>
        </a:p>
        <a:p>
          <a:r>
            <a:rPr lang="cs-CZ" sz="1600" dirty="0" smtClean="0">
              <a:solidFill>
                <a:schemeClr val="tx1"/>
              </a:solidFill>
            </a:rPr>
            <a:t> odboru</a:t>
          </a:r>
          <a:endParaRPr lang="cs-CZ" sz="1600" dirty="0">
            <a:solidFill>
              <a:schemeClr val="tx1"/>
            </a:solidFill>
          </a:endParaRPr>
        </a:p>
      </dgm:t>
    </dgm:pt>
    <dgm:pt modelId="{B68054FC-86A4-4831-BABB-C60B95BF457D}" type="parTrans" cxnId="{36DFD9C3-5746-47B9-B054-2EECB5F3F4B2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B8FD682D-8A94-4C49-8526-9818F8A3EE76}" type="sibTrans" cxnId="{36DFD9C3-5746-47B9-B054-2EECB5F3F4B2}">
      <dgm:prSet/>
      <dgm:spPr/>
      <dgm:t>
        <a:bodyPr/>
        <a:lstStyle/>
        <a:p>
          <a:endParaRPr lang="cs-CZ" sz="3200">
            <a:solidFill>
              <a:srgbClr val="009900"/>
            </a:solidFill>
          </a:endParaRPr>
        </a:p>
      </dgm:t>
    </dgm:pt>
    <dgm:pt modelId="{54F6EC6C-BB22-4246-A7B1-DA45EE9D61A6}" type="pres">
      <dgm:prSet presAssocID="{36E53188-9E6B-40FD-8519-C339AA75A3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11850AF-DE44-4F2D-BC92-16F5603696A8}" type="pres">
      <dgm:prSet presAssocID="{5661FE66-53B9-4288-9D86-46CA05F13561}" presName="hierRoot1" presStyleCnt="0">
        <dgm:presLayoutVars>
          <dgm:hierBranch val="init"/>
        </dgm:presLayoutVars>
      </dgm:prSet>
      <dgm:spPr/>
    </dgm:pt>
    <dgm:pt modelId="{53D88394-79BC-4FDB-93B4-7E21EFCFAA54}" type="pres">
      <dgm:prSet presAssocID="{5661FE66-53B9-4288-9D86-46CA05F13561}" presName="rootComposite1" presStyleCnt="0"/>
      <dgm:spPr/>
    </dgm:pt>
    <dgm:pt modelId="{F5440D7B-4F41-475D-B84F-B4244125D953}" type="pres">
      <dgm:prSet presAssocID="{5661FE66-53B9-4288-9D86-46CA05F13561}" presName="rootText1" presStyleLbl="node0" presStyleIdx="0" presStyleCnt="1" custScaleX="120220" custLinFactNeighborX="4618" custLinFactNeighborY="-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6942514-5C17-4151-A421-B755756A2EFD}" type="pres">
      <dgm:prSet presAssocID="{5661FE66-53B9-4288-9D86-46CA05F13561}" presName="rootConnector1" presStyleLbl="node1" presStyleIdx="0" presStyleCnt="0"/>
      <dgm:spPr/>
      <dgm:t>
        <a:bodyPr/>
        <a:lstStyle/>
        <a:p>
          <a:endParaRPr lang="cs-CZ"/>
        </a:p>
      </dgm:t>
    </dgm:pt>
    <dgm:pt modelId="{772396A1-E28A-44A4-A3F3-336A7C286E60}" type="pres">
      <dgm:prSet presAssocID="{5661FE66-53B9-4288-9D86-46CA05F13561}" presName="hierChild2" presStyleCnt="0"/>
      <dgm:spPr/>
    </dgm:pt>
    <dgm:pt modelId="{630AD6EF-FAFB-42C7-8809-420F4BC77D99}" type="pres">
      <dgm:prSet presAssocID="{BBFB6FC4-EB24-4D68-87F9-B5E3B6E1991F}" presName="Name64" presStyleLbl="parChTrans1D2" presStyleIdx="0" presStyleCnt="8"/>
      <dgm:spPr/>
      <dgm:t>
        <a:bodyPr/>
        <a:lstStyle/>
        <a:p>
          <a:endParaRPr lang="cs-CZ"/>
        </a:p>
      </dgm:t>
    </dgm:pt>
    <dgm:pt modelId="{6CFAFEBD-219D-449E-8F02-8244551091EC}" type="pres">
      <dgm:prSet presAssocID="{815BB579-A9ED-49A4-B134-FC1AC02EBFC2}" presName="hierRoot2" presStyleCnt="0">
        <dgm:presLayoutVars>
          <dgm:hierBranch val="init"/>
        </dgm:presLayoutVars>
      </dgm:prSet>
      <dgm:spPr/>
    </dgm:pt>
    <dgm:pt modelId="{0A8E9DDC-3407-4710-A55A-91A28D78B666}" type="pres">
      <dgm:prSet presAssocID="{815BB579-A9ED-49A4-B134-FC1AC02EBFC2}" presName="rootComposite" presStyleCnt="0"/>
      <dgm:spPr/>
    </dgm:pt>
    <dgm:pt modelId="{DF604887-80B9-42CD-81EF-10E6A223735D}" type="pres">
      <dgm:prSet presAssocID="{815BB579-A9ED-49A4-B134-FC1AC02EBFC2}" presName="rootText" presStyleLbl="node2" presStyleIdx="0" presStyleCnt="6" custScaleX="1392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D8EF73-488B-405B-BBA1-B7ECB5AFD7AA}" type="pres">
      <dgm:prSet presAssocID="{815BB579-A9ED-49A4-B134-FC1AC02EBFC2}" presName="rootConnector" presStyleLbl="node2" presStyleIdx="0" presStyleCnt="6"/>
      <dgm:spPr/>
      <dgm:t>
        <a:bodyPr/>
        <a:lstStyle/>
        <a:p>
          <a:endParaRPr lang="cs-CZ"/>
        </a:p>
      </dgm:t>
    </dgm:pt>
    <dgm:pt modelId="{A9D39F67-F0CC-455D-9F79-037D1A32ECB7}" type="pres">
      <dgm:prSet presAssocID="{815BB579-A9ED-49A4-B134-FC1AC02EBFC2}" presName="hierChild4" presStyleCnt="0"/>
      <dgm:spPr/>
    </dgm:pt>
    <dgm:pt modelId="{2A9FF8C8-6304-4674-AE94-440A00FC234C}" type="pres">
      <dgm:prSet presAssocID="{815BB579-A9ED-49A4-B134-FC1AC02EBFC2}" presName="hierChild5" presStyleCnt="0"/>
      <dgm:spPr/>
    </dgm:pt>
    <dgm:pt modelId="{1E39F851-9155-44B8-B22F-E1493102E68D}" type="pres">
      <dgm:prSet presAssocID="{8B2D3739-A90F-49FD-A49D-16ADCF5443B8}" presName="Name64" presStyleLbl="parChTrans1D2" presStyleIdx="1" presStyleCnt="8"/>
      <dgm:spPr/>
      <dgm:t>
        <a:bodyPr/>
        <a:lstStyle/>
        <a:p>
          <a:endParaRPr lang="cs-CZ"/>
        </a:p>
      </dgm:t>
    </dgm:pt>
    <dgm:pt modelId="{8680457E-F816-482B-A9AB-53F239BC9669}" type="pres">
      <dgm:prSet presAssocID="{10C98770-3B8B-4935-8927-DCEFBC3E7343}" presName="hierRoot2" presStyleCnt="0">
        <dgm:presLayoutVars>
          <dgm:hierBranch val="init"/>
        </dgm:presLayoutVars>
      </dgm:prSet>
      <dgm:spPr/>
    </dgm:pt>
    <dgm:pt modelId="{3BAED0C7-2385-462D-ABF2-225C7C09EC01}" type="pres">
      <dgm:prSet presAssocID="{10C98770-3B8B-4935-8927-DCEFBC3E7343}" presName="rootComposite" presStyleCnt="0"/>
      <dgm:spPr/>
    </dgm:pt>
    <dgm:pt modelId="{9FB28E0A-042E-4504-96D6-7D91CF4ACCED}" type="pres">
      <dgm:prSet presAssocID="{10C98770-3B8B-4935-8927-DCEFBC3E7343}" presName="rootText" presStyleLbl="node2" presStyleIdx="1" presStyleCnt="6" custScaleX="1392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452C9DC-6CE6-4012-8B41-6607AD6E1791}" type="pres">
      <dgm:prSet presAssocID="{10C98770-3B8B-4935-8927-DCEFBC3E7343}" presName="rootConnector" presStyleLbl="node2" presStyleIdx="1" presStyleCnt="6"/>
      <dgm:spPr/>
      <dgm:t>
        <a:bodyPr/>
        <a:lstStyle/>
        <a:p>
          <a:endParaRPr lang="cs-CZ"/>
        </a:p>
      </dgm:t>
    </dgm:pt>
    <dgm:pt modelId="{354DEE05-28DD-46F9-A69D-7811509F794A}" type="pres">
      <dgm:prSet presAssocID="{10C98770-3B8B-4935-8927-DCEFBC3E7343}" presName="hierChild4" presStyleCnt="0"/>
      <dgm:spPr/>
    </dgm:pt>
    <dgm:pt modelId="{F99B4E8C-BCD2-4825-9F50-987ED42568BB}" type="pres">
      <dgm:prSet presAssocID="{10C98770-3B8B-4935-8927-DCEFBC3E7343}" presName="hierChild5" presStyleCnt="0"/>
      <dgm:spPr/>
    </dgm:pt>
    <dgm:pt modelId="{FFBE3A23-2551-4024-9309-D4F3CBFEC50D}" type="pres">
      <dgm:prSet presAssocID="{83E53A11-2074-4416-858C-33D8B654621C}" presName="Name64" presStyleLbl="parChTrans1D2" presStyleIdx="2" presStyleCnt="8"/>
      <dgm:spPr/>
      <dgm:t>
        <a:bodyPr/>
        <a:lstStyle/>
        <a:p>
          <a:endParaRPr lang="cs-CZ"/>
        </a:p>
      </dgm:t>
    </dgm:pt>
    <dgm:pt modelId="{1E450EB7-37C6-4235-A5BC-8D853C81B191}" type="pres">
      <dgm:prSet presAssocID="{6D1F8B6B-B220-485A-A7E6-32670DAF3213}" presName="hierRoot2" presStyleCnt="0">
        <dgm:presLayoutVars>
          <dgm:hierBranch val="init"/>
        </dgm:presLayoutVars>
      </dgm:prSet>
      <dgm:spPr/>
    </dgm:pt>
    <dgm:pt modelId="{EFD9FE2A-ACFA-4A5B-8780-2335AE6A1949}" type="pres">
      <dgm:prSet presAssocID="{6D1F8B6B-B220-485A-A7E6-32670DAF3213}" presName="rootComposite" presStyleCnt="0"/>
      <dgm:spPr/>
    </dgm:pt>
    <dgm:pt modelId="{5E4B87A0-FF2C-46F9-A289-9198C7CD6C73}" type="pres">
      <dgm:prSet presAssocID="{6D1F8B6B-B220-485A-A7E6-32670DAF3213}" presName="rootText" presStyleLbl="node2" presStyleIdx="2" presStyleCnt="6" custScaleX="13924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FCCA162-3372-420C-9B4E-50EB660D2254}" type="pres">
      <dgm:prSet presAssocID="{6D1F8B6B-B220-485A-A7E6-32670DAF3213}" presName="rootConnector" presStyleLbl="node2" presStyleIdx="2" presStyleCnt="6"/>
      <dgm:spPr/>
      <dgm:t>
        <a:bodyPr/>
        <a:lstStyle/>
        <a:p>
          <a:endParaRPr lang="cs-CZ"/>
        </a:p>
      </dgm:t>
    </dgm:pt>
    <dgm:pt modelId="{4388FA79-A6F4-4ED4-899D-4EE2A1F28492}" type="pres">
      <dgm:prSet presAssocID="{6D1F8B6B-B220-485A-A7E6-32670DAF3213}" presName="hierChild4" presStyleCnt="0"/>
      <dgm:spPr/>
    </dgm:pt>
    <dgm:pt modelId="{0477FC55-09A6-46F9-AB00-73E7C53792A4}" type="pres">
      <dgm:prSet presAssocID="{6D1F8B6B-B220-485A-A7E6-32670DAF3213}" presName="hierChild5" presStyleCnt="0"/>
      <dgm:spPr/>
    </dgm:pt>
    <dgm:pt modelId="{3E736610-E908-4F9E-8FD0-68E41524062C}" type="pres">
      <dgm:prSet presAssocID="{1834199C-CB31-4C38-8C3D-1A7400771A34}" presName="Name64" presStyleLbl="parChTrans1D2" presStyleIdx="3" presStyleCnt="8"/>
      <dgm:spPr/>
      <dgm:t>
        <a:bodyPr/>
        <a:lstStyle/>
        <a:p>
          <a:endParaRPr lang="cs-CZ"/>
        </a:p>
      </dgm:t>
    </dgm:pt>
    <dgm:pt modelId="{680DA604-8128-416B-B891-37C908249F18}" type="pres">
      <dgm:prSet presAssocID="{A2DA8CA0-0D0B-459A-AEBD-81C5A27F9332}" presName="hierRoot2" presStyleCnt="0">
        <dgm:presLayoutVars>
          <dgm:hierBranch val="init"/>
        </dgm:presLayoutVars>
      </dgm:prSet>
      <dgm:spPr/>
    </dgm:pt>
    <dgm:pt modelId="{5AB74F0E-1312-4A91-8D88-AB6E6E283CC4}" type="pres">
      <dgm:prSet presAssocID="{A2DA8CA0-0D0B-459A-AEBD-81C5A27F9332}" presName="rootComposite" presStyleCnt="0"/>
      <dgm:spPr/>
    </dgm:pt>
    <dgm:pt modelId="{134A5A19-1E6D-4E24-996B-7EB0212B939F}" type="pres">
      <dgm:prSet presAssocID="{A2DA8CA0-0D0B-459A-AEBD-81C5A27F9332}" presName="rootText" presStyleLbl="node2" presStyleIdx="3" presStyleCnt="6" custScaleX="13924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1445381-B7AE-42FE-8481-3BD719F2F0FC}" type="pres">
      <dgm:prSet presAssocID="{A2DA8CA0-0D0B-459A-AEBD-81C5A27F9332}" presName="rootConnector" presStyleLbl="node2" presStyleIdx="3" presStyleCnt="6"/>
      <dgm:spPr/>
      <dgm:t>
        <a:bodyPr/>
        <a:lstStyle/>
        <a:p>
          <a:endParaRPr lang="cs-CZ"/>
        </a:p>
      </dgm:t>
    </dgm:pt>
    <dgm:pt modelId="{2AB8EFA7-8199-4F2A-83AC-90ECF225F335}" type="pres">
      <dgm:prSet presAssocID="{A2DA8CA0-0D0B-459A-AEBD-81C5A27F9332}" presName="hierChild4" presStyleCnt="0"/>
      <dgm:spPr/>
    </dgm:pt>
    <dgm:pt modelId="{091A476C-C27B-42F3-AF8E-B93AE14838C9}" type="pres">
      <dgm:prSet presAssocID="{A2DA8CA0-0D0B-459A-AEBD-81C5A27F9332}" presName="hierChild5" presStyleCnt="0"/>
      <dgm:spPr/>
    </dgm:pt>
    <dgm:pt modelId="{BB5CAC87-6D45-4678-9907-A20EA25166BA}" type="pres">
      <dgm:prSet presAssocID="{A23ABA1B-14FA-40B1-822F-F2679CB29BA7}" presName="Name64" presStyleLbl="parChTrans1D2" presStyleIdx="4" presStyleCnt="8"/>
      <dgm:spPr/>
      <dgm:t>
        <a:bodyPr/>
        <a:lstStyle/>
        <a:p>
          <a:endParaRPr lang="cs-CZ"/>
        </a:p>
      </dgm:t>
    </dgm:pt>
    <dgm:pt modelId="{BC51EA82-9323-4A3B-98C4-B331437CFFF8}" type="pres">
      <dgm:prSet presAssocID="{FFB85455-0E04-4BF3-92C8-4E8796106624}" presName="hierRoot2" presStyleCnt="0">
        <dgm:presLayoutVars>
          <dgm:hierBranch val="init"/>
        </dgm:presLayoutVars>
      </dgm:prSet>
      <dgm:spPr/>
    </dgm:pt>
    <dgm:pt modelId="{04B34A77-ED6F-42A1-9634-A16E199EF82A}" type="pres">
      <dgm:prSet presAssocID="{FFB85455-0E04-4BF3-92C8-4E8796106624}" presName="rootComposite" presStyleCnt="0"/>
      <dgm:spPr/>
    </dgm:pt>
    <dgm:pt modelId="{CAE62FEE-C0A2-49FB-844E-4BF80F3B6797}" type="pres">
      <dgm:prSet presAssocID="{FFB85455-0E04-4BF3-92C8-4E8796106624}" presName="rootText" presStyleLbl="node2" presStyleIdx="4" presStyleCnt="6" custScaleX="1392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BE24002-FC41-4D71-BC8F-2E9E1D33A36D}" type="pres">
      <dgm:prSet presAssocID="{FFB85455-0E04-4BF3-92C8-4E8796106624}" presName="rootConnector" presStyleLbl="node2" presStyleIdx="4" presStyleCnt="6"/>
      <dgm:spPr/>
      <dgm:t>
        <a:bodyPr/>
        <a:lstStyle/>
        <a:p>
          <a:endParaRPr lang="cs-CZ"/>
        </a:p>
      </dgm:t>
    </dgm:pt>
    <dgm:pt modelId="{A4C7184E-D672-48E9-A525-C00483D9B778}" type="pres">
      <dgm:prSet presAssocID="{FFB85455-0E04-4BF3-92C8-4E8796106624}" presName="hierChild4" presStyleCnt="0"/>
      <dgm:spPr/>
    </dgm:pt>
    <dgm:pt modelId="{1F6DA6D7-A8CA-4EBD-BC01-ED98D925EA12}" type="pres">
      <dgm:prSet presAssocID="{FFB85455-0E04-4BF3-92C8-4E8796106624}" presName="hierChild5" presStyleCnt="0"/>
      <dgm:spPr/>
    </dgm:pt>
    <dgm:pt modelId="{F8E59A9E-C612-40B2-86E6-8A45EBF68D59}" type="pres">
      <dgm:prSet presAssocID="{22A91B51-1506-44CB-9A21-85ED5CBC5E0D}" presName="Name64" presStyleLbl="parChTrans1D2" presStyleIdx="5" presStyleCnt="8"/>
      <dgm:spPr/>
      <dgm:t>
        <a:bodyPr/>
        <a:lstStyle/>
        <a:p>
          <a:endParaRPr lang="cs-CZ"/>
        </a:p>
      </dgm:t>
    </dgm:pt>
    <dgm:pt modelId="{55356C92-B2DF-450C-B581-1D573A33DF42}" type="pres">
      <dgm:prSet presAssocID="{6F8CB131-5A9D-4B52-B4F9-8A093C95D776}" presName="hierRoot2" presStyleCnt="0">
        <dgm:presLayoutVars>
          <dgm:hierBranch val="init"/>
        </dgm:presLayoutVars>
      </dgm:prSet>
      <dgm:spPr/>
    </dgm:pt>
    <dgm:pt modelId="{A2CD11CA-0DF4-4669-90C4-CC90076A7F10}" type="pres">
      <dgm:prSet presAssocID="{6F8CB131-5A9D-4B52-B4F9-8A093C95D776}" presName="rootComposite" presStyleCnt="0"/>
      <dgm:spPr/>
    </dgm:pt>
    <dgm:pt modelId="{C6ED1E87-A521-4D86-A36A-D801C298A74E}" type="pres">
      <dgm:prSet presAssocID="{6F8CB131-5A9D-4B52-B4F9-8A093C95D776}" presName="rootText" presStyleLbl="node2" presStyleIdx="5" presStyleCnt="6" custScaleX="13924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FB18E06-680E-45B3-AE50-7FF12C67BEC0}" type="pres">
      <dgm:prSet presAssocID="{6F8CB131-5A9D-4B52-B4F9-8A093C95D776}" presName="rootConnector" presStyleLbl="node2" presStyleIdx="5" presStyleCnt="6"/>
      <dgm:spPr/>
      <dgm:t>
        <a:bodyPr/>
        <a:lstStyle/>
        <a:p>
          <a:endParaRPr lang="cs-CZ"/>
        </a:p>
      </dgm:t>
    </dgm:pt>
    <dgm:pt modelId="{19020CBB-7EBC-45E6-8120-01A005DE3906}" type="pres">
      <dgm:prSet presAssocID="{6F8CB131-5A9D-4B52-B4F9-8A093C95D776}" presName="hierChild4" presStyleCnt="0"/>
      <dgm:spPr/>
    </dgm:pt>
    <dgm:pt modelId="{2FB09950-829F-42D4-9B86-338254F5DF17}" type="pres">
      <dgm:prSet presAssocID="{6F8CB131-5A9D-4B52-B4F9-8A093C95D776}" presName="hierChild5" presStyleCnt="0"/>
      <dgm:spPr/>
    </dgm:pt>
    <dgm:pt modelId="{59A03A41-7EF1-4DDE-B7B1-D4A578C8293D}" type="pres">
      <dgm:prSet presAssocID="{5661FE66-53B9-4288-9D86-46CA05F13561}" presName="hierChild3" presStyleCnt="0"/>
      <dgm:spPr/>
    </dgm:pt>
    <dgm:pt modelId="{BB68CACD-AA84-4975-A4A1-196774F72610}" type="pres">
      <dgm:prSet presAssocID="{DFC3F2DB-2EDA-407F-9C67-A583315A6BE0}" presName="Name115" presStyleLbl="parChTrans1D2" presStyleIdx="6" presStyleCnt="8"/>
      <dgm:spPr/>
      <dgm:t>
        <a:bodyPr/>
        <a:lstStyle/>
        <a:p>
          <a:endParaRPr lang="cs-CZ"/>
        </a:p>
      </dgm:t>
    </dgm:pt>
    <dgm:pt modelId="{AE279C63-7349-4542-AF71-26A9D7F8CB78}" type="pres">
      <dgm:prSet presAssocID="{81DA8B5D-6252-4D6B-8117-AB40E5BF5224}" presName="hierRoot3" presStyleCnt="0">
        <dgm:presLayoutVars>
          <dgm:hierBranch val="init"/>
        </dgm:presLayoutVars>
      </dgm:prSet>
      <dgm:spPr/>
    </dgm:pt>
    <dgm:pt modelId="{DB61D484-2BFB-4638-B919-AF86E7EBF926}" type="pres">
      <dgm:prSet presAssocID="{81DA8B5D-6252-4D6B-8117-AB40E5BF5224}" presName="rootComposite3" presStyleCnt="0"/>
      <dgm:spPr/>
    </dgm:pt>
    <dgm:pt modelId="{8DC89248-3490-4523-B1D2-6F1E321469E9}" type="pres">
      <dgm:prSet presAssocID="{81DA8B5D-6252-4D6B-8117-AB40E5BF5224}" presName="rootText3" presStyleLbl="asst1" presStyleIdx="0" presStyleCnt="2" custScaleX="9115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6CF9A94-D033-412D-9D7E-3B2EE832ECFF}" type="pres">
      <dgm:prSet presAssocID="{81DA8B5D-6252-4D6B-8117-AB40E5BF5224}" presName="rootConnector3" presStyleLbl="asst1" presStyleIdx="0" presStyleCnt="2"/>
      <dgm:spPr/>
      <dgm:t>
        <a:bodyPr/>
        <a:lstStyle/>
        <a:p>
          <a:endParaRPr lang="cs-CZ"/>
        </a:p>
      </dgm:t>
    </dgm:pt>
    <dgm:pt modelId="{076BFE2F-CF83-40CB-A14A-739E6FBC0E8C}" type="pres">
      <dgm:prSet presAssocID="{81DA8B5D-6252-4D6B-8117-AB40E5BF5224}" presName="hierChild6" presStyleCnt="0"/>
      <dgm:spPr/>
    </dgm:pt>
    <dgm:pt modelId="{3F8B21E1-5ACD-483E-B5BA-D3919F3BEF85}" type="pres">
      <dgm:prSet presAssocID="{81DA8B5D-6252-4D6B-8117-AB40E5BF5224}" presName="hierChild7" presStyleCnt="0"/>
      <dgm:spPr/>
    </dgm:pt>
    <dgm:pt modelId="{7B2C5F49-F74A-49DC-BF78-5A81BBB8049F}" type="pres">
      <dgm:prSet presAssocID="{B68054FC-86A4-4831-BABB-C60B95BF457D}" presName="Name115" presStyleLbl="parChTrans1D2" presStyleIdx="7" presStyleCnt="8"/>
      <dgm:spPr/>
      <dgm:t>
        <a:bodyPr/>
        <a:lstStyle/>
        <a:p>
          <a:endParaRPr lang="cs-CZ"/>
        </a:p>
      </dgm:t>
    </dgm:pt>
    <dgm:pt modelId="{FF345235-B78A-427E-A238-5C54AEA5594E}" type="pres">
      <dgm:prSet presAssocID="{A070E728-E813-4CCB-AE5A-AA3B997F6C32}" presName="hierRoot3" presStyleCnt="0">
        <dgm:presLayoutVars>
          <dgm:hierBranch val="init"/>
        </dgm:presLayoutVars>
      </dgm:prSet>
      <dgm:spPr/>
    </dgm:pt>
    <dgm:pt modelId="{5A456844-6B07-4EE2-BEB1-9528A4D75727}" type="pres">
      <dgm:prSet presAssocID="{A070E728-E813-4CCB-AE5A-AA3B997F6C32}" presName="rootComposite3" presStyleCnt="0"/>
      <dgm:spPr/>
    </dgm:pt>
    <dgm:pt modelId="{53BEF96B-E268-400C-B11F-FC66711BEA34}" type="pres">
      <dgm:prSet presAssocID="{A070E728-E813-4CCB-AE5A-AA3B997F6C32}" presName="rootText3" presStyleLbl="asst1" presStyleIdx="1" presStyleCnt="2" custScaleX="9019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C414696-7CCE-4D3A-A10B-7D4DC4AEF164}" type="pres">
      <dgm:prSet presAssocID="{A070E728-E813-4CCB-AE5A-AA3B997F6C32}" presName="rootConnector3" presStyleLbl="asst1" presStyleIdx="1" presStyleCnt="2"/>
      <dgm:spPr/>
      <dgm:t>
        <a:bodyPr/>
        <a:lstStyle/>
        <a:p>
          <a:endParaRPr lang="cs-CZ"/>
        </a:p>
      </dgm:t>
    </dgm:pt>
    <dgm:pt modelId="{1316B2A9-D959-4790-A929-332F4E6151A3}" type="pres">
      <dgm:prSet presAssocID="{A070E728-E813-4CCB-AE5A-AA3B997F6C32}" presName="hierChild6" presStyleCnt="0"/>
      <dgm:spPr/>
    </dgm:pt>
    <dgm:pt modelId="{207A1A05-61DC-474B-A31F-81FD09387363}" type="pres">
      <dgm:prSet presAssocID="{A070E728-E813-4CCB-AE5A-AA3B997F6C32}" presName="hierChild7" presStyleCnt="0"/>
      <dgm:spPr/>
    </dgm:pt>
  </dgm:ptLst>
  <dgm:cxnLst>
    <dgm:cxn modelId="{546BBB71-81C1-4D4B-8073-4ABB5B9E4181}" type="presOf" srcId="{815BB579-A9ED-49A4-B134-FC1AC02EBFC2}" destId="{5BD8EF73-488B-405B-BBA1-B7ECB5AFD7AA}" srcOrd="1" destOrd="0" presId="urn:microsoft.com/office/officeart/2009/3/layout/HorizontalOrganizationChart"/>
    <dgm:cxn modelId="{7F5FA8B3-B839-49FF-931C-8F63C985F901}" type="presOf" srcId="{FFB85455-0E04-4BF3-92C8-4E8796106624}" destId="{CAE62FEE-C0A2-49FB-844E-4BF80F3B6797}" srcOrd="0" destOrd="0" presId="urn:microsoft.com/office/officeart/2009/3/layout/HorizontalOrganizationChart"/>
    <dgm:cxn modelId="{C9358026-57EA-4134-82C7-C878E72759E2}" type="presOf" srcId="{DFC3F2DB-2EDA-407F-9C67-A583315A6BE0}" destId="{BB68CACD-AA84-4975-A4A1-196774F72610}" srcOrd="0" destOrd="0" presId="urn:microsoft.com/office/officeart/2009/3/layout/HorizontalOrganizationChart"/>
    <dgm:cxn modelId="{C5C64763-E94D-4DAA-86BF-AAD9B7446271}" type="presOf" srcId="{6D1F8B6B-B220-485A-A7E6-32670DAF3213}" destId="{BFCCA162-3372-420C-9B4E-50EB660D2254}" srcOrd="1" destOrd="0" presId="urn:microsoft.com/office/officeart/2009/3/layout/HorizontalOrganizationChart"/>
    <dgm:cxn modelId="{611E6999-230C-407B-B3B1-83D1816CAB27}" type="presOf" srcId="{A23ABA1B-14FA-40B1-822F-F2679CB29BA7}" destId="{BB5CAC87-6D45-4678-9907-A20EA25166BA}" srcOrd="0" destOrd="0" presId="urn:microsoft.com/office/officeart/2009/3/layout/HorizontalOrganizationChart"/>
    <dgm:cxn modelId="{36B3959C-37F3-44D9-A3DC-C272EB3D597D}" srcId="{5661FE66-53B9-4288-9D86-46CA05F13561}" destId="{FFB85455-0E04-4BF3-92C8-4E8796106624}" srcOrd="5" destOrd="0" parTransId="{A23ABA1B-14FA-40B1-822F-F2679CB29BA7}" sibTransId="{7E9F8103-C61C-428D-A60A-E9018A5ED6F4}"/>
    <dgm:cxn modelId="{28888E5F-1AE9-4932-9259-0E5B307156F6}" srcId="{5661FE66-53B9-4288-9D86-46CA05F13561}" destId="{10C98770-3B8B-4935-8927-DCEFBC3E7343}" srcOrd="2" destOrd="0" parTransId="{8B2D3739-A90F-49FD-A49D-16ADCF5443B8}" sibTransId="{6D7DE3DD-B880-445A-A8D2-3F77381A4AF5}"/>
    <dgm:cxn modelId="{397D51EB-94E9-4A4F-B6F9-60BDD9C60585}" type="presOf" srcId="{A2DA8CA0-0D0B-459A-AEBD-81C5A27F9332}" destId="{41445381-B7AE-42FE-8481-3BD719F2F0FC}" srcOrd="1" destOrd="0" presId="urn:microsoft.com/office/officeart/2009/3/layout/HorizontalOrganizationChart"/>
    <dgm:cxn modelId="{C247B773-F2D3-4F06-9419-25E9A622EAFA}" type="presOf" srcId="{815BB579-A9ED-49A4-B134-FC1AC02EBFC2}" destId="{DF604887-80B9-42CD-81EF-10E6A223735D}" srcOrd="0" destOrd="0" presId="urn:microsoft.com/office/officeart/2009/3/layout/HorizontalOrganizationChart"/>
    <dgm:cxn modelId="{C3967D08-EEDC-4307-AD22-2B52E313EC75}" type="presOf" srcId="{A070E728-E813-4CCB-AE5A-AA3B997F6C32}" destId="{53BEF96B-E268-400C-B11F-FC66711BEA34}" srcOrd="0" destOrd="0" presId="urn:microsoft.com/office/officeart/2009/3/layout/HorizontalOrganizationChart"/>
    <dgm:cxn modelId="{89D2B9ED-EB1A-49F4-A014-2D54CAEDD9A9}" srcId="{5661FE66-53B9-4288-9D86-46CA05F13561}" destId="{6F8CB131-5A9D-4B52-B4F9-8A093C95D776}" srcOrd="6" destOrd="0" parTransId="{22A91B51-1506-44CB-9A21-85ED5CBC5E0D}" sibTransId="{DCC78D12-BC33-49C0-817B-7E77BCA6E869}"/>
    <dgm:cxn modelId="{6018F20D-64BB-4603-8867-B95715AB8ACB}" type="presOf" srcId="{22A91B51-1506-44CB-9A21-85ED5CBC5E0D}" destId="{F8E59A9E-C612-40B2-86E6-8A45EBF68D59}" srcOrd="0" destOrd="0" presId="urn:microsoft.com/office/officeart/2009/3/layout/HorizontalOrganizationChart"/>
    <dgm:cxn modelId="{086489AC-DED6-4D7E-BD65-163B8193E9B7}" type="presOf" srcId="{6D1F8B6B-B220-485A-A7E6-32670DAF3213}" destId="{5E4B87A0-FF2C-46F9-A289-9198C7CD6C73}" srcOrd="0" destOrd="0" presId="urn:microsoft.com/office/officeart/2009/3/layout/HorizontalOrganizationChart"/>
    <dgm:cxn modelId="{DAA5822C-EC82-496E-8B8F-BBFE2F7F1D57}" type="presOf" srcId="{10C98770-3B8B-4935-8927-DCEFBC3E7343}" destId="{4452C9DC-6CE6-4012-8B41-6607AD6E1791}" srcOrd="1" destOrd="0" presId="urn:microsoft.com/office/officeart/2009/3/layout/HorizontalOrganizationChart"/>
    <dgm:cxn modelId="{0F232A43-C9CB-4F09-BC45-FE228806CA8A}" type="presOf" srcId="{FFB85455-0E04-4BF3-92C8-4E8796106624}" destId="{BBE24002-FC41-4D71-BC8F-2E9E1D33A36D}" srcOrd="1" destOrd="0" presId="urn:microsoft.com/office/officeart/2009/3/layout/HorizontalOrganizationChart"/>
    <dgm:cxn modelId="{E73601B4-1078-48DB-AFD3-36CD6C1E72EA}" srcId="{5661FE66-53B9-4288-9D86-46CA05F13561}" destId="{6D1F8B6B-B220-485A-A7E6-32670DAF3213}" srcOrd="3" destOrd="0" parTransId="{83E53A11-2074-4416-858C-33D8B654621C}" sibTransId="{C4B17E81-A773-4AAC-8E1F-060637F9C4BE}"/>
    <dgm:cxn modelId="{6AC56811-B96A-4383-B8B2-CE4423A77052}" srcId="{36E53188-9E6B-40FD-8519-C339AA75A3FB}" destId="{5661FE66-53B9-4288-9D86-46CA05F13561}" srcOrd="0" destOrd="0" parTransId="{0D4B9523-9C30-4187-997F-198F84066A50}" sibTransId="{77462C56-5A14-4AD3-A9C4-0CA3EB1D9DEF}"/>
    <dgm:cxn modelId="{D13BA34E-9FF4-4205-AC84-92D6DE1D209A}" srcId="{5661FE66-53B9-4288-9D86-46CA05F13561}" destId="{A2DA8CA0-0D0B-459A-AEBD-81C5A27F9332}" srcOrd="4" destOrd="0" parTransId="{1834199C-CB31-4C38-8C3D-1A7400771A34}" sibTransId="{2A91B9FB-6668-415D-A003-12443BF075B7}"/>
    <dgm:cxn modelId="{687D3EA0-A95A-4FF6-90A2-C9BFF966A05C}" type="presOf" srcId="{81DA8B5D-6252-4D6B-8117-AB40E5BF5224}" destId="{96CF9A94-D033-412D-9D7E-3B2EE832ECFF}" srcOrd="1" destOrd="0" presId="urn:microsoft.com/office/officeart/2009/3/layout/HorizontalOrganizationChart"/>
    <dgm:cxn modelId="{B327AB49-DC81-47B2-8310-B09C9F9EB45D}" type="presOf" srcId="{10C98770-3B8B-4935-8927-DCEFBC3E7343}" destId="{9FB28E0A-042E-4504-96D6-7D91CF4ACCED}" srcOrd="0" destOrd="0" presId="urn:microsoft.com/office/officeart/2009/3/layout/HorizontalOrganizationChart"/>
    <dgm:cxn modelId="{3F6B5436-68B9-467D-87A0-8D65D504CD5B}" type="presOf" srcId="{6F8CB131-5A9D-4B52-B4F9-8A093C95D776}" destId="{C6ED1E87-A521-4D86-A36A-D801C298A74E}" srcOrd="0" destOrd="0" presId="urn:microsoft.com/office/officeart/2009/3/layout/HorizontalOrganizationChart"/>
    <dgm:cxn modelId="{87B8BBDC-23AB-4EF3-BA6C-2D0E9DF36615}" srcId="{5661FE66-53B9-4288-9D86-46CA05F13561}" destId="{815BB579-A9ED-49A4-B134-FC1AC02EBFC2}" srcOrd="1" destOrd="0" parTransId="{BBFB6FC4-EB24-4D68-87F9-B5E3B6E1991F}" sibTransId="{48CAE150-51EB-4106-A061-4CB3BD6CAEC7}"/>
    <dgm:cxn modelId="{21A595EF-1E93-44C9-A2E0-35283F1D582A}" type="presOf" srcId="{5661FE66-53B9-4288-9D86-46CA05F13561}" destId="{76942514-5C17-4151-A421-B755756A2EFD}" srcOrd="1" destOrd="0" presId="urn:microsoft.com/office/officeart/2009/3/layout/HorizontalOrganizationChart"/>
    <dgm:cxn modelId="{D8E5592F-1073-41B9-9195-E03BBFD17864}" type="presOf" srcId="{8B2D3739-A90F-49FD-A49D-16ADCF5443B8}" destId="{1E39F851-9155-44B8-B22F-E1493102E68D}" srcOrd="0" destOrd="0" presId="urn:microsoft.com/office/officeart/2009/3/layout/HorizontalOrganizationChart"/>
    <dgm:cxn modelId="{223FA64F-087C-4C3B-B4A2-D3B9D60D0A13}" type="presOf" srcId="{81DA8B5D-6252-4D6B-8117-AB40E5BF5224}" destId="{8DC89248-3490-4523-B1D2-6F1E321469E9}" srcOrd="0" destOrd="0" presId="urn:microsoft.com/office/officeart/2009/3/layout/HorizontalOrganizationChart"/>
    <dgm:cxn modelId="{6BFF1B6C-4AA2-4C04-8326-2D48C4FC35B0}" type="presOf" srcId="{B68054FC-86A4-4831-BABB-C60B95BF457D}" destId="{7B2C5F49-F74A-49DC-BF78-5A81BBB8049F}" srcOrd="0" destOrd="0" presId="urn:microsoft.com/office/officeart/2009/3/layout/HorizontalOrganizationChart"/>
    <dgm:cxn modelId="{D3F7EA61-A9F1-4E1B-9227-41341EC91DBC}" type="presOf" srcId="{BBFB6FC4-EB24-4D68-87F9-B5E3B6E1991F}" destId="{630AD6EF-FAFB-42C7-8809-420F4BC77D99}" srcOrd="0" destOrd="0" presId="urn:microsoft.com/office/officeart/2009/3/layout/HorizontalOrganizationChart"/>
    <dgm:cxn modelId="{36DFD9C3-5746-47B9-B054-2EECB5F3F4B2}" srcId="{5661FE66-53B9-4288-9D86-46CA05F13561}" destId="{A070E728-E813-4CCB-AE5A-AA3B997F6C32}" srcOrd="7" destOrd="0" parTransId="{B68054FC-86A4-4831-BABB-C60B95BF457D}" sibTransId="{B8FD682D-8A94-4C49-8526-9818F8A3EE76}"/>
    <dgm:cxn modelId="{1E399CFF-EF13-4037-9B4B-4560461A788A}" type="presOf" srcId="{5661FE66-53B9-4288-9D86-46CA05F13561}" destId="{F5440D7B-4F41-475D-B84F-B4244125D953}" srcOrd="0" destOrd="0" presId="urn:microsoft.com/office/officeart/2009/3/layout/HorizontalOrganizationChart"/>
    <dgm:cxn modelId="{FFE03222-764E-498B-A8AD-95A26A4153D4}" type="presOf" srcId="{A070E728-E813-4CCB-AE5A-AA3B997F6C32}" destId="{7C414696-7CCE-4D3A-A10B-7D4DC4AEF164}" srcOrd="1" destOrd="0" presId="urn:microsoft.com/office/officeart/2009/3/layout/HorizontalOrganizationChart"/>
    <dgm:cxn modelId="{ADD97F1A-3549-4C73-BF71-147F94C8EBBC}" type="presOf" srcId="{1834199C-CB31-4C38-8C3D-1A7400771A34}" destId="{3E736610-E908-4F9E-8FD0-68E41524062C}" srcOrd="0" destOrd="0" presId="urn:microsoft.com/office/officeart/2009/3/layout/HorizontalOrganizationChart"/>
    <dgm:cxn modelId="{71C1669B-EB9B-43C5-8B7C-0B56657B020D}" srcId="{5661FE66-53B9-4288-9D86-46CA05F13561}" destId="{81DA8B5D-6252-4D6B-8117-AB40E5BF5224}" srcOrd="0" destOrd="0" parTransId="{DFC3F2DB-2EDA-407F-9C67-A583315A6BE0}" sibTransId="{4177B9D8-A56C-4E99-AFE4-2DF887DA2996}"/>
    <dgm:cxn modelId="{B6EA519A-E44E-42DD-ADE7-43F0AF435D15}" type="presOf" srcId="{36E53188-9E6B-40FD-8519-C339AA75A3FB}" destId="{54F6EC6C-BB22-4246-A7B1-DA45EE9D61A6}" srcOrd="0" destOrd="0" presId="urn:microsoft.com/office/officeart/2009/3/layout/HorizontalOrganizationChart"/>
    <dgm:cxn modelId="{DDAB1393-2212-4ABF-89C0-1858F089FD1D}" type="presOf" srcId="{83E53A11-2074-4416-858C-33D8B654621C}" destId="{FFBE3A23-2551-4024-9309-D4F3CBFEC50D}" srcOrd="0" destOrd="0" presId="urn:microsoft.com/office/officeart/2009/3/layout/HorizontalOrganizationChart"/>
    <dgm:cxn modelId="{4050E7D9-57F7-46D9-9B15-0DFE2403148B}" type="presOf" srcId="{6F8CB131-5A9D-4B52-B4F9-8A093C95D776}" destId="{7FB18E06-680E-45B3-AE50-7FF12C67BEC0}" srcOrd="1" destOrd="0" presId="urn:microsoft.com/office/officeart/2009/3/layout/HorizontalOrganizationChart"/>
    <dgm:cxn modelId="{9FE34C28-D98C-4418-B72D-8FAFCEB15ADC}" type="presOf" srcId="{A2DA8CA0-0D0B-459A-AEBD-81C5A27F9332}" destId="{134A5A19-1E6D-4E24-996B-7EB0212B939F}" srcOrd="0" destOrd="0" presId="urn:microsoft.com/office/officeart/2009/3/layout/HorizontalOrganizationChart"/>
    <dgm:cxn modelId="{4209B801-2CE1-4F20-A32B-D374DF3E992E}" type="presParOf" srcId="{54F6EC6C-BB22-4246-A7B1-DA45EE9D61A6}" destId="{811850AF-DE44-4F2D-BC92-16F5603696A8}" srcOrd="0" destOrd="0" presId="urn:microsoft.com/office/officeart/2009/3/layout/HorizontalOrganizationChart"/>
    <dgm:cxn modelId="{DBDAEFFD-9723-4BE0-B127-CE83610CDA58}" type="presParOf" srcId="{811850AF-DE44-4F2D-BC92-16F5603696A8}" destId="{53D88394-79BC-4FDB-93B4-7E21EFCFAA54}" srcOrd="0" destOrd="0" presId="urn:microsoft.com/office/officeart/2009/3/layout/HorizontalOrganizationChart"/>
    <dgm:cxn modelId="{3AABECCE-7FD7-48D3-BDD9-90D05F706ABE}" type="presParOf" srcId="{53D88394-79BC-4FDB-93B4-7E21EFCFAA54}" destId="{F5440D7B-4F41-475D-B84F-B4244125D953}" srcOrd="0" destOrd="0" presId="urn:microsoft.com/office/officeart/2009/3/layout/HorizontalOrganizationChart"/>
    <dgm:cxn modelId="{07C3B39C-D998-4229-8BF2-20E329657C90}" type="presParOf" srcId="{53D88394-79BC-4FDB-93B4-7E21EFCFAA54}" destId="{76942514-5C17-4151-A421-B755756A2EFD}" srcOrd="1" destOrd="0" presId="urn:microsoft.com/office/officeart/2009/3/layout/HorizontalOrganizationChart"/>
    <dgm:cxn modelId="{A08D901F-9829-423F-B520-C8F898C497A5}" type="presParOf" srcId="{811850AF-DE44-4F2D-BC92-16F5603696A8}" destId="{772396A1-E28A-44A4-A3F3-336A7C286E60}" srcOrd="1" destOrd="0" presId="urn:microsoft.com/office/officeart/2009/3/layout/HorizontalOrganizationChart"/>
    <dgm:cxn modelId="{F4AB23B6-632B-458F-A825-B230F166864A}" type="presParOf" srcId="{772396A1-E28A-44A4-A3F3-336A7C286E60}" destId="{630AD6EF-FAFB-42C7-8809-420F4BC77D99}" srcOrd="0" destOrd="0" presId="urn:microsoft.com/office/officeart/2009/3/layout/HorizontalOrganizationChart"/>
    <dgm:cxn modelId="{BA1A6D55-656D-4486-8655-98F9FF4F5327}" type="presParOf" srcId="{772396A1-E28A-44A4-A3F3-336A7C286E60}" destId="{6CFAFEBD-219D-449E-8F02-8244551091EC}" srcOrd="1" destOrd="0" presId="urn:microsoft.com/office/officeart/2009/3/layout/HorizontalOrganizationChart"/>
    <dgm:cxn modelId="{740F67D5-5E95-4B0B-84B9-DA38BBC1BDB7}" type="presParOf" srcId="{6CFAFEBD-219D-449E-8F02-8244551091EC}" destId="{0A8E9DDC-3407-4710-A55A-91A28D78B666}" srcOrd="0" destOrd="0" presId="urn:microsoft.com/office/officeart/2009/3/layout/HorizontalOrganizationChart"/>
    <dgm:cxn modelId="{77877925-E751-4A3E-A459-B8FEEFF4FFED}" type="presParOf" srcId="{0A8E9DDC-3407-4710-A55A-91A28D78B666}" destId="{DF604887-80B9-42CD-81EF-10E6A223735D}" srcOrd="0" destOrd="0" presId="urn:microsoft.com/office/officeart/2009/3/layout/HorizontalOrganizationChart"/>
    <dgm:cxn modelId="{DE759D6A-9978-420C-86A2-E71CABEA85C2}" type="presParOf" srcId="{0A8E9DDC-3407-4710-A55A-91A28D78B666}" destId="{5BD8EF73-488B-405B-BBA1-B7ECB5AFD7AA}" srcOrd="1" destOrd="0" presId="urn:microsoft.com/office/officeart/2009/3/layout/HorizontalOrganizationChart"/>
    <dgm:cxn modelId="{8EF10027-FF81-4B7E-8127-7A640D9C0EA4}" type="presParOf" srcId="{6CFAFEBD-219D-449E-8F02-8244551091EC}" destId="{A9D39F67-F0CC-455D-9F79-037D1A32ECB7}" srcOrd="1" destOrd="0" presId="urn:microsoft.com/office/officeart/2009/3/layout/HorizontalOrganizationChart"/>
    <dgm:cxn modelId="{348DE76F-6C6E-42C5-AEB8-52534275F607}" type="presParOf" srcId="{6CFAFEBD-219D-449E-8F02-8244551091EC}" destId="{2A9FF8C8-6304-4674-AE94-440A00FC234C}" srcOrd="2" destOrd="0" presId="urn:microsoft.com/office/officeart/2009/3/layout/HorizontalOrganizationChart"/>
    <dgm:cxn modelId="{1F53D242-0C4C-4CB2-970C-383EBD958398}" type="presParOf" srcId="{772396A1-E28A-44A4-A3F3-336A7C286E60}" destId="{1E39F851-9155-44B8-B22F-E1493102E68D}" srcOrd="2" destOrd="0" presId="urn:microsoft.com/office/officeart/2009/3/layout/HorizontalOrganizationChart"/>
    <dgm:cxn modelId="{EE048850-061E-4D45-A100-F5B4BB18C073}" type="presParOf" srcId="{772396A1-E28A-44A4-A3F3-336A7C286E60}" destId="{8680457E-F816-482B-A9AB-53F239BC9669}" srcOrd="3" destOrd="0" presId="urn:microsoft.com/office/officeart/2009/3/layout/HorizontalOrganizationChart"/>
    <dgm:cxn modelId="{76579094-6440-4E27-B726-3DBE1C9E832B}" type="presParOf" srcId="{8680457E-F816-482B-A9AB-53F239BC9669}" destId="{3BAED0C7-2385-462D-ABF2-225C7C09EC01}" srcOrd="0" destOrd="0" presId="urn:microsoft.com/office/officeart/2009/3/layout/HorizontalOrganizationChart"/>
    <dgm:cxn modelId="{2035748F-0C27-4E30-AF49-305993103A64}" type="presParOf" srcId="{3BAED0C7-2385-462D-ABF2-225C7C09EC01}" destId="{9FB28E0A-042E-4504-96D6-7D91CF4ACCED}" srcOrd="0" destOrd="0" presId="urn:microsoft.com/office/officeart/2009/3/layout/HorizontalOrganizationChart"/>
    <dgm:cxn modelId="{8DD0BAAB-D548-43F3-AF2D-DBEF47D8D72B}" type="presParOf" srcId="{3BAED0C7-2385-462D-ABF2-225C7C09EC01}" destId="{4452C9DC-6CE6-4012-8B41-6607AD6E1791}" srcOrd="1" destOrd="0" presId="urn:microsoft.com/office/officeart/2009/3/layout/HorizontalOrganizationChart"/>
    <dgm:cxn modelId="{AABED9C1-F55D-4541-90A5-6B7730E1438C}" type="presParOf" srcId="{8680457E-F816-482B-A9AB-53F239BC9669}" destId="{354DEE05-28DD-46F9-A69D-7811509F794A}" srcOrd="1" destOrd="0" presId="urn:microsoft.com/office/officeart/2009/3/layout/HorizontalOrganizationChart"/>
    <dgm:cxn modelId="{0B4C42BC-6CBB-4D93-AB1D-7E5034EBF237}" type="presParOf" srcId="{8680457E-F816-482B-A9AB-53F239BC9669}" destId="{F99B4E8C-BCD2-4825-9F50-987ED42568BB}" srcOrd="2" destOrd="0" presId="urn:microsoft.com/office/officeart/2009/3/layout/HorizontalOrganizationChart"/>
    <dgm:cxn modelId="{24DE2709-4C01-45E7-AF9D-3D234274B689}" type="presParOf" srcId="{772396A1-E28A-44A4-A3F3-336A7C286E60}" destId="{FFBE3A23-2551-4024-9309-D4F3CBFEC50D}" srcOrd="4" destOrd="0" presId="urn:microsoft.com/office/officeart/2009/3/layout/HorizontalOrganizationChart"/>
    <dgm:cxn modelId="{8E68DC4D-6387-49EA-86D9-5E4ECF258B3D}" type="presParOf" srcId="{772396A1-E28A-44A4-A3F3-336A7C286E60}" destId="{1E450EB7-37C6-4235-A5BC-8D853C81B191}" srcOrd="5" destOrd="0" presId="urn:microsoft.com/office/officeart/2009/3/layout/HorizontalOrganizationChart"/>
    <dgm:cxn modelId="{B3E8B296-F825-4ABF-8C9A-845C0801D47B}" type="presParOf" srcId="{1E450EB7-37C6-4235-A5BC-8D853C81B191}" destId="{EFD9FE2A-ACFA-4A5B-8780-2335AE6A1949}" srcOrd="0" destOrd="0" presId="urn:microsoft.com/office/officeart/2009/3/layout/HorizontalOrganizationChart"/>
    <dgm:cxn modelId="{8266C077-C056-41A3-9BF8-DDF785E80901}" type="presParOf" srcId="{EFD9FE2A-ACFA-4A5B-8780-2335AE6A1949}" destId="{5E4B87A0-FF2C-46F9-A289-9198C7CD6C73}" srcOrd="0" destOrd="0" presId="urn:microsoft.com/office/officeart/2009/3/layout/HorizontalOrganizationChart"/>
    <dgm:cxn modelId="{070B62BE-269C-48CD-BD4B-02892C12089D}" type="presParOf" srcId="{EFD9FE2A-ACFA-4A5B-8780-2335AE6A1949}" destId="{BFCCA162-3372-420C-9B4E-50EB660D2254}" srcOrd="1" destOrd="0" presId="urn:microsoft.com/office/officeart/2009/3/layout/HorizontalOrganizationChart"/>
    <dgm:cxn modelId="{0A4349AC-87F6-450F-9F43-1D9F7B544FFE}" type="presParOf" srcId="{1E450EB7-37C6-4235-A5BC-8D853C81B191}" destId="{4388FA79-A6F4-4ED4-899D-4EE2A1F28492}" srcOrd="1" destOrd="0" presId="urn:microsoft.com/office/officeart/2009/3/layout/HorizontalOrganizationChart"/>
    <dgm:cxn modelId="{BDBBFF22-B0B2-405C-9491-16AA36B40067}" type="presParOf" srcId="{1E450EB7-37C6-4235-A5BC-8D853C81B191}" destId="{0477FC55-09A6-46F9-AB00-73E7C53792A4}" srcOrd="2" destOrd="0" presId="urn:microsoft.com/office/officeart/2009/3/layout/HorizontalOrganizationChart"/>
    <dgm:cxn modelId="{D69C690F-F668-4500-9475-92E05F492B59}" type="presParOf" srcId="{772396A1-E28A-44A4-A3F3-336A7C286E60}" destId="{3E736610-E908-4F9E-8FD0-68E41524062C}" srcOrd="6" destOrd="0" presId="urn:microsoft.com/office/officeart/2009/3/layout/HorizontalOrganizationChart"/>
    <dgm:cxn modelId="{6D4EFFA4-F25C-4F49-9596-E9C39D4B5AD3}" type="presParOf" srcId="{772396A1-E28A-44A4-A3F3-336A7C286E60}" destId="{680DA604-8128-416B-B891-37C908249F18}" srcOrd="7" destOrd="0" presId="urn:microsoft.com/office/officeart/2009/3/layout/HorizontalOrganizationChart"/>
    <dgm:cxn modelId="{D44DE9AB-1CCC-4FBB-840B-AEDE6DDB87EC}" type="presParOf" srcId="{680DA604-8128-416B-B891-37C908249F18}" destId="{5AB74F0E-1312-4A91-8D88-AB6E6E283CC4}" srcOrd="0" destOrd="0" presId="urn:microsoft.com/office/officeart/2009/3/layout/HorizontalOrganizationChart"/>
    <dgm:cxn modelId="{F2CCA98A-F154-43E4-931C-9DB8A671EC65}" type="presParOf" srcId="{5AB74F0E-1312-4A91-8D88-AB6E6E283CC4}" destId="{134A5A19-1E6D-4E24-996B-7EB0212B939F}" srcOrd="0" destOrd="0" presId="urn:microsoft.com/office/officeart/2009/3/layout/HorizontalOrganizationChart"/>
    <dgm:cxn modelId="{C39B9712-60BA-41EB-B751-6DD56C51CE65}" type="presParOf" srcId="{5AB74F0E-1312-4A91-8D88-AB6E6E283CC4}" destId="{41445381-B7AE-42FE-8481-3BD719F2F0FC}" srcOrd="1" destOrd="0" presId="urn:microsoft.com/office/officeart/2009/3/layout/HorizontalOrganizationChart"/>
    <dgm:cxn modelId="{6380DB32-EE3F-47E4-8D45-BD5A6EF3D643}" type="presParOf" srcId="{680DA604-8128-416B-B891-37C908249F18}" destId="{2AB8EFA7-8199-4F2A-83AC-90ECF225F335}" srcOrd="1" destOrd="0" presId="urn:microsoft.com/office/officeart/2009/3/layout/HorizontalOrganizationChart"/>
    <dgm:cxn modelId="{9BB051A7-D76B-4A27-B359-7331E18234B1}" type="presParOf" srcId="{680DA604-8128-416B-B891-37C908249F18}" destId="{091A476C-C27B-42F3-AF8E-B93AE14838C9}" srcOrd="2" destOrd="0" presId="urn:microsoft.com/office/officeart/2009/3/layout/HorizontalOrganizationChart"/>
    <dgm:cxn modelId="{829889F7-250C-4408-94A8-46AA3BD5394A}" type="presParOf" srcId="{772396A1-E28A-44A4-A3F3-336A7C286E60}" destId="{BB5CAC87-6D45-4678-9907-A20EA25166BA}" srcOrd="8" destOrd="0" presId="urn:microsoft.com/office/officeart/2009/3/layout/HorizontalOrganizationChart"/>
    <dgm:cxn modelId="{B5FF3758-0ED1-4B19-B050-65817140D12E}" type="presParOf" srcId="{772396A1-E28A-44A4-A3F3-336A7C286E60}" destId="{BC51EA82-9323-4A3B-98C4-B331437CFFF8}" srcOrd="9" destOrd="0" presId="urn:microsoft.com/office/officeart/2009/3/layout/HorizontalOrganizationChart"/>
    <dgm:cxn modelId="{60CC1AE8-35FC-44F7-83DD-1F3B4E238CC4}" type="presParOf" srcId="{BC51EA82-9323-4A3B-98C4-B331437CFFF8}" destId="{04B34A77-ED6F-42A1-9634-A16E199EF82A}" srcOrd="0" destOrd="0" presId="urn:microsoft.com/office/officeart/2009/3/layout/HorizontalOrganizationChart"/>
    <dgm:cxn modelId="{0293EFB4-3DE1-4F78-8E1E-ADD2B605A224}" type="presParOf" srcId="{04B34A77-ED6F-42A1-9634-A16E199EF82A}" destId="{CAE62FEE-C0A2-49FB-844E-4BF80F3B6797}" srcOrd="0" destOrd="0" presId="urn:microsoft.com/office/officeart/2009/3/layout/HorizontalOrganizationChart"/>
    <dgm:cxn modelId="{2B4D5CD3-5A9F-4F09-92E5-6C1F1AA4C628}" type="presParOf" srcId="{04B34A77-ED6F-42A1-9634-A16E199EF82A}" destId="{BBE24002-FC41-4D71-BC8F-2E9E1D33A36D}" srcOrd="1" destOrd="0" presId="urn:microsoft.com/office/officeart/2009/3/layout/HorizontalOrganizationChart"/>
    <dgm:cxn modelId="{D7DB5482-4384-4ABC-9739-052DCAEB12E4}" type="presParOf" srcId="{BC51EA82-9323-4A3B-98C4-B331437CFFF8}" destId="{A4C7184E-D672-48E9-A525-C00483D9B778}" srcOrd="1" destOrd="0" presId="urn:microsoft.com/office/officeart/2009/3/layout/HorizontalOrganizationChart"/>
    <dgm:cxn modelId="{A541F489-E833-455A-8D5B-FCF400B79914}" type="presParOf" srcId="{BC51EA82-9323-4A3B-98C4-B331437CFFF8}" destId="{1F6DA6D7-A8CA-4EBD-BC01-ED98D925EA12}" srcOrd="2" destOrd="0" presId="urn:microsoft.com/office/officeart/2009/3/layout/HorizontalOrganizationChart"/>
    <dgm:cxn modelId="{9F650869-085F-4DB7-9E2A-54E91F557E8D}" type="presParOf" srcId="{772396A1-E28A-44A4-A3F3-336A7C286E60}" destId="{F8E59A9E-C612-40B2-86E6-8A45EBF68D59}" srcOrd="10" destOrd="0" presId="urn:microsoft.com/office/officeart/2009/3/layout/HorizontalOrganizationChart"/>
    <dgm:cxn modelId="{22434014-A3FF-4292-9A28-D00598BBE372}" type="presParOf" srcId="{772396A1-E28A-44A4-A3F3-336A7C286E60}" destId="{55356C92-B2DF-450C-B581-1D573A33DF42}" srcOrd="11" destOrd="0" presId="urn:microsoft.com/office/officeart/2009/3/layout/HorizontalOrganizationChart"/>
    <dgm:cxn modelId="{6CF88E3B-6BB2-4FBD-8B8D-2B746106F66E}" type="presParOf" srcId="{55356C92-B2DF-450C-B581-1D573A33DF42}" destId="{A2CD11CA-0DF4-4669-90C4-CC90076A7F10}" srcOrd="0" destOrd="0" presId="urn:microsoft.com/office/officeart/2009/3/layout/HorizontalOrganizationChart"/>
    <dgm:cxn modelId="{119D0556-7503-4762-9C2E-ED4D6BECCFC1}" type="presParOf" srcId="{A2CD11CA-0DF4-4669-90C4-CC90076A7F10}" destId="{C6ED1E87-A521-4D86-A36A-D801C298A74E}" srcOrd="0" destOrd="0" presId="urn:microsoft.com/office/officeart/2009/3/layout/HorizontalOrganizationChart"/>
    <dgm:cxn modelId="{57CDA1F0-E083-40DF-A273-E2E6C69AA700}" type="presParOf" srcId="{A2CD11CA-0DF4-4669-90C4-CC90076A7F10}" destId="{7FB18E06-680E-45B3-AE50-7FF12C67BEC0}" srcOrd="1" destOrd="0" presId="urn:microsoft.com/office/officeart/2009/3/layout/HorizontalOrganizationChart"/>
    <dgm:cxn modelId="{0C806488-5CD7-4265-A471-2FB5826A62F0}" type="presParOf" srcId="{55356C92-B2DF-450C-B581-1D573A33DF42}" destId="{19020CBB-7EBC-45E6-8120-01A005DE3906}" srcOrd="1" destOrd="0" presId="urn:microsoft.com/office/officeart/2009/3/layout/HorizontalOrganizationChart"/>
    <dgm:cxn modelId="{7F59FAFA-6E63-4CAD-BA8C-DE7A990651C6}" type="presParOf" srcId="{55356C92-B2DF-450C-B581-1D573A33DF42}" destId="{2FB09950-829F-42D4-9B86-338254F5DF17}" srcOrd="2" destOrd="0" presId="urn:microsoft.com/office/officeart/2009/3/layout/HorizontalOrganizationChart"/>
    <dgm:cxn modelId="{5A791348-D780-4022-B37E-206A0DE16E21}" type="presParOf" srcId="{811850AF-DE44-4F2D-BC92-16F5603696A8}" destId="{59A03A41-7EF1-4DDE-B7B1-D4A578C8293D}" srcOrd="2" destOrd="0" presId="urn:microsoft.com/office/officeart/2009/3/layout/HorizontalOrganizationChart"/>
    <dgm:cxn modelId="{B165F022-75C9-42B1-AF16-4D45993EAF5E}" type="presParOf" srcId="{59A03A41-7EF1-4DDE-B7B1-D4A578C8293D}" destId="{BB68CACD-AA84-4975-A4A1-196774F72610}" srcOrd="0" destOrd="0" presId="urn:microsoft.com/office/officeart/2009/3/layout/HorizontalOrganizationChart"/>
    <dgm:cxn modelId="{61EEF4E3-7DE3-4FCA-9267-44343FD80CD9}" type="presParOf" srcId="{59A03A41-7EF1-4DDE-B7B1-D4A578C8293D}" destId="{AE279C63-7349-4542-AF71-26A9D7F8CB78}" srcOrd="1" destOrd="0" presId="urn:microsoft.com/office/officeart/2009/3/layout/HorizontalOrganizationChart"/>
    <dgm:cxn modelId="{B7D5BCF8-31A9-46C7-83BC-A95A62D903C9}" type="presParOf" srcId="{AE279C63-7349-4542-AF71-26A9D7F8CB78}" destId="{DB61D484-2BFB-4638-B919-AF86E7EBF926}" srcOrd="0" destOrd="0" presId="urn:microsoft.com/office/officeart/2009/3/layout/HorizontalOrganizationChart"/>
    <dgm:cxn modelId="{B6DEB3A0-A7DC-41C2-89E2-16AC8A117FC6}" type="presParOf" srcId="{DB61D484-2BFB-4638-B919-AF86E7EBF926}" destId="{8DC89248-3490-4523-B1D2-6F1E321469E9}" srcOrd="0" destOrd="0" presId="urn:microsoft.com/office/officeart/2009/3/layout/HorizontalOrganizationChart"/>
    <dgm:cxn modelId="{2B0836C6-DCAB-49B0-9C99-F617FAFC92B3}" type="presParOf" srcId="{DB61D484-2BFB-4638-B919-AF86E7EBF926}" destId="{96CF9A94-D033-412D-9D7E-3B2EE832ECFF}" srcOrd="1" destOrd="0" presId="urn:microsoft.com/office/officeart/2009/3/layout/HorizontalOrganizationChart"/>
    <dgm:cxn modelId="{64D3CDBF-6B35-41EF-BD1F-AB05C7B7F063}" type="presParOf" srcId="{AE279C63-7349-4542-AF71-26A9D7F8CB78}" destId="{076BFE2F-CF83-40CB-A14A-739E6FBC0E8C}" srcOrd="1" destOrd="0" presId="urn:microsoft.com/office/officeart/2009/3/layout/HorizontalOrganizationChart"/>
    <dgm:cxn modelId="{B8A88CB6-78CA-4840-ABF9-4247C485D5B8}" type="presParOf" srcId="{AE279C63-7349-4542-AF71-26A9D7F8CB78}" destId="{3F8B21E1-5ACD-483E-B5BA-D3919F3BEF85}" srcOrd="2" destOrd="0" presId="urn:microsoft.com/office/officeart/2009/3/layout/HorizontalOrganizationChart"/>
    <dgm:cxn modelId="{E177EF9C-6F4D-4659-B448-6EE32EABF55F}" type="presParOf" srcId="{59A03A41-7EF1-4DDE-B7B1-D4A578C8293D}" destId="{7B2C5F49-F74A-49DC-BF78-5A81BBB8049F}" srcOrd="2" destOrd="0" presId="urn:microsoft.com/office/officeart/2009/3/layout/HorizontalOrganizationChart"/>
    <dgm:cxn modelId="{1101BB10-CED0-40A0-827C-9513EF45AD72}" type="presParOf" srcId="{59A03A41-7EF1-4DDE-B7B1-D4A578C8293D}" destId="{FF345235-B78A-427E-A238-5C54AEA5594E}" srcOrd="3" destOrd="0" presId="urn:microsoft.com/office/officeart/2009/3/layout/HorizontalOrganizationChart"/>
    <dgm:cxn modelId="{B572C9F1-84EF-47EA-9936-2A388283AA03}" type="presParOf" srcId="{FF345235-B78A-427E-A238-5C54AEA5594E}" destId="{5A456844-6B07-4EE2-BEB1-9528A4D75727}" srcOrd="0" destOrd="0" presId="urn:microsoft.com/office/officeart/2009/3/layout/HorizontalOrganizationChart"/>
    <dgm:cxn modelId="{92954CF3-05CD-4DB2-AAC6-7525632911A5}" type="presParOf" srcId="{5A456844-6B07-4EE2-BEB1-9528A4D75727}" destId="{53BEF96B-E268-400C-B11F-FC66711BEA34}" srcOrd="0" destOrd="0" presId="urn:microsoft.com/office/officeart/2009/3/layout/HorizontalOrganizationChart"/>
    <dgm:cxn modelId="{0A3569B1-C2B8-4CA3-B20B-7C616D44B1EE}" type="presParOf" srcId="{5A456844-6B07-4EE2-BEB1-9528A4D75727}" destId="{7C414696-7CCE-4D3A-A10B-7D4DC4AEF164}" srcOrd="1" destOrd="0" presId="urn:microsoft.com/office/officeart/2009/3/layout/HorizontalOrganizationChart"/>
    <dgm:cxn modelId="{9A738F77-AC42-4FB9-B0B3-0D4D79CB6793}" type="presParOf" srcId="{FF345235-B78A-427E-A238-5C54AEA5594E}" destId="{1316B2A9-D959-4790-A929-332F4E6151A3}" srcOrd="1" destOrd="0" presId="urn:microsoft.com/office/officeart/2009/3/layout/HorizontalOrganizationChart"/>
    <dgm:cxn modelId="{9665A8DB-2069-4E56-A117-366C829279B0}" type="presParOf" srcId="{FF345235-B78A-427E-A238-5C54AEA5594E}" destId="{207A1A05-61DC-474B-A31F-81FD09387363}" srcOrd="2" destOrd="0" presId="urn:microsoft.com/office/officeart/2009/3/layout/HorizontalOrganizationChar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5850BE-D1B5-424C-ABF1-BB45DF8CD6E2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38BD251C-FB9B-4B3F-98F2-2173FD41D78C}">
      <dgm:prSet custT="1"/>
      <dgm:spPr/>
      <dgm:t>
        <a:bodyPr/>
        <a:lstStyle/>
        <a:p>
          <a:pPr rtl="0"/>
          <a:r>
            <a:rPr lang="cs-CZ" sz="3300" b="1" dirty="0" smtClean="0">
              <a:solidFill>
                <a:schemeClr val="tx1"/>
              </a:solidFill>
            </a:rPr>
            <a:t>Cílové skupiny </a:t>
          </a:r>
          <a:endParaRPr lang="cs-CZ" sz="3300" b="1" dirty="0">
            <a:solidFill>
              <a:schemeClr val="tx1"/>
            </a:solidFill>
          </a:endParaRPr>
        </a:p>
      </dgm:t>
    </dgm:pt>
    <dgm:pt modelId="{E8EF2E06-42C7-488E-8B70-4AFBBE01C6CF}" type="parTrans" cxnId="{26128A0B-C817-4D97-8505-D8677A8A870C}">
      <dgm:prSet/>
      <dgm:spPr/>
      <dgm:t>
        <a:bodyPr/>
        <a:lstStyle/>
        <a:p>
          <a:endParaRPr lang="cs-CZ"/>
        </a:p>
      </dgm:t>
    </dgm:pt>
    <dgm:pt modelId="{81CDE8B7-C654-4F20-8868-C249F83E2879}" type="sibTrans" cxnId="{26128A0B-C817-4D97-8505-D8677A8A870C}">
      <dgm:prSet/>
      <dgm:spPr/>
      <dgm:t>
        <a:bodyPr/>
        <a:lstStyle/>
        <a:p>
          <a:endParaRPr lang="cs-CZ"/>
        </a:p>
      </dgm:t>
    </dgm:pt>
    <dgm:pt modelId="{CAE089D7-03D2-40C2-8567-05AF16C1361D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Zaměstnanci veřejné správy a zřizovatelů škol</a:t>
          </a:r>
          <a:endParaRPr lang="cs-CZ" sz="2350" dirty="0">
            <a:solidFill>
              <a:schemeClr val="tx1"/>
            </a:solidFill>
          </a:endParaRPr>
        </a:p>
      </dgm:t>
    </dgm:pt>
    <dgm:pt modelId="{22DE39AF-5A1C-462B-B101-8A3E46D054F3}" type="parTrans" cxnId="{E93242AA-1C80-4FDC-9406-898CBFF63C2C}">
      <dgm:prSet/>
      <dgm:spPr/>
      <dgm:t>
        <a:bodyPr/>
        <a:lstStyle/>
        <a:p>
          <a:endParaRPr lang="cs-CZ"/>
        </a:p>
      </dgm:t>
    </dgm:pt>
    <dgm:pt modelId="{FA57C640-C1A8-4C81-AA59-B6DFDB09C8B5}" type="sibTrans" cxnId="{E93242AA-1C80-4FDC-9406-898CBFF63C2C}">
      <dgm:prSet/>
      <dgm:spPr/>
      <dgm:t>
        <a:bodyPr/>
        <a:lstStyle/>
        <a:p>
          <a:endParaRPr lang="cs-CZ"/>
        </a:p>
      </dgm:t>
    </dgm:pt>
    <dgm:pt modelId="{AAD7B568-53DF-4BC9-851D-8F0596FF6B90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Rodiče dětí a žáků</a:t>
          </a:r>
          <a:endParaRPr lang="cs-CZ" sz="2350" dirty="0">
            <a:solidFill>
              <a:schemeClr val="tx1"/>
            </a:solidFill>
          </a:endParaRPr>
        </a:p>
      </dgm:t>
    </dgm:pt>
    <dgm:pt modelId="{50FB2468-C3CB-416D-9A9E-F7C70712F7A6}" type="parTrans" cxnId="{1CF338CF-BE5A-44BB-AA16-9AB3118E75E0}">
      <dgm:prSet/>
      <dgm:spPr/>
      <dgm:t>
        <a:bodyPr/>
        <a:lstStyle/>
        <a:p>
          <a:endParaRPr lang="cs-CZ"/>
        </a:p>
      </dgm:t>
    </dgm:pt>
    <dgm:pt modelId="{F82EA390-57A9-4FBF-88EC-9F05104A88B3}" type="sibTrans" cxnId="{1CF338CF-BE5A-44BB-AA16-9AB3118E75E0}">
      <dgm:prSet/>
      <dgm:spPr/>
      <dgm:t>
        <a:bodyPr/>
        <a:lstStyle/>
        <a:p>
          <a:endParaRPr lang="cs-CZ"/>
        </a:p>
      </dgm:t>
    </dgm:pt>
    <dgm:pt modelId="{34946A12-ABB5-4F5D-B0CF-37848D27B64A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Pedagogičtí pracovníci</a:t>
          </a:r>
          <a:endParaRPr lang="cs-CZ" sz="2350" dirty="0">
            <a:solidFill>
              <a:schemeClr val="tx1"/>
            </a:solidFill>
          </a:endParaRPr>
        </a:p>
      </dgm:t>
    </dgm:pt>
    <dgm:pt modelId="{DC7E786C-DCD9-45B3-85B7-384696C379CB}" type="parTrans" cxnId="{415B9812-D3E4-49AD-8F07-45888CA456D0}">
      <dgm:prSet/>
      <dgm:spPr/>
      <dgm:t>
        <a:bodyPr/>
        <a:lstStyle/>
        <a:p>
          <a:endParaRPr lang="cs-CZ"/>
        </a:p>
      </dgm:t>
    </dgm:pt>
    <dgm:pt modelId="{72EFB556-A954-4E20-BF60-2B18B32AB2E0}" type="sibTrans" cxnId="{415B9812-D3E4-49AD-8F07-45888CA456D0}">
      <dgm:prSet/>
      <dgm:spPr/>
      <dgm:t>
        <a:bodyPr/>
        <a:lstStyle/>
        <a:p>
          <a:endParaRPr lang="cs-CZ"/>
        </a:p>
      </dgm:t>
    </dgm:pt>
    <dgm:pt modelId="{E803A3F8-3C18-4DAB-B596-90F149B5BFDB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Vedoucí pracovníci (ředitelé) škol a školských zařízení</a:t>
          </a:r>
          <a:endParaRPr lang="cs-CZ" sz="2350" dirty="0">
            <a:solidFill>
              <a:schemeClr val="tx1"/>
            </a:solidFill>
          </a:endParaRPr>
        </a:p>
      </dgm:t>
    </dgm:pt>
    <dgm:pt modelId="{D19E0F98-4B6F-49C8-AEF0-4D5BF559408B}" type="parTrans" cxnId="{A664B0A1-BEF1-45C4-9153-8F0E9FC665DA}">
      <dgm:prSet/>
      <dgm:spPr/>
      <dgm:t>
        <a:bodyPr/>
        <a:lstStyle/>
        <a:p>
          <a:endParaRPr lang="cs-CZ"/>
        </a:p>
      </dgm:t>
    </dgm:pt>
    <dgm:pt modelId="{EA3F8340-8B1B-40C8-98D4-3ADB558F0517}" type="sibTrans" cxnId="{A664B0A1-BEF1-45C4-9153-8F0E9FC665DA}">
      <dgm:prSet/>
      <dgm:spPr/>
      <dgm:t>
        <a:bodyPr/>
        <a:lstStyle/>
        <a:p>
          <a:endParaRPr lang="cs-CZ"/>
        </a:p>
      </dgm:t>
    </dgm:pt>
    <dgm:pt modelId="{E38CEDFB-2D71-4446-9BA8-EFB39862316A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Veřejnost</a:t>
          </a:r>
          <a:endParaRPr lang="cs-CZ" sz="2350" dirty="0">
            <a:solidFill>
              <a:schemeClr val="tx1"/>
            </a:solidFill>
          </a:endParaRPr>
        </a:p>
      </dgm:t>
    </dgm:pt>
    <dgm:pt modelId="{550018A8-81B3-460D-8A87-27EEBB3F16C3}" type="parTrans" cxnId="{2495014F-09AF-4537-8806-85A1ECF86B84}">
      <dgm:prSet/>
      <dgm:spPr/>
      <dgm:t>
        <a:bodyPr/>
        <a:lstStyle/>
        <a:p>
          <a:endParaRPr lang="cs-CZ"/>
        </a:p>
      </dgm:t>
    </dgm:pt>
    <dgm:pt modelId="{31FC1605-169D-439E-94C3-EBBE6875A313}" type="sibTrans" cxnId="{2495014F-09AF-4537-8806-85A1ECF86B84}">
      <dgm:prSet/>
      <dgm:spPr/>
      <dgm:t>
        <a:bodyPr/>
        <a:lstStyle/>
        <a:p>
          <a:endParaRPr lang="cs-CZ"/>
        </a:p>
      </dgm:t>
    </dgm:pt>
    <dgm:pt modelId="{225E9EB4-C4B4-4FEE-B385-109D11460C1E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Pracovníci organizací působících ve vzdělávání, výzkumu a poradenství</a:t>
          </a:r>
          <a:endParaRPr lang="cs-CZ" sz="2350" dirty="0">
            <a:solidFill>
              <a:schemeClr val="tx1"/>
            </a:solidFill>
          </a:endParaRPr>
        </a:p>
      </dgm:t>
    </dgm:pt>
    <dgm:pt modelId="{31F17A1D-18BA-4514-B42B-641DB48E585C}" type="parTrans" cxnId="{B7315C96-9946-47AD-BAD8-455411C1423C}">
      <dgm:prSet/>
      <dgm:spPr/>
      <dgm:t>
        <a:bodyPr/>
        <a:lstStyle/>
        <a:p>
          <a:endParaRPr lang="cs-CZ"/>
        </a:p>
      </dgm:t>
    </dgm:pt>
    <dgm:pt modelId="{0C3EFB9B-FF28-45D9-B72C-92C7EAD4899B}" type="sibTrans" cxnId="{B7315C96-9946-47AD-BAD8-455411C1423C}">
      <dgm:prSet/>
      <dgm:spPr/>
      <dgm:t>
        <a:bodyPr/>
        <a:lstStyle/>
        <a:p>
          <a:endParaRPr lang="cs-CZ"/>
        </a:p>
      </dgm:t>
    </dgm:pt>
    <dgm:pt modelId="{D4EB7238-B7BC-4184-98D3-CE79C7489EFC}" type="pres">
      <dgm:prSet presAssocID="{ED5850BE-D1B5-424C-ABF1-BB45DF8CD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387563-C313-471E-B501-7A77A6ADBA95}" type="pres">
      <dgm:prSet presAssocID="{38BD251C-FB9B-4B3F-98F2-2173FD41D78C}" presName="linNode" presStyleCnt="0"/>
      <dgm:spPr/>
    </dgm:pt>
    <dgm:pt modelId="{869FB27A-1175-439E-8FC3-EAB8B2A4C7D6}" type="pres">
      <dgm:prSet presAssocID="{38BD251C-FB9B-4B3F-98F2-2173FD41D78C}" presName="parentText" presStyleLbl="node1" presStyleIdx="0" presStyleCnt="1" custScaleX="9566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0CF24B-4980-46E8-98E3-5F8D4E3612CD}" type="pres">
      <dgm:prSet presAssocID="{38BD251C-FB9B-4B3F-98F2-2173FD41D78C}" presName="descendantText" presStyleLbl="alignAccFollowNode1" presStyleIdx="0" presStyleCnt="1" custScaleX="164413" custScaleY="991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A30FC58-B9F0-4296-8BD4-CD0BCEAF9F2A}" type="presOf" srcId="{ED5850BE-D1B5-424C-ABF1-BB45DF8CD6E2}" destId="{D4EB7238-B7BC-4184-98D3-CE79C7489EFC}" srcOrd="0" destOrd="0" presId="urn:microsoft.com/office/officeart/2005/8/layout/vList5"/>
    <dgm:cxn modelId="{1136013A-80F1-413B-A3FB-135C913F31D1}" type="presOf" srcId="{E803A3F8-3C18-4DAB-B596-90F149B5BFDB}" destId="{140CF24B-4980-46E8-98E3-5F8D4E3612CD}" srcOrd="0" destOrd="4" presId="urn:microsoft.com/office/officeart/2005/8/layout/vList5"/>
    <dgm:cxn modelId="{3992EB2B-B4D1-4368-AEA9-A79949894AC3}" type="presOf" srcId="{E38CEDFB-2D71-4446-9BA8-EFB39862316A}" destId="{140CF24B-4980-46E8-98E3-5F8D4E3612CD}" srcOrd="0" destOrd="5" presId="urn:microsoft.com/office/officeart/2005/8/layout/vList5"/>
    <dgm:cxn modelId="{016290E5-9AAD-4225-9C55-230C9DB6604A}" type="presOf" srcId="{AAD7B568-53DF-4BC9-851D-8F0596FF6B90}" destId="{140CF24B-4980-46E8-98E3-5F8D4E3612CD}" srcOrd="0" destOrd="2" presId="urn:microsoft.com/office/officeart/2005/8/layout/vList5"/>
    <dgm:cxn modelId="{1CF338CF-BE5A-44BB-AA16-9AB3118E75E0}" srcId="{38BD251C-FB9B-4B3F-98F2-2173FD41D78C}" destId="{AAD7B568-53DF-4BC9-851D-8F0596FF6B90}" srcOrd="2" destOrd="0" parTransId="{50FB2468-C3CB-416D-9A9E-F7C70712F7A6}" sibTransId="{F82EA390-57A9-4FBF-88EC-9F05104A88B3}"/>
    <dgm:cxn modelId="{E93242AA-1C80-4FDC-9406-898CBFF63C2C}" srcId="{38BD251C-FB9B-4B3F-98F2-2173FD41D78C}" destId="{CAE089D7-03D2-40C2-8567-05AF16C1361D}" srcOrd="0" destOrd="0" parTransId="{22DE39AF-5A1C-462B-B101-8A3E46D054F3}" sibTransId="{FA57C640-C1A8-4C81-AA59-B6DFDB09C8B5}"/>
    <dgm:cxn modelId="{26128A0B-C817-4D97-8505-D8677A8A870C}" srcId="{ED5850BE-D1B5-424C-ABF1-BB45DF8CD6E2}" destId="{38BD251C-FB9B-4B3F-98F2-2173FD41D78C}" srcOrd="0" destOrd="0" parTransId="{E8EF2E06-42C7-488E-8B70-4AFBBE01C6CF}" sibTransId="{81CDE8B7-C654-4F20-8868-C249F83E2879}"/>
    <dgm:cxn modelId="{714A6849-FBD2-4270-A923-04FAD2BC390C}" type="presOf" srcId="{225E9EB4-C4B4-4FEE-B385-109D11460C1E}" destId="{140CF24B-4980-46E8-98E3-5F8D4E3612CD}" srcOrd="0" destOrd="1" presId="urn:microsoft.com/office/officeart/2005/8/layout/vList5"/>
    <dgm:cxn modelId="{415B9812-D3E4-49AD-8F07-45888CA456D0}" srcId="{38BD251C-FB9B-4B3F-98F2-2173FD41D78C}" destId="{34946A12-ABB5-4F5D-B0CF-37848D27B64A}" srcOrd="3" destOrd="0" parTransId="{DC7E786C-DCD9-45B3-85B7-384696C379CB}" sibTransId="{72EFB556-A954-4E20-BF60-2B18B32AB2E0}"/>
    <dgm:cxn modelId="{B7315C96-9946-47AD-BAD8-455411C1423C}" srcId="{38BD251C-FB9B-4B3F-98F2-2173FD41D78C}" destId="{225E9EB4-C4B4-4FEE-B385-109D11460C1E}" srcOrd="1" destOrd="0" parTransId="{31F17A1D-18BA-4514-B42B-641DB48E585C}" sibTransId="{0C3EFB9B-FF28-45D9-B72C-92C7EAD4899B}"/>
    <dgm:cxn modelId="{1A1F819B-9620-4378-AED1-17205BA16F3E}" type="presOf" srcId="{34946A12-ABB5-4F5D-B0CF-37848D27B64A}" destId="{140CF24B-4980-46E8-98E3-5F8D4E3612CD}" srcOrd="0" destOrd="3" presId="urn:microsoft.com/office/officeart/2005/8/layout/vList5"/>
    <dgm:cxn modelId="{2495014F-09AF-4537-8806-85A1ECF86B84}" srcId="{38BD251C-FB9B-4B3F-98F2-2173FD41D78C}" destId="{E38CEDFB-2D71-4446-9BA8-EFB39862316A}" srcOrd="5" destOrd="0" parTransId="{550018A8-81B3-460D-8A87-27EEBB3F16C3}" sibTransId="{31FC1605-169D-439E-94C3-EBBE6875A313}"/>
    <dgm:cxn modelId="{5662882C-CD0C-4504-8E88-9317FC60BAD9}" type="presOf" srcId="{CAE089D7-03D2-40C2-8567-05AF16C1361D}" destId="{140CF24B-4980-46E8-98E3-5F8D4E3612CD}" srcOrd="0" destOrd="0" presId="urn:microsoft.com/office/officeart/2005/8/layout/vList5"/>
    <dgm:cxn modelId="{A664B0A1-BEF1-45C4-9153-8F0E9FC665DA}" srcId="{38BD251C-FB9B-4B3F-98F2-2173FD41D78C}" destId="{E803A3F8-3C18-4DAB-B596-90F149B5BFDB}" srcOrd="4" destOrd="0" parTransId="{D19E0F98-4B6F-49C8-AEF0-4D5BF559408B}" sibTransId="{EA3F8340-8B1B-40C8-98D4-3ADB558F0517}"/>
    <dgm:cxn modelId="{001DAE8F-4179-4865-B8C9-B7FCB57B63B5}" type="presOf" srcId="{38BD251C-FB9B-4B3F-98F2-2173FD41D78C}" destId="{869FB27A-1175-439E-8FC3-EAB8B2A4C7D6}" srcOrd="0" destOrd="0" presId="urn:microsoft.com/office/officeart/2005/8/layout/vList5"/>
    <dgm:cxn modelId="{1745D036-23AA-4C1A-9AAE-17E62311ABE5}" type="presParOf" srcId="{D4EB7238-B7BC-4184-98D3-CE79C7489EFC}" destId="{26387563-C313-471E-B501-7A77A6ADBA95}" srcOrd="0" destOrd="0" presId="urn:microsoft.com/office/officeart/2005/8/layout/vList5"/>
    <dgm:cxn modelId="{73D622D0-FA09-4410-952A-E7C923D38B68}" type="presParOf" srcId="{26387563-C313-471E-B501-7A77A6ADBA95}" destId="{869FB27A-1175-439E-8FC3-EAB8B2A4C7D6}" srcOrd="0" destOrd="0" presId="urn:microsoft.com/office/officeart/2005/8/layout/vList5"/>
    <dgm:cxn modelId="{AFE5EA21-0F00-4ADF-A310-100B9E2C3853}" type="presParOf" srcId="{26387563-C313-471E-B501-7A77A6ADBA95}" destId="{140CF24B-4980-46E8-98E3-5F8D4E3612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357DCCA-263D-421D-BDDB-05B8D2C8C1C0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0DA5FAD4-3642-48E6-9CBE-1DE28FCB4466}">
      <dgm:prSet/>
      <dgm:spPr/>
      <dgm:t>
        <a:bodyPr/>
        <a:lstStyle/>
        <a:p>
          <a:pPr rtl="0"/>
          <a:r>
            <a:rPr lang="cs-CZ" b="1" dirty="0" smtClean="0">
              <a:solidFill>
                <a:schemeClr val="tx1"/>
              </a:solidFill>
            </a:rPr>
            <a:t>Cíl projektu</a:t>
          </a:r>
          <a:endParaRPr lang="cs-CZ" b="1" dirty="0">
            <a:solidFill>
              <a:schemeClr val="tx1"/>
            </a:solidFill>
          </a:endParaRPr>
        </a:p>
      </dgm:t>
    </dgm:pt>
    <dgm:pt modelId="{3DDEB535-A384-4672-904B-8CAC4E80D523}" type="parTrans" cxnId="{065F64A3-736E-4C5B-8E8C-C028A43F9235}">
      <dgm:prSet/>
      <dgm:spPr/>
      <dgm:t>
        <a:bodyPr/>
        <a:lstStyle/>
        <a:p>
          <a:endParaRPr lang="cs-CZ"/>
        </a:p>
      </dgm:t>
    </dgm:pt>
    <dgm:pt modelId="{CCFA45CF-0549-4232-9600-24F3F7ECE723}" type="sibTrans" cxnId="{065F64A3-736E-4C5B-8E8C-C028A43F9235}">
      <dgm:prSet/>
      <dgm:spPr/>
      <dgm:t>
        <a:bodyPr/>
        <a:lstStyle/>
        <a:p>
          <a:endParaRPr lang="cs-CZ"/>
        </a:p>
      </dgm:t>
    </dgm:pt>
    <dgm:pt modelId="{5009A5CA-359B-4657-8607-3B4735D561CA}">
      <dgm:prSet/>
      <dgm:spPr/>
      <dgm:t>
        <a:bodyPr/>
        <a:lstStyle/>
        <a:p>
          <a:pPr rtl="0"/>
          <a:r>
            <a:rPr lang="cs-CZ" dirty="0" smtClean="0">
              <a:solidFill>
                <a:schemeClr val="tx1"/>
              </a:solidFill>
            </a:rPr>
            <a:t>Hlavním cílem projektu je v zapojených obcích se SVL dosáhnout uplatnění principů IKV na participativním základě a vytvořit podmínky pro dlouhodobé udržení a rozvoj opatření v průběhu projektu na lokální úrovni</a:t>
          </a:r>
          <a:endParaRPr lang="cs-CZ" dirty="0">
            <a:solidFill>
              <a:schemeClr val="tx1"/>
            </a:solidFill>
          </a:endParaRPr>
        </a:p>
      </dgm:t>
    </dgm:pt>
    <dgm:pt modelId="{44DABD16-46A9-4107-ADB3-6C8AFCBB044C}" type="parTrans" cxnId="{AC857221-79FE-4233-B7C2-BFD58B28C4CE}">
      <dgm:prSet/>
      <dgm:spPr/>
      <dgm:t>
        <a:bodyPr/>
        <a:lstStyle/>
        <a:p>
          <a:endParaRPr lang="cs-CZ"/>
        </a:p>
      </dgm:t>
    </dgm:pt>
    <dgm:pt modelId="{E69FCBB2-5C1F-4A21-A705-D90D8B4D8D40}" type="sibTrans" cxnId="{AC857221-79FE-4233-B7C2-BFD58B28C4CE}">
      <dgm:prSet/>
      <dgm:spPr/>
      <dgm:t>
        <a:bodyPr/>
        <a:lstStyle/>
        <a:p>
          <a:endParaRPr lang="cs-CZ"/>
        </a:p>
      </dgm:t>
    </dgm:pt>
    <dgm:pt modelId="{C90ABB62-3428-483E-9194-C13C1AA2BBEB}" type="pres">
      <dgm:prSet presAssocID="{B357DCCA-263D-421D-BDDB-05B8D2C8C1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4568E24-E2D9-4374-8C25-F7670457B75E}" type="pres">
      <dgm:prSet presAssocID="{0DA5FAD4-3642-48E6-9CBE-1DE28FCB4466}" presName="linNode" presStyleCnt="0"/>
      <dgm:spPr/>
    </dgm:pt>
    <dgm:pt modelId="{BBEDE534-9950-442F-9E9A-3708748EF459}" type="pres">
      <dgm:prSet presAssocID="{0DA5FAD4-3642-48E6-9CBE-1DE28FCB4466}" presName="parentText" presStyleLbl="node1" presStyleIdx="0" presStyleCnt="1" custScaleX="83196" custScaleY="84984" custLinFactNeighborY="22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33A5C4-B81A-4050-9231-137347542837}" type="pres">
      <dgm:prSet presAssocID="{0DA5FAD4-3642-48E6-9CBE-1DE28FCB4466}" presName="descendantText" presStyleLbl="alignAccFollowNode1" presStyleIdx="0" presStyleCnt="1" custScaleX="150192" custScaleY="8438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C486714-77E0-42DD-B909-70AEC0328C00}" type="presOf" srcId="{0DA5FAD4-3642-48E6-9CBE-1DE28FCB4466}" destId="{BBEDE534-9950-442F-9E9A-3708748EF459}" srcOrd="0" destOrd="0" presId="urn:microsoft.com/office/officeart/2005/8/layout/vList5"/>
    <dgm:cxn modelId="{E2654BEE-E2E1-495D-9DBB-C30C2B34584D}" type="presOf" srcId="{B357DCCA-263D-421D-BDDB-05B8D2C8C1C0}" destId="{C90ABB62-3428-483E-9194-C13C1AA2BBEB}" srcOrd="0" destOrd="0" presId="urn:microsoft.com/office/officeart/2005/8/layout/vList5"/>
    <dgm:cxn modelId="{065F64A3-736E-4C5B-8E8C-C028A43F9235}" srcId="{B357DCCA-263D-421D-BDDB-05B8D2C8C1C0}" destId="{0DA5FAD4-3642-48E6-9CBE-1DE28FCB4466}" srcOrd="0" destOrd="0" parTransId="{3DDEB535-A384-4672-904B-8CAC4E80D523}" sibTransId="{CCFA45CF-0549-4232-9600-24F3F7ECE723}"/>
    <dgm:cxn modelId="{AC857221-79FE-4233-B7C2-BFD58B28C4CE}" srcId="{0DA5FAD4-3642-48E6-9CBE-1DE28FCB4466}" destId="{5009A5CA-359B-4657-8607-3B4735D561CA}" srcOrd="0" destOrd="0" parTransId="{44DABD16-46A9-4107-ADB3-6C8AFCBB044C}" sibTransId="{E69FCBB2-5C1F-4A21-A705-D90D8B4D8D40}"/>
    <dgm:cxn modelId="{4DA15B27-AB8A-4083-A1C6-0ACD81C6CA7F}" type="presOf" srcId="{5009A5CA-359B-4657-8607-3B4735D561CA}" destId="{CF33A5C4-B81A-4050-9231-137347542837}" srcOrd="0" destOrd="0" presId="urn:microsoft.com/office/officeart/2005/8/layout/vList5"/>
    <dgm:cxn modelId="{39B4A005-A466-49EF-BE1F-C1BAFC561AE8}" type="presParOf" srcId="{C90ABB62-3428-483E-9194-C13C1AA2BBEB}" destId="{34568E24-E2D9-4374-8C25-F7670457B75E}" srcOrd="0" destOrd="0" presId="urn:microsoft.com/office/officeart/2005/8/layout/vList5"/>
    <dgm:cxn modelId="{3AE63EBC-6E56-43D3-BBEB-7BA44183E269}" type="presParOf" srcId="{34568E24-E2D9-4374-8C25-F7670457B75E}" destId="{BBEDE534-9950-442F-9E9A-3708748EF459}" srcOrd="0" destOrd="0" presId="urn:microsoft.com/office/officeart/2005/8/layout/vList5"/>
    <dgm:cxn modelId="{24F88A28-0248-4FD1-BA58-8345F243866B}" type="presParOf" srcId="{34568E24-E2D9-4374-8C25-F7670457B75E}" destId="{CF33A5C4-B81A-4050-9231-1373475428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5850BE-D1B5-424C-ABF1-BB45DF8CD6E2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38BD251C-FB9B-4B3F-98F2-2173FD41D78C}">
      <dgm:prSet custT="1"/>
      <dgm:spPr/>
      <dgm:t>
        <a:bodyPr/>
        <a:lstStyle/>
        <a:p>
          <a:pPr rtl="0"/>
          <a:r>
            <a:rPr lang="cs-CZ" sz="3300" b="1" dirty="0" smtClean="0">
              <a:solidFill>
                <a:schemeClr val="tx1"/>
              </a:solidFill>
            </a:rPr>
            <a:t>Dílčí cíle </a:t>
          </a:r>
          <a:endParaRPr lang="cs-CZ" sz="3300" b="1" dirty="0">
            <a:solidFill>
              <a:schemeClr val="tx1"/>
            </a:solidFill>
          </a:endParaRPr>
        </a:p>
      </dgm:t>
    </dgm:pt>
    <dgm:pt modelId="{E8EF2E06-42C7-488E-8B70-4AFBBE01C6CF}" type="parTrans" cxnId="{26128A0B-C817-4D97-8505-D8677A8A870C}">
      <dgm:prSet/>
      <dgm:spPr/>
      <dgm:t>
        <a:bodyPr/>
        <a:lstStyle/>
        <a:p>
          <a:endParaRPr lang="cs-CZ"/>
        </a:p>
      </dgm:t>
    </dgm:pt>
    <dgm:pt modelId="{81CDE8B7-C654-4F20-8868-C249F83E2879}" type="sibTrans" cxnId="{26128A0B-C817-4D97-8505-D8677A8A870C}">
      <dgm:prSet/>
      <dgm:spPr/>
      <dgm:t>
        <a:bodyPr/>
        <a:lstStyle/>
        <a:p>
          <a:endParaRPr lang="cs-CZ"/>
        </a:p>
      </dgm:t>
    </dgm:pt>
    <dgm:pt modelId="{CAE089D7-03D2-40C2-8567-05AF16C1361D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Vybudovat kapacity pro kvalitní a odbornou podporu v oblasti IKV v územích se SVL</a:t>
          </a:r>
          <a:endParaRPr lang="cs-CZ" sz="2350" dirty="0">
            <a:solidFill>
              <a:schemeClr val="tx1"/>
            </a:solidFill>
          </a:endParaRPr>
        </a:p>
      </dgm:t>
    </dgm:pt>
    <dgm:pt modelId="{22DE39AF-5A1C-462B-B101-8A3E46D054F3}" type="parTrans" cxnId="{E93242AA-1C80-4FDC-9406-898CBFF63C2C}">
      <dgm:prSet/>
      <dgm:spPr/>
      <dgm:t>
        <a:bodyPr/>
        <a:lstStyle/>
        <a:p>
          <a:endParaRPr lang="cs-CZ"/>
        </a:p>
      </dgm:t>
    </dgm:pt>
    <dgm:pt modelId="{FA57C640-C1A8-4C81-AA59-B6DFDB09C8B5}" type="sibTrans" cxnId="{E93242AA-1C80-4FDC-9406-898CBFF63C2C}">
      <dgm:prSet/>
      <dgm:spPr/>
      <dgm:t>
        <a:bodyPr/>
        <a:lstStyle/>
        <a:p>
          <a:endParaRPr lang="cs-CZ"/>
        </a:p>
      </dgm:t>
    </dgm:pt>
    <dgm:pt modelId="{7B9DAF87-E2D3-474C-88E8-097307A7DD86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Zajistit evaluaci dopadu aktivit </a:t>
          </a:r>
          <a:endParaRPr lang="cs-CZ" sz="2350" dirty="0">
            <a:solidFill>
              <a:schemeClr val="tx1"/>
            </a:solidFill>
          </a:endParaRPr>
        </a:p>
      </dgm:t>
    </dgm:pt>
    <dgm:pt modelId="{C52D783F-E96D-4812-97F8-DE7EA6DB38F6}" type="sibTrans" cxnId="{57FF5B20-EC76-410E-B5C6-F475A475C23A}">
      <dgm:prSet/>
      <dgm:spPr/>
      <dgm:t>
        <a:bodyPr/>
        <a:lstStyle/>
        <a:p>
          <a:endParaRPr lang="cs-CZ"/>
        </a:p>
      </dgm:t>
    </dgm:pt>
    <dgm:pt modelId="{F3BD9566-C8F4-4A52-AA8F-D01DFCB61C77}" type="parTrans" cxnId="{57FF5B20-EC76-410E-B5C6-F475A475C23A}">
      <dgm:prSet/>
      <dgm:spPr/>
      <dgm:t>
        <a:bodyPr/>
        <a:lstStyle/>
        <a:p>
          <a:endParaRPr lang="cs-CZ"/>
        </a:p>
      </dgm:t>
    </dgm:pt>
    <dgm:pt modelId="{C57FFA70-87AC-4F3E-91AE-C8B212E44723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Podpořit realizaci opatření </a:t>
          </a:r>
          <a:endParaRPr lang="cs-CZ" sz="2350" dirty="0">
            <a:solidFill>
              <a:schemeClr val="tx1"/>
            </a:solidFill>
          </a:endParaRPr>
        </a:p>
      </dgm:t>
    </dgm:pt>
    <dgm:pt modelId="{0835227E-F1A7-4AE6-B0B5-7D9550A6BA3B}" type="sibTrans" cxnId="{74B3A437-F666-4420-A957-BD8E14A2DF61}">
      <dgm:prSet/>
      <dgm:spPr/>
      <dgm:t>
        <a:bodyPr/>
        <a:lstStyle/>
        <a:p>
          <a:endParaRPr lang="cs-CZ"/>
        </a:p>
      </dgm:t>
    </dgm:pt>
    <dgm:pt modelId="{67A1D7F6-4046-4E3F-B65D-2A9EE6A9745D}" type="parTrans" cxnId="{74B3A437-F666-4420-A957-BD8E14A2DF61}">
      <dgm:prSet/>
      <dgm:spPr/>
      <dgm:t>
        <a:bodyPr/>
        <a:lstStyle/>
        <a:p>
          <a:endParaRPr lang="cs-CZ"/>
        </a:p>
      </dgm:t>
    </dgm:pt>
    <dgm:pt modelId="{5309A8B1-2B0B-4EDD-A3B0-E0B404312EA1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Poskytnutí kvalitní odborné a metodické pomoci při procesu tvorby strategických dokumentů Strategický plán sociálního začleňování (SPSZ) a MAP</a:t>
          </a:r>
          <a:endParaRPr lang="cs-CZ" sz="2350" dirty="0">
            <a:solidFill>
              <a:schemeClr val="tx1"/>
            </a:solidFill>
          </a:endParaRPr>
        </a:p>
      </dgm:t>
    </dgm:pt>
    <dgm:pt modelId="{B7666CF4-0D9F-4D6D-8F34-18C74B06E827}" type="sibTrans" cxnId="{8D9681F7-9387-4F06-8269-161662B9AF10}">
      <dgm:prSet/>
      <dgm:spPr/>
      <dgm:t>
        <a:bodyPr/>
        <a:lstStyle/>
        <a:p>
          <a:endParaRPr lang="cs-CZ"/>
        </a:p>
      </dgm:t>
    </dgm:pt>
    <dgm:pt modelId="{11B57792-76C7-44CB-8F6D-66B9818E725D}" type="parTrans" cxnId="{8D9681F7-9387-4F06-8269-161662B9AF10}">
      <dgm:prSet/>
      <dgm:spPr/>
      <dgm:t>
        <a:bodyPr/>
        <a:lstStyle/>
        <a:p>
          <a:endParaRPr lang="cs-CZ"/>
        </a:p>
      </dgm:t>
    </dgm:pt>
    <dgm:pt modelId="{A5157F99-3D79-496A-B8B0-D8A76B4EAA08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Podpořit vzájemnou komunikaci, spolupráci a sdílení zkušeností a dobré praxe</a:t>
          </a:r>
          <a:endParaRPr lang="cs-CZ" sz="2350" dirty="0">
            <a:solidFill>
              <a:schemeClr val="tx1"/>
            </a:solidFill>
          </a:endParaRPr>
        </a:p>
      </dgm:t>
    </dgm:pt>
    <dgm:pt modelId="{F6DF3E45-F0E1-4E4C-9002-9B2BB1F051BE}" type="sibTrans" cxnId="{9B3B89CB-040F-4F6F-B9B2-EDC0EAC84447}">
      <dgm:prSet/>
      <dgm:spPr/>
      <dgm:t>
        <a:bodyPr/>
        <a:lstStyle/>
        <a:p>
          <a:endParaRPr lang="cs-CZ"/>
        </a:p>
      </dgm:t>
    </dgm:pt>
    <dgm:pt modelId="{808BF3DE-B095-4B07-8169-6DC52D7D1350}" type="parTrans" cxnId="{9B3B89CB-040F-4F6F-B9B2-EDC0EAC84447}">
      <dgm:prSet/>
      <dgm:spPr/>
      <dgm:t>
        <a:bodyPr/>
        <a:lstStyle/>
        <a:p>
          <a:endParaRPr lang="cs-CZ"/>
        </a:p>
      </dgm:t>
    </dgm:pt>
    <dgm:pt modelId="{E0C27FED-E816-405B-8458-58A108BADF4D}">
      <dgm:prSet custT="1"/>
      <dgm:spPr/>
      <dgm:t>
        <a:bodyPr/>
        <a:lstStyle/>
        <a:p>
          <a:pPr rtl="0"/>
          <a:r>
            <a:rPr lang="cs-CZ" sz="2350" dirty="0" smtClean="0">
              <a:solidFill>
                <a:schemeClr val="tx1"/>
              </a:solidFill>
            </a:rPr>
            <a:t>Podpořit změnu postojů zapojených aktérů</a:t>
          </a:r>
          <a:endParaRPr lang="cs-CZ" sz="2350" dirty="0">
            <a:solidFill>
              <a:schemeClr val="tx1"/>
            </a:solidFill>
          </a:endParaRPr>
        </a:p>
      </dgm:t>
    </dgm:pt>
    <dgm:pt modelId="{364A96DB-A19F-4113-9515-DBA6AB458D29}" type="sibTrans" cxnId="{10B2057A-6C4C-4D0C-8EBF-7C1AC51EA7A7}">
      <dgm:prSet/>
      <dgm:spPr/>
      <dgm:t>
        <a:bodyPr/>
        <a:lstStyle/>
        <a:p>
          <a:endParaRPr lang="cs-CZ"/>
        </a:p>
      </dgm:t>
    </dgm:pt>
    <dgm:pt modelId="{79C576B8-2112-4079-946E-243207E9B7BD}" type="parTrans" cxnId="{10B2057A-6C4C-4D0C-8EBF-7C1AC51EA7A7}">
      <dgm:prSet/>
      <dgm:spPr/>
      <dgm:t>
        <a:bodyPr/>
        <a:lstStyle/>
        <a:p>
          <a:endParaRPr lang="cs-CZ"/>
        </a:p>
      </dgm:t>
    </dgm:pt>
    <dgm:pt modelId="{D4EB7238-B7BC-4184-98D3-CE79C7489EFC}" type="pres">
      <dgm:prSet presAssocID="{ED5850BE-D1B5-424C-ABF1-BB45DF8CD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387563-C313-471E-B501-7A77A6ADBA95}" type="pres">
      <dgm:prSet presAssocID="{38BD251C-FB9B-4B3F-98F2-2173FD41D78C}" presName="linNode" presStyleCnt="0"/>
      <dgm:spPr/>
    </dgm:pt>
    <dgm:pt modelId="{869FB27A-1175-439E-8FC3-EAB8B2A4C7D6}" type="pres">
      <dgm:prSet presAssocID="{38BD251C-FB9B-4B3F-98F2-2173FD41D78C}" presName="parentText" presStyleLbl="node1" presStyleIdx="0" presStyleCnt="1" custScaleX="48140" custScaleY="88893" custLinFactNeighborX="-62" custLinFactNeighborY="-519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0CF24B-4980-46E8-98E3-5F8D4E3612CD}" type="pres">
      <dgm:prSet presAssocID="{38BD251C-FB9B-4B3F-98F2-2173FD41D78C}" presName="descendantText" presStyleLbl="alignAccFollowNode1" presStyleIdx="0" presStyleCnt="1" custScaleX="164413" custScaleY="95642" custLinFactNeighborY="-58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4CF3C8A-72C7-4F2D-951B-2CC5328110AF}" type="presOf" srcId="{38BD251C-FB9B-4B3F-98F2-2173FD41D78C}" destId="{869FB27A-1175-439E-8FC3-EAB8B2A4C7D6}" srcOrd="0" destOrd="0" presId="urn:microsoft.com/office/officeart/2005/8/layout/vList5"/>
    <dgm:cxn modelId="{D08C6D50-7A0E-4223-B54B-3A70CCE07E72}" type="presOf" srcId="{CAE089D7-03D2-40C2-8567-05AF16C1361D}" destId="{140CF24B-4980-46E8-98E3-5F8D4E3612CD}" srcOrd="0" destOrd="0" presId="urn:microsoft.com/office/officeart/2005/8/layout/vList5"/>
    <dgm:cxn modelId="{9B3B89CB-040F-4F6F-B9B2-EDC0EAC84447}" srcId="{38BD251C-FB9B-4B3F-98F2-2173FD41D78C}" destId="{A5157F99-3D79-496A-B8B0-D8A76B4EAA08}" srcOrd="2" destOrd="0" parTransId="{808BF3DE-B095-4B07-8169-6DC52D7D1350}" sibTransId="{F6DF3E45-F0E1-4E4C-9002-9B2BB1F051BE}"/>
    <dgm:cxn modelId="{4EFC97B4-789A-4F08-8A40-5FD4EA197A91}" type="presOf" srcId="{C57FFA70-87AC-4F3E-91AE-C8B212E44723}" destId="{140CF24B-4980-46E8-98E3-5F8D4E3612CD}" srcOrd="0" destOrd="4" presId="urn:microsoft.com/office/officeart/2005/8/layout/vList5"/>
    <dgm:cxn modelId="{57FF5B20-EC76-410E-B5C6-F475A475C23A}" srcId="{38BD251C-FB9B-4B3F-98F2-2173FD41D78C}" destId="{7B9DAF87-E2D3-474C-88E8-097307A7DD86}" srcOrd="5" destOrd="0" parTransId="{F3BD9566-C8F4-4A52-AA8F-D01DFCB61C77}" sibTransId="{C52D783F-E96D-4812-97F8-DE7EA6DB38F6}"/>
    <dgm:cxn modelId="{E93242AA-1C80-4FDC-9406-898CBFF63C2C}" srcId="{38BD251C-FB9B-4B3F-98F2-2173FD41D78C}" destId="{CAE089D7-03D2-40C2-8567-05AF16C1361D}" srcOrd="0" destOrd="0" parTransId="{22DE39AF-5A1C-462B-B101-8A3E46D054F3}" sibTransId="{FA57C640-C1A8-4C81-AA59-B6DFDB09C8B5}"/>
    <dgm:cxn modelId="{26128A0B-C817-4D97-8505-D8677A8A870C}" srcId="{ED5850BE-D1B5-424C-ABF1-BB45DF8CD6E2}" destId="{38BD251C-FB9B-4B3F-98F2-2173FD41D78C}" srcOrd="0" destOrd="0" parTransId="{E8EF2E06-42C7-488E-8B70-4AFBBE01C6CF}" sibTransId="{81CDE8B7-C654-4F20-8868-C249F83E2879}"/>
    <dgm:cxn modelId="{3DC18B8E-C7AC-490B-B839-2B515F9A9647}" type="presOf" srcId="{5309A8B1-2B0B-4EDD-A3B0-E0B404312EA1}" destId="{140CF24B-4980-46E8-98E3-5F8D4E3612CD}" srcOrd="0" destOrd="3" presId="urn:microsoft.com/office/officeart/2005/8/layout/vList5"/>
    <dgm:cxn modelId="{135872D6-BD0A-4384-BA19-6D97E96E0F9C}" type="presOf" srcId="{7B9DAF87-E2D3-474C-88E8-097307A7DD86}" destId="{140CF24B-4980-46E8-98E3-5F8D4E3612CD}" srcOrd="0" destOrd="5" presId="urn:microsoft.com/office/officeart/2005/8/layout/vList5"/>
    <dgm:cxn modelId="{C6B14941-F3D3-4198-A121-4725DE6C9F5D}" type="presOf" srcId="{A5157F99-3D79-496A-B8B0-D8A76B4EAA08}" destId="{140CF24B-4980-46E8-98E3-5F8D4E3612CD}" srcOrd="0" destOrd="2" presId="urn:microsoft.com/office/officeart/2005/8/layout/vList5"/>
    <dgm:cxn modelId="{8D9681F7-9387-4F06-8269-161662B9AF10}" srcId="{38BD251C-FB9B-4B3F-98F2-2173FD41D78C}" destId="{5309A8B1-2B0B-4EDD-A3B0-E0B404312EA1}" srcOrd="3" destOrd="0" parTransId="{11B57792-76C7-44CB-8F6D-66B9818E725D}" sibTransId="{B7666CF4-0D9F-4D6D-8F34-18C74B06E827}"/>
    <dgm:cxn modelId="{10B2057A-6C4C-4D0C-8EBF-7C1AC51EA7A7}" srcId="{38BD251C-FB9B-4B3F-98F2-2173FD41D78C}" destId="{E0C27FED-E816-405B-8458-58A108BADF4D}" srcOrd="1" destOrd="0" parTransId="{79C576B8-2112-4079-946E-243207E9B7BD}" sibTransId="{364A96DB-A19F-4113-9515-DBA6AB458D29}"/>
    <dgm:cxn modelId="{44692A4E-04C6-432D-BCD7-594F27C4D0CB}" type="presOf" srcId="{E0C27FED-E816-405B-8458-58A108BADF4D}" destId="{140CF24B-4980-46E8-98E3-5F8D4E3612CD}" srcOrd="0" destOrd="1" presId="urn:microsoft.com/office/officeart/2005/8/layout/vList5"/>
    <dgm:cxn modelId="{61557179-9440-4E78-B8E8-88F9B52A9C26}" type="presOf" srcId="{ED5850BE-D1B5-424C-ABF1-BB45DF8CD6E2}" destId="{D4EB7238-B7BC-4184-98D3-CE79C7489EFC}" srcOrd="0" destOrd="0" presId="urn:microsoft.com/office/officeart/2005/8/layout/vList5"/>
    <dgm:cxn modelId="{74B3A437-F666-4420-A957-BD8E14A2DF61}" srcId="{38BD251C-FB9B-4B3F-98F2-2173FD41D78C}" destId="{C57FFA70-87AC-4F3E-91AE-C8B212E44723}" srcOrd="4" destOrd="0" parTransId="{67A1D7F6-4046-4E3F-B65D-2A9EE6A9745D}" sibTransId="{0835227E-F1A7-4AE6-B0B5-7D9550A6BA3B}"/>
    <dgm:cxn modelId="{42EABBC9-AE4F-4915-B8D4-CF2715A0FB73}" type="presParOf" srcId="{D4EB7238-B7BC-4184-98D3-CE79C7489EFC}" destId="{26387563-C313-471E-B501-7A77A6ADBA95}" srcOrd="0" destOrd="0" presId="urn:microsoft.com/office/officeart/2005/8/layout/vList5"/>
    <dgm:cxn modelId="{83500B0A-9508-4080-933B-6E3CCE04CF21}" type="presParOf" srcId="{26387563-C313-471E-B501-7A77A6ADBA95}" destId="{869FB27A-1175-439E-8FC3-EAB8B2A4C7D6}" srcOrd="0" destOrd="0" presId="urn:microsoft.com/office/officeart/2005/8/layout/vList5"/>
    <dgm:cxn modelId="{89363E26-FEBC-47DC-95B0-5B19CDFD9069}" type="presParOf" srcId="{26387563-C313-471E-B501-7A77A6ADBA95}" destId="{140CF24B-4980-46E8-98E3-5F8D4E3612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5850BE-D1B5-424C-ABF1-BB45DF8CD6E2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38BD251C-FB9B-4B3F-98F2-2173FD41D78C}">
      <dgm:prSet/>
      <dgm:spPr/>
      <dgm:t>
        <a:bodyPr/>
        <a:lstStyle/>
        <a:p>
          <a:pPr rtl="0"/>
          <a:r>
            <a:rPr lang="cs-CZ" b="1" dirty="0" smtClean="0">
              <a:solidFill>
                <a:schemeClr val="tx1"/>
              </a:solidFill>
            </a:rPr>
            <a:t>Přínosy pro území  se SVL</a:t>
          </a:r>
          <a:endParaRPr lang="cs-CZ" b="1" dirty="0">
            <a:solidFill>
              <a:schemeClr val="tx1"/>
            </a:solidFill>
          </a:endParaRPr>
        </a:p>
      </dgm:t>
    </dgm:pt>
    <dgm:pt modelId="{E8EF2E06-42C7-488E-8B70-4AFBBE01C6CF}" type="parTrans" cxnId="{26128A0B-C817-4D97-8505-D8677A8A870C}">
      <dgm:prSet/>
      <dgm:spPr/>
      <dgm:t>
        <a:bodyPr/>
        <a:lstStyle/>
        <a:p>
          <a:endParaRPr lang="cs-CZ"/>
        </a:p>
      </dgm:t>
    </dgm:pt>
    <dgm:pt modelId="{81CDE8B7-C654-4F20-8868-C249F83E2879}" type="sibTrans" cxnId="{26128A0B-C817-4D97-8505-D8677A8A870C}">
      <dgm:prSet/>
      <dgm:spPr/>
      <dgm:t>
        <a:bodyPr/>
        <a:lstStyle/>
        <a:p>
          <a:endParaRPr lang="cs-CZ"/>
        </a:p>
      </dgm:t>
    </dgm:pt>
    <dgm:pt modelId="{CAE089D7-03D2-40C2-8567-05AF16C1361D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Formulace potřeb a nástrojů pro proces plánování a realizace IKV</a:t>
          </a:r>
          <a:endParaRPr lang="cs-CZ" sz="2200" dirty="0">
            <a:solidFill>
              <a:schemeClr val="tx1"/>
            </a:solidFill>
          </a:endParaRPr>
        </a:p>
      </dgm:t>
    </dgm:pt>
    <dgm:pt modelId="{22DE39AF-5A1C-462B-B101-8A3E46D054F3}" type="parTrans" cxnId="{E93242AA-1C80-4FDC-9406-898CBFF63C2C}">
      <dgm:prSet/>
      <dgm:spPr/>
      <dgm:t>
        <a:bodyPr/>
        <a:lstStyle/>
        <a:p>
          <a:endParaRPr lang="cs-CZ"/>
        </a:p>
      </dgm:t>
    </dgm:pt>
    <dgm:pt modelId="{FA57C640-C1A8-4C81-AA59-B6DFDB09C8B5}" type="sibTrans" cxnId="{E93242AA-1C80-4FDC-9406-898CBFF63C2C}">
      <dgm:prSet/>
      <dgm:spPr/>
      <dgm:t>
        <a:bodyPr/>
        <a:lstStyle/>
        <a:p>
          <a:endParaRPr lang="cs-CZ"/>
        </a:p>
      </dgm:t>
    </dgm:pt>
    <dgm:pt modelId="{555BD035-491F-46EC-9620-B8F30724DDCF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Podpora vzájemné komunikace a spolupráce mezi aktéry (aktivní spolupracující síť)</a:t>
          </a:r>
          <a:endParaRPr lang="cs-CZ" sz="2200" dirty="0">
            <a:solidFill>
              <a:schemeClr val="tx1"/>
            </a:solidFill>
          </a:endParaRPr>
        </a:p>
      </dgm:t>
    </dgm:pt>
    <dgm:pt modelId="{16D762C2-96E6-43C4-8366-68E4E7450F60}" type="parTrans" cxnId="{0B459A26-7E42-4ADD-9DEA-335BD0ED0BA5}">
      <dgm:prSet/>
      <dgm:spPr/>
      <dgm:t>
        <a:bodyPr/>
        <a:lstStyle/>
        <a:p>
          <a:endParaRPr lang="cs-CZ"/>
        </a:p>
      </dgm:t>
    </dgm:pt>
    <dgm:pt modelId="{5BC349C5-C98E-4D9C-8725-3CD1B039EB42}" type="sibTrans" cxnId="{0B459A26-7E42-4ADD-9DEA-335BD0ED0BA5}">
      <dgm:prSet/>
      <dgm:spPr/>
      <dgm:t>
        <a:bodyPr/>
        <a:lstStyle/>
        <a:p>
          <a:endParaRPr lang="cs-CZ"/>
        </a:p>
      </dgm:t>
    </dgm:pt>
    <dgm:pt modelId="{53D08DF0-2F00-416E-B03D-B3F7FB912C20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Poskytování vhodných podnětů a příkladů dobré praxe</a:t>
          </a:r>
          <a:endParaRPr lang="cs-CZ" sz="2200" dirty="0">
            <a:solidFill>
              <a:schemeClr val="tx1"/>
            </a:solidFill>
          </a:endParaRPr>
        </a:p>
      </dgm:t>
    </dgm:pt>
    <dgm:pt modelId="{49EE1BCC-DE7A-4417-9D77-50162FA2D6F5}" type="parTrans" cxnId="{1354ACBA-1941-462C-B6F5-890BBF48E6C7}">
      <dgm:prSet/>
      <dgm:spPr/>
      <dgm:t>
        <a:bodyPr/>
        <a:lstStyle/>
        <a:p>
          <a:endParaRPr lang="cs-CZ"/>
        </a:p>
      </dgm:t>
    </dgm:pt>
    <dgm:pt modelId="{F3BDC14C-EAD0-42F4-9A69-92C15CFA538E}" type="sibTrans" cxnId="{1354ACBA-1941-462C-B6F5-890BBF48E6C7}">
      <dgm:prSet/>
      <dgm:spPr/>
      <dgm:t>
        <a:bodyPr/>
        <a:lstStyle/>
        <a:p>
          <a:endParaRPr lang="cs-CZ"/>
        </a:p>
      </dgm:t>
    </dgm:pt>
    <dgm:pt modelId="{2CE0CD35-225E-4A37-B683-C0B72DF18B63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Pozitivní ovlivnění motivace aktérů</a:t>
          </a:r>
          <a:endParaRPr lang="cs-CZ" sz="2200" dirty="0">
            <a:solidFill>
              <a:schemeClr val="tx1"/>
            </a:solidFill>
          </a:endParaRPr>
        </a:p>
      </dgm:t>
    </dgm:pt>
    <dgm:pt modelId="{77788C3C-87EE-4E07-8519-86DB9EE5E57D}" type="parTrans" cxnId="{2BA33D97-27F2-45C1-8500-56553DA1A29A}">
      <dgm:prSet/>
      <dgm:spPr/>
      <dgm:t>
        <a:bodyPr/>
        <a:lstStyle/>
        <a:p>
          <a:endParaRPr lang="cs-CZ"/>
        </a:p>
      </dgm:t>
    </dgm:pt>
    <dgm:pt modelId="{B5DBF6FF-E12A-4507-8C8D-68AC675EFE8D}" type="sibTrans" cxnId="{2BA33D97-27F2-45C1-8500-56553DA1A29A}">
      <dgm:prSet/>
      <dgm:spPr/>
      <dgm:t>
        <a:bodyPr/>
        <a:lstStyle/>
        <a:p>
          <a:endParaRPr lang="cs-CZ"/>
        </a:p>
      </dgm:t>
    </dgm:pt>
    <dgm:pt modelId="{F07570CE-CF6B-4430-A934-656497AEE6F5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Odborná a metodická pomoc při tvorbě MAP</a:t>
          </a:r>
          <a:endParaRPr lang="cs-CZ" sz="2200" dirty="0">
            <a:solidFill>
              <a:schemeClr val="tx1"/>
            </a:solidFill>
          </a:endParaRPr>
        </a:p>
      </dgm:t>
    </dgm:pt>
    <dgm:pt modelId="{440C2972-0E84-4196-A1F4-CF3B98F90BDB}" type="parTrans" cxnId="{94031956-4EF9-49FA-B750-39A7833DFFF3}">
      <dgm:prSet/>
      <dgm:spPr/>
      <dgm:t>
        <a:bodyPr/>
        <a:lstStyle/>
        <a:p>
          <a:endParaRPr lang="cs-CZ"/>
        </a:p>
      </dgm:t>
    </dgm:pt>
    <dgm:pt modelId="{CADAECA6-D9D0-427B-BA87-D374D738E2EC}" type="sibTrans" cxnId="{94031956-4EF9-49FA-B750-39A7833DFFF3}">
      <dgm:prSet/>
      <dgm:spPr/>
      <dgm:t>
        <a:bodyPr/>
        <a:lstStyle/>
        <a:p>
          <a:endParaRPr lang="cs-CZ"/>
        </a:p>
      </dgm:t>
    </dgm:pt>
    <dgm:pt modelId="{AA7F9DF8-1AD9-4017-86E9-70F990C02DCC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Zvyšování povědomí o důležitosti a prospěšnosti nastavené cesty změny</a:t>
          </a:r>
          <a:endParaRPr lang="cs-CZ" sz="2200" dirty="0">
            <a:solidFill>
              <a:schemeClr val="tx1"/>
            </a:solidFill>
          </a:endParaRPr>
        </a:p>
      </dgm:t>
    </dgm:pt>
    <dgm:pt modelId="{A3530F3C-45ED-4BCB-B22F-F0E4695CFD1B}" type="parTrans" cxnId="{A8670342-CA38-4C7B-AAE2-E294A9663BE0}">
      <dgm:prSet/>
      <dgm:spPr/>
      <dgm:t>
        <a:bodyPr/>
        <a:lstStyle/>
        <a:p>
          <a:endParaRPr lang="cs-CZ"/>
        </a:p>
      </dgm:t>
    </dgm:pt>
    <dgm:pt modelId="{F43DF78E-2C30-40AC-A9E1-040FDF7B46D8}" type="sibTrans" cxnId="{A8670342-CA38-4C7B-AAE2-E294A9663BE0}">
      <dgm:prSet/>
      <dgm:spPr/>
      <dgm:t>
        <a:bodyPr/>
        <a:lstStyle/>
        <a:p>
          <a:endParaRPr lang="cs-CZ"/>
        </a:p>
      </dgm:t>
    </dgm:pt>
    <dgm:pt modelId="{0EB6AA8A-48D2-4B57-8514-BD9A55F99B25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Propojování aktérů v rámci regionů </a:t>
          </a:r>
          <a:endParaRPr lang="cs-CZ" sz="2200" dirty="0">
            <a:solidFill>
              <a:schemeClr val="tx1"/>
            </a:solidFill>
          </a:endParaRPr>
        </a:p>
      </dgm:t>
    </dgm:pt>
    <dgm:pt modelId="{FDB3E55A-3456-41EE-A765-8216CBC3578E}" type="parTrans" cxnId="{C37B0299-5B31-45BC-9A9C-8E6043899887}">
      <dgm:prSet/>
      <dgm:spPr/>
      <dgm:t>
        <a:bodyPr/>
        <a:lstStyle/>
        <a:p>
          <a:endParaRPr lang="cs-CZ"/>
        </a:p>
      </dgm:t>
    </dgm:pt>
    <dgm:pt modelId="{70CB74D2-BFE6-438B-9020-789CE4AD6B2D}" type="sibTrans" cxnId="{C37B0299-5B31-45BC-9A9C-8E6043899887}">
      <dgm:prSet/>
      <dgm:spPr/>
      <dgm:t>
        <a:bodyPr/>
        <a:lstStyle/>
        <a:p>
          <a:endParaRPr lang="cs-CZ"/>
        </a:p>
      </dgm:t>
    </dgm:pt>
    <dgm:pt modelId="{D4EB7238-B7BC-4184-98D3-CE79C7489EFC}" type="pres">
      <dgm:prSet presAssocID="{ED5850BE-D1B5-424C-ABF1-BB45DF8CD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387563-C313-471E-B501-7A77A6ADBA95}" type="pres">
      <dgm:prSet presAssocID="{38BD251C-FB9B-4B3F-98F2-2173FD41D78C}" presName="linNode" presStyleCnt="0"/>
      <dgm:spPr/>
    </dgm:pt>
    <dgm:pt modelId="{869FB27A-1175-439E-8FC3-EAB8B2A4C7D6}" type="pres">
      <dgm:prSet presAssocID="{38BD251C-FB9B-4B3F-98F2-2173FD41D78C}" presName="parentText" presStyleLbl="node1" presStyleIdx="0" presStyleCnt="1" custScaleX="56252" custScaleY="93735" custLinFactNeighborX="-1564" custLinFactNeighborY="236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40CF24B-4980-46E8-98E3-5F8D4E3612CD}" type="pres">
      <dgm:prSet presAssocID="{38BD251C-FB9B-4B3F-98F2-2173FD41D78C}" presName="descendantText" presStyleLbl="alignAccFollowNode1" presStyleIdx="0" presStyleCnt="1" custScaleX="121481" custScaleY="10380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A7ED6F9-B5C5-40FE-BC0B-612958931FB9}" type="presOf" srcId="{53D08DF0-2F00-416E-B03D-B3F7FB912C20}" destId="{140CF24B-4980-46E8-98E3-5F8D4E3612CD}" srcOrd="0" destOrd="3" presId="urn:microsoft.com/office/officeart/2005/8/layout/vList5"/>
    <dgm:cxn modelId="{0B459A26-7E42-4ADD-9DEA-335BD0ED0BA5}" srcId="{38BD251C-FB9B-4B3F-98F2-2173FD41D78C}" destId="{555BD035-491F-46EC-9620-B8F30724DDCF}" srcOrd="1" destOrd="0" parTransId="{16D762C2-96E6-43C4-8366-68E4E7450F60}" sibTransId="{5BC349C5-C98E-4D9C-8725-3CD1B039EB42}"/>
    <dgm:cxn modelId="{53E42B0E-4DC3-4405-9A46-D2DFAA719CD3}" type="presOf" srcId="{ED5850BE-D1B5-424C-ABF1-BB45DF8CD6E2}" destId="{D4EB7238-B7BC-4184-98D3-CE79C7489EFC}" srcOrd="0" destOrd="0" presId="urn:microsoft.com/office/officeart/2005/8/layout/vList5"/>
    <dgm:cxn modelId="{E93242AA-1C80-4FDC-9406-898CBFF63C2C}" srcId="{38BD251C-FB9B-4B3F-98F2-2173FD41D78C}" destId="{CAE089D7-03D2-40C2-8567-05AF16C1361D}" srcOrd="0" destOrd="0" parTransId="{22DE39AF-5A1C-462B-B101-8A3E46D054F3}" sibTransId="{FA57C640-C1A8-4C81-AA59-B6DFDB09C8B5}"/>
    <dgm:cxn modelId="{74AAB5C0-7287-42DE-96AF-962E70311473}" type="presOf" srcId="{0EB6AA8A-48D2-4B57-8514-BD9A55F99B25}" destId="{140CF24B-4980-46E8-98E3-5F8D4E3612CD}" srcOrd="0" destOrd="6" presId="urn:microsoft.com/office/officeart/2005/8/layout/vList5"/>
    <dgm:cxn modelId="{E5A7E27D-C368-4428-85EC-6924E3F6941F}" type="presOf" srcId="{AA7F9DF8-1AD9-4017-86E9-70F990C02DCC}" destId="{140CF24B-4980-46E8-98E3-5F8D4E3612CD}" srcOrd="0" destOrd="5" presId="urn:microsoft.com/office/officeart/2005/8/layout/vList5"/>
    <dgm:cxn modelId="{F8EAC526-01DB-4192-BC2E-47420286AF6D}" type="presOf" srcId="{38BD251C-FB9B-4B3F-98F2-2173FD41D78C}" destId="{869FB27A-1175-439E-8FC3-EAB8B2A4C7D6}" srcOrd="0" destOrd="0" presId="urn:microsoft.com/office/officeart/2005/8/layout/vList5"/>
    <dgm:cxn modelId="{26128A0B-C817-4D97-8505-D8677A8A870C}" srcId="{ED5850BE-D1B5-424C-ABF1-BB45DF8CD6E2}" destId="{38BD251C-FB9B-4B3F-98F2-2173FD41D78C}" srcOrd="0" destOrd="0" parTransId="{E8EF2E06-42C7-488E-8B70-4AFBBE01C6CF}" sibTransId="{81CDE8B7-C654-4F20-8868-C249F83E2879}"/>
    <dgm:cxn modelId="{94031956-4EF9-49FA-B750-39A7833DFFF3}" srcId="{38BD251C-FB9B-4B3F-98F2-2173FD41D78C}" destId="{F07570CE-CF6B-4430-A934-656497AEE6F5}" srcOrd="4" destOrd="0" parTransId="{440C2972-0E84-4196-A1F4-CF3B98F90BDB}" sibTransId="{CADAECA6-D9D0-427B-BA87-D374D738E2EC}"/>
    <dgm:cxn modelId="{1354ACBA-1941-462C-B6F5-890BBF48E6C7}" srcId="{38BD251C-FB9B-4B3F-98F2-2173FD41D78C}" destId="{53D08DF0-2F00-416E-B03D-B3F7FB912C20}" srcOrd="3" destOrd="0" parTransId="{49EE1BCC-DE7A-4417-9D77-50162FA2D6F5}" sibTransId="{F3BDC14C-EAD0-42F4-9A69-92C15CFA538E}"/>
    <dgm:cxn modelId="{C37B0299-5B31-45BC-9A9C-8E6043899887}" srcId="{38BD251C-FB9B-4B3F-98F2-2173FD41D78C}" destId="{0EB6AA8A-48D2-4B57-8514-BD9A55F99B25}" srcOrd="6" destOrd="0" parTransId="{FDB3E55A-3456-41EE-A765-8216CBC3578E}" sibTransId="{70CB74D2-BFE6-438B-9020-789CE4AD6B2D}"/>
    <dgm:cxn modelId="{A06D22FD-B64A-4199-8C5A-BC001B4C3A54}" type="presOf" srcId="{F07570CE-CF6B-4430-A934-656497AEE6F5}" destId="{140CF24B-4980-46E8-98E3-5F8D4E3612CD}" srcOrd="0" destOrd="4" presId="urn:microsoft.com/office/officeart/2005/8/layout/vList5"/>
    <dgm:cxn modelId="{A8670342-CA38-4C7B-AAE2-E294A9663BE0}" srcId="{38BD251C-FB9B-4B3F-98F2-2173FD41D78C}" destId="{AA7F9DF8-1AD9-4017-86E9-70F990C02DCC}" srcOrd="5" destOrd="0" parTransId="{A3530F3C-45ED-4BCB-B22F-F0E4695CFD1B}" sibTransId="{F43DF78E-2C30-40AC-A9E1-040FDF7B46D8}"/>
    <dgm:cxn modelId="{2BA33D97-27F2-45C1-8500-56553DA1A29A}" srcId="{38BD251C-FB9B-4B3F-98F2-2173FD41D78C}" destId="{2CE0CD35-225E-4A37-B683-C0B72DF18B63}" srcOrd="2" destOrd="0" parTransId="{77788C3C-87EE-4E07-8519-86DB9EE5E57D}" sibTransId="{B5DBF6FF-E12A-4507-8C8D-68AC675EFE8D}"/>
    <dgm:cxn modelId="{6D98CD98-5740-4DB5-B805-16AD02877C6A}" type="presOf" srcId="{2CE0CD35-225E-4A37-B683-C0B72DF18B63}" destId="{140CF24B-4980-46E8-98E3-5F8D4E3612CD}" srcOrd="0" destOrd="2" presId="urn:microsoft.com/office/officeart/2005/8/layout/vList5"/>
    <dgm:cxn modelId="{110800B9-F725-49BC-A0C2-B3C0C3768EDB}" type="presOf" srcId="{555BD035-491F-46EC-9620-B8F30724DDCF}" destId="{140CF24B-4980-46E8-98E3-5F8D4E3612CD}" srcOrd="0" destOrd="1" presId="urn:microsoft.com/office/officeart/2005/8/layout/vList5"/>
    <dgm:cxn modelId="{97E49DB2-FFAF-42F2-B5EA-6C905619ABE9}" type="presOf" srcId="{CAE089D7-03D2-40C2-8567-05AF16C1361D}" destId="{140CF24B-4980-46E8-98E3-5F8D4E3612CD}" srcOrd="0" destOrd="0" presId="urn:microsoft.com/office/officeart/2005/8/layout/vList5"/>
    <dgm:cxn modelId="{D839C51F-4B17-4A74-A906-850483D164DB}" type="presParOf" srcId="{D4EB7238-B7BC-4184-98D3-CE79C7489EFC}" destId="{26387563-C313-471E-B501-7A77A6ADBA95}" srcOrd="0" destOrd="0" presId="urn:microsoft.com/office/officeart/2005/8/layout/vList5"/>
    <dgm:cxn modelId="{2D7BCF70-CFDD-429B-8D35-DC96BFAC745F}" type="presParOf" srcId="{26387563-C313-471E-B501-7A77A6ADBA95}" destId="{869FB27A-1175-439E-8FC3-EAB8B2A4C7D6}" srcOrd="0" destOrd="0" presId="urn:microsoft.com/office/officeart/2005/8/layout/vList5"/>
    <dgm:cxn modelId="{B64134C7-5ADA-4B5A-A3C2-9A58E400A53B}" type="presParOf" srcId="{26387563-C313-471E-B501-7A77A6ADBA95}" destId="{140CF24B-4980-46E8-98E3-5F8D4E3612C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14E012-FB65-44A8-ACB9-40EC24F36DA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F7CB61B5-77A9-41D9-8106-E053EBD9E92A}">
      <dgm:prSet phldrT="[Text]" custT="1"/>
      <dgm:spPr/>
      <dgm:t>
        <a:bodyPr/>
        <a:lstStyle/>
        <a:p>
          <a:r>
            <a:rPr lang="cs-CZ" sz="2200" b="1" dirty="0" smtClean="0">
              <a:solidFill>
                <a:schemeClr val="tx1"/>
              </a:solidFill>
            </a:rPr>
            <a:t>Komunikační strategie (všichni aktéři)</a:t>
          </a:r>
          <a:endParaRPr lang="cs-CZ" sz="2200" b="1" dirty="0">
            <a:solidFill>
              <a:schemeClr val="tx1"/>
            </a:solidFill>
          </a:endParaRPr>
        </a:p>
      </dgm:t>
    </dgm:pt>
    <dgm:pt modelId="{00A179A8-CD42-46F1-8B26-23E3F99E4BA4}" type="parTrans" cxnId="{E8D8DF67-4856-4480-BC3A-1199F74E86E6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ED904F88-E2E7-4C21-8570-A7C774977BDA}" type="sibTrans" cxnId="{E8D8DF67-4856-4480-BC3A-1199F74E86E6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521DFC7E-D8CD-46ED-9336-2435D0F0A0BF}">
      <dgm:prSet phldrT="[Text]" custT="1"/>
      <dgm:spPr/>
      <dgm:t>
        <a:bodyPr/>
        <a:lstStyle/>
        <a:p>
          <a:r>
            <a:rPr lang="cs-CZ" sz="2200" b="1" dirty="0" smtClean="0">
              <a:solidFill>
                <a:schemeClr val="tx1"/>
              </a:solidFill>
            </a:rPr>
            <a:t>Další skupinové akce (odborníci, rodiče…)</a:t>
          </a:r>
          <a:endParaRPr lang="cs-CZ" sz="2200" b="1" dirty="0">
            <a:solidFill>
              <a:schemeClr val="tx1"/>
            </a:solidFill>
          </a:endParaRPr>
        </a:p>
      </dgm:t>
    </dgm:pt>
    <dgm:pt modelId="{F55A69AF-FB15-4838-899A-07871A3CAB35}" type="parTrans" cxnId="{7F6D19E1-1876-43B8-9978-8FE6D42947F5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80196D94-6126-4241-AF81-F80CD934AEE3}" type="sibTrans" cxnId="{7F6D19E1-1876-43B8-9978-8FE6D42947F5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3CBD1C32-75F4-4A36-8DC0-70EA8442C668}">
      <dgm:prSet phldrT="[Text]" custT="1"/>
      <dgm:spPr/>
      <dgm:t>
        <a:bodyPr/>
        <a:lstStyle/>
        <a:p>
          <a:r>
            <a:rPr lang="cs-CZ" sz="2200" dirty="0" smtClean="0">
              <a:solidFill>
                <a:schemeClr val="tx1"/>
              </a:solidFill>
            </a:rPr>
            <a:t>Předávání informací, vysvětlování, přesvědčování</a:t>
          </a:r>
          <a:endParaRPr lang="cs-CZ" sz="2200" dirty="0">
            <a:solidFill>
              <a:schemeClr val="tx1"/>
            </a:solidFill>
          </a:endParaRPr>
        </a:p>
      </dgm:t>
    </dgm:pt>
    <dgm:pt modelId="{C7871D7F-94DC-41E9-BFB0-BEDFCDE49C05}" type="parTrans" cxnId="{C50C0B60-1DC4-490A-9963-AC914885EA9F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A338AE9D-3844-4923-9603-626D3C2FC8A3}" type="sibTrans" cxnId="{C50C0B60-1DC4-490A-9963-AC914885EA9F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6611C6F2-97F4-4AEE-AE7F-F7798E63C153}">
      <dgm:prSet phldrT="[Text]" custT="1"/>
      <dgm:spPr/>
      <dgm:t>
        <a:bodyPr/>
        <a:lstStyle/>
        <a:p>
          <a:r>
            <a:rPr lang="cs-CZ" sz="2200" b="1" dirty="0" smtClean="0">
              <a:solidFill>
                <a:schemeClr val="tx1"/>
              </a:solidFill>
            </a:rPr>
            <a:t>Stáže a sdílení zkušeností (učitelé, úředníci)</a:t>
          </a:r>
          <a:endParaRPr lang="cs-CZ" sz="2200" b="1" dirty="0">
            <a:solidFill>
              <a:schemeClr val="tx1"/>
            </a:solidFill>
          </a:endParaRPr>
        </a:p>
      </dgm:t>
    </dgm:pt>
    <dgm:pt modelId="{B174055B-4619-42EF-A41D-CAC24D4E4F39}" type="parTrans" cxnId="{240DA23E-C6B9-4B41-980E-5F8B124567CA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826B835E-B31E-4AA0-8C07-D5F6F353493B}" type="sibTrans" cxnId="{240DA23E-C6B9-4B41-980E-5F8B124567CA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6A0BCB83-8DC9-4F4A-8B54-C0D4C58ABC49}">
      <dgm:prSet phldrT="[Text]" custT="1"/>
      <dgm:spPr/>
      <dgm:t>
        <a:bodyPr/>
        <a:lstStyle/>
        <a:p>
          <a:r>
            <a:rPr lang="cs-CZ" sz="2200" dirty="0" smtClean="0">
              <a:solidFill>
                <a:schemeClr val="tx1"/>
              </a:solidFill>
            </a:rPr>
            <a:t>Seznámení s inspirativní dobrou praxí ve vazbě na IKV</a:t>
          </a:r>
          <a:endParaRPr lang="cs-CZ" sz="2200" dirty="0">
            <a:solidFill>
              <a:schemeClr val="tx1"/>
            </a:solidFill>
          </a:endParaRPr>
        </a:p>
      </dgm:t>
    </dgm:pt>
    <dgm:pt modelId="{6EC15F66-C5B3-407B-B9B7-2159D8671147}" type="parTrans" cxnId="{33596F8E-542E-4947-907C-47966F3995C0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AFE2BFC2-A96B-4A32-B942-3CCB77094310}" type="sibTrans" cxnId="{33596F8E-542E-4947-907C-47966F3995C0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CFB59BC6-0411-4C61-B746-CE81334F4074}">
      <dgm:prSet custT="1"/>
      <dgm:spPr/>
      <dgm:t>
        <a:bodyPr/>
        <a:lstStyle/>
        <a:p>
          <a:r>
            <a:rPr lang="cs-CZ" sz="2200" b="1" dirty="0" smtClean="0">
              <a:solidFill>
                <a:schemeClr val="tx1"/>
              </a:solidFill>
            </a:rPr>
            <a:t>Pracovní skupiny (rodiče, učitelé…)</a:t>
          </a:r>
          <a:endParaRPr lang="cs-CZ" sz="2200" b="1" dirty="0">
            <a:solidFill>
              <a:schemeClr val="tx1"/>
            </a:solidFill>
          </a:endParaRPr>
        </a:p>
      </dgm:t>
    </dgm:pt>
    <dgm:pt modelId="{77AA477A-EBC8-4297-ACE9-E1BD7C0C5EC9}" type="parTrans" cxnId="{A1A695EF-6EFD-46D9-A5F0-2556163669BF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6E823703-14EF-42A4-B22A-C0A7ED897872}" type="sibTrans" cxnId="{A1A695EF-6EFD-46D9-A5F0-2556163669BF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8D7C95C8-918B-44C0-A994-1FC17C10DE5E}">
      <dgm:prSet custT="1"/>
      <dgm:spPr/>
      <dgm:t>
        <a:bodyPr/>
        <a:lstStyle/>
        <a:p>
          <a:r>
            <a:rPr lang="cs-CZ" sz="2200" dirty="0" smtClean="0">
              <a:solidFill>
                <a:schemeClr val="tx1"/>
              </a:solidFill>
            </a:rPr>
            <a:t>Odborná pomoc při nastavení komunikačních kanálů a metod při komunikaci cílů a opatření</a:t>
          </a:r>
          <a:endParaRPr lang="cs-CZ" sz="2200" dirty="0">
            <a:solidFill>
              <a:schemeClr val="tx1"/>
            </a:solidFill>
          </a:endParaRPr>
        </a:p>
      </dgm:t>
    </dgm:pt>
    <dgm:pt modelId="{04648028-BFA4-4FDC-9C65-7068E77C35EA}" type="parTrans" cxnId="{8DA4DAE4-AED9-4E61-AED2-E663F4EAB45F}">
      <dgm:prSet/>
      <dgm:spPr/>
      <dgm:t>
        <a:bodyPr/>
        <a:lstStyle/>
        <a:p>
          <a:endParaRPr lang="cs-CZ"/>
        </a:p>
      </dgm:t>
    </dgm:pt>
    <dgm:pt modelId="{88A45C9B-DB31-400A-9ADB-FD7480122CCA}" type="sibTrans" cxnId="{8DA4DAE4-AED9-4E61-AED2-E663F4EAB45F}">
      <dgm:prSet/>
      <dgm:spPr/>
      <dgm:t>
        <a:bodyPr/>
        <a:lstStyle/>
        <a:p>
          <a:endParaRPr lang="cs-CZ"/>
        </a:p>
      </dgm:t>
    </dgm:pt>
    <dgm:pt modelId="{592E35B7-5811-4D12-A1D3-591188B8D54C}">
      <dgm:prSet phldrT="[Text]" custT="1"/>
      <dgm:spPr/>
      <dgm:t>
        <a:bodyPr/>
        <a:lstStyle/>
        <a:p>
          <a:r>
            <a:rPr lang="cs-CZ" sz="2400" dirty="0" smtClean="0">
              <a:solidFill>
                <a:schemeClr val="tx1"/>
              </a:solidFill>
            </a:rPr>
            <a:t>Aktivní participace na tvorbě SPSZ</a:t>
          </a:r>
          <a:endParaRPr lang="cs-CZ" sz="2400" b="1" dirty="0">
            <a:solidFill>
              <a:schemeClr val="tx1"/>
            </a:solidFill>
          </a:endParaRPr>
        </a:p>
      </dgm:t>
    </dgm:pt>
    <dgm:pt modelId="{9457D260-124E-4FCE-B968-B425ECC320AA}" type="parTrans" cxnId="{5695B69F-EAD0-4868-8C5F-48FDD8700A3F}">
      <dgm:prSet/>
      <dgm:spPr/>
      <dgm:t>
        <a:bodyPr/>
        <a:lstStyle/>
        <a:p>
          <a:endParaRPr lang="cs-CZ"/>
        </a:p>
      </dgm:t>
    </dgm:pt>
    <dgm:pt modelId="{081DF394-D9F1-40E8-84B3-89E1BBFAE1A1}" type="sibTrans" cxnId="{5695B69F-EAD0-4868-8C5F-48FDD8700A3F}">
      <dgm:prSet/>
      <dgm:spPr/>
      <dgm:t>
        <a:bodyPr/>
        <a:lstStyle/>
        <a:p>
          <a:endParaRPr lang="cs-CZ"/>
        </a:p>
      </dgm:t>
    </dgm:pt>
    <dgm:pt modelId="{D8307B1E-8B49-4A35-89EF-9C4E3EDB8164}" type="pres">
      <dgm:prSet presAssocID="{6814E012-FB65-44A8-ACB9-40EC24F36DA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959D02DB-0252-436F-81C7-66C2087D39C1}" type="pres">
      <dgm:prSet presAssocID="{F7CB61B5-77A9-41D9-8106-E053EBD9E92A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BDC621-0142-402A-B880-33B041225D7E}" type="pres">
      <dgm:prSet presAssocID="{F7CB61B5-77A9-41D9-8106-E053EBD9E92A}" presName="childText1" presStyleLbl="solidAlignAcc1" presStyleIdx="0" presStyleCnt="4" custScaleY="81839" custLinFactNeighborY="-10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7F0066C-C002-45F8-ADDE-2F3E5346DFE1}" type="pres">
      <dgm:prSet presAssocID="{521DFC7E-D8CD-46ED-9336-2435D0F0A0BF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83AD18A-710F-4A18-A02C-F75E84B89027}" type="pres">
      <dgm:prSet presAssocID="{521DFC7E-D8CD-46ED-9336-2435D0F0A0BF}" presName="childText2" presStyleLbl="solidAlignAcc1" presStyleIdx="1" presStyleCnt="4" custScaleY="70584" custLinFactNeighborX="-1047" custLinFactNeighborY="-176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C1A6E1-FE19-4C40-A195-8CACA0FE7705}" type="pres">
      <dgm:prSet presAssocID="{6611C6F2-97F4-4AEE-AE7F-F7798E63C153}" presName="parentText3" presStyleLbl="node1" presStyleIdx="2" presStyleCnt="4" custLinFactNeighborX="-22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811A59-1CB8-469B-8C21-E169C216190A}" type="pres">
      <dgm:prSet presAssocID="{6611C6F2-97F4-4AEE-AE7F-F7798E63C153}" presName="childText3" presStyleLbl="solidAlignAcc1" presStyleIdx="2" presStyleCnt="4" custScaleY="69476" custLinFactNeighborX="-611" custLinFactNeighborY="-207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1C2916F-3913-4F21-BDFB-A4B9215F37BA}" type="pres">
      <dgm:prSet presAssocID="{CFB59BC6-0411-4C61-B746-CE81334F4074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55AADC-F06A-4810-A613-3015EFEC8211}" type="pres">
      <dgm:prSet presAssocID="{CFB59BC6-0411-4C61-B746-CE81334F4074}" presName="childText4" presStyleLbl="solidAlignAcc1" presStyleIdx="3" presStyleCnt="4" custScaleX="101364" custScaleY="52015" custLinFactNeighborX="605" custLinFactNeighborY="-268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6F447F5-62F7-43C3-BEFF-F06D7EC44EE1}" type="presOf" srcId="{6A0BCB83-8DC9-4F4A-8B54-C0D4C58ABC49}" destId="{D8811A59-1CB8-469B-8C21-E169C216190A}" srcOrd="0" destOrd="0" presId="urn:microsoft.com/office/officeart/2009/3/layout/IncreasingArrowsProcess"/>
    <dgm:cxn modelId="{5695B69F-EAD0-4868-8C5F-48FDD8700A3F}" srcId="{CFB59BC6-0411-4C61-B746-CE81334F4074}" destId="{592E35B7-5811-4D12-A1D3-591188B8D54C}" srcOrd="0" destOrd="0" parTransId="{9457D260-124E-4FCE-B968-B425ECC320AA}" sibTransId="{081DF394-D9F1-40E8-84B3-89E1BBFAE1A1}"/>
    <dgm:cxn modelId="{A0CAA119-5E12-43B6-B261-AB7C13B41F48}" type="presOf" srcId="{592E35B7-5811-4D12-A1D3-591188B8D54C}" destId="{1755AADC-F06A-4810-A613-3015EFEC8211}" srcOrd="0" destOrd="0" presId="urn:microsoft.com/office/officeart/2009/3/layout/IncreasingArrowsProcess"/>
    <dgm:cxn modelId="{A1A695EF-6EFD-46D9-A5F0-2556163669BF}" srcId="{6814E012-FB65-44A8-ACB9-40EC24F36DA6}" destId="{CFB59BC6-0411-4C61-B746-CE81334F4074}" srcOrd="3" destOrd="0" parTransId="{77AA477A-EBC8-4297-ACE9-E1BD7C0C5EC9}" sibTransId="{6E823703-14EF-42A4-B22A-C0A7ED897872}"/>
    <dgm:cxn modelId="{C50C0B60-1DC4-490A-9963-AC914885EA9F}" srcId="{521DFC7E-D8CD-46ED-9336-2435D0F0A0BF}" destId="{3CBD1C32-75F4-4A36-8DC0-70EA8442C668}" srcOrd="0" destOrd="0" parTransId="{C7871D7F-94DC-41E9-BFB0-BEDFCDE49C05}" sibTransId="{A338AE9D-3844-4923-9603-626D3C2FC8A3}"/>
    <dgm:cxn modelId="{8DA4DAE4-AED9-4E61-AED2-E663F4EAB45F}" srcId="{F7CB61B5-77A9-41D9-8106-E053EBD9E92A}" destId="{8D7C95C8-918B-44C0-A994-1FC17C10DE5E}" srcOrd="0" destOrd="0" parTransId="{04648028-BFA4-4FDC-9C65-7068E77C35EA}" sibTransId="{88A45C9B-DB31-400A-9ADB-FD7480122CCA}"/>
    <dgm:cxn modelId="{E89C92A3-CA16-4AB7-A52F-39DD23373249}" type="presOf" srcId="{6611C6F2-97F4-4AEE-AE7F-F7798E63C153}" destId="{85C1A6E1-FE19-4C40-A195-8CACA0FE7705}" srcOrd="0" destOrd="0" presId="urn:microsoft.com/office/officeart/2009/3/layout/IncreasingArrowsProcess"/>
    <dgm:cxn modelId="{240DA23E-C6B9-4B41-980E-5F8B124567CA}" srcId="{6814E012-FB65-44A8-ACB9-40EC24F36DA6}" destId="{6611C6F2-97F4-4AEE-AE7F-F7798E63C153}" srcOrd="2" destOrd="0" parTransId="{B174055B-4619-42EF-A41D-CAC24D4E4F39}" sibTransId="{826B835E-B31E-4AA0-8C07-D5F6F353493B}"/>
    <dgm:cxn modelId="{D97CD303-89B7-4B24-BAC9-01AAAB24239C}" type="presOf" srcId="{F7CB61B5-77A9-41D9-8106-E053EBD9E92A}" destId="{959D02DB-0252-436F-81C7-66C2087D39C1}" srcOrd="0" destOrd="0" presId="urn:microsoft.com/office/officeart/2009/3/layout/IncreasingArrowsProcess"/>
    <dgm:cxn modelId="{7F6D19E1-1876-43B8-9978-8FE6D42947F5}" srcId="{6814E012-FB65-44A8-ACB9-40EC24F36DA6}" destId="{521DFC7E-D8CD-46ED-9336-2435D0F0A0BF}" srcOrd="1" destOrd="0" parTransId="{F55A69AF-FB15-4838-899A-07871A3CAB35}" sibTransId="{80196D94-6126-4241-AF81-F80CD934AEE3}"/>
    <dgm:cxn modelId="{2556BC8B-040B-421D-9634-9B68CA33AB80}" type="presOf" srcId="{521DFC7E-D8CD-46ED-9336-2435D0F0A0BF}" destId="{C7F0066C-C002-45F8-ADDE-2F3E5346DFE1}" srcOrd="0" destOrd="0" presId="urn:microsoft.com/office/officeart/2009/3/layout/IncreasingArrowsProcess"/>
    <dgm:cxn modelId="{47013464-97C2-4F1A-A20B-DECC19D585DB}" type="presOf" srcId="{8D7C95C8-918B-44C0-A994-1FC17C10DE5E}" destId="{65BDC621-0142-402A-B880-33B041225D7E}" srcOrd="0" destOrd="0" presId="urn:microsoft.com/office/officeart/2009/3/layout/IncreasingArrowsProcess"/>
    <dgm:cxn modelId="{62DB0F92-0752-4E84-9EFE-677C27C6C0D0}" type="presOf" srcId="{3CBD1C32-75F4-4A36-8DC0-70EA8442C668}" destId="{183AD18A-710F-4A18-A02C-F75E84B89027}" srcOrd="0" destOrd="0" presId="urn:microsoft.com/office/officeart/2009/3/layout/IncreasingArrowsProcess"/>
    <dgm:cxn modelId="{3F8DBF3C-E954-49D4-9923-29A1DA279E77}" type="presOf" srcId="{CFB59BC6-0411-4C61-B746-CE81334F4074}" destId="{41C2916F-3913-4F21-BDFB-A4B9215F37BA}" srcOrd="0" destOrd="0" presId="urn:microsoft.com/office/officeart/2009/3/layout/IncreasingArrowsProcess"/>
    <dgm:cxn modelId="{CCA35D2C-AB29-4576-ACD8-46ECC94C6C60}" type="presOf" srcId="{6814E012-FB65-44A8-ACB9-40EC24F36DA6}" destId="{D8307B1E-8B49-4A35-89EF-9C4E3EDB8164}" srcOrd="0" destOrd="0" presId="urn:microsoft.com/office/officeart/2009/3/layout/IncreasingArrowsProcess"/>
    <dgm:cxn modelId="{33596F8E-542E-4947-907C-47966F3995C0}" srcId="{6611C6F2-97F4-4AEE-AE7F-F7798E63C153}" destId="{6A0BCB83-8DC9-4F4A-8B54-C0D4C58ABC49}" srcOrd="0" destOrd="0" parTransId="{6EC15F66-C5B3-407B-B9B7-2159D8671147}" sibTransId="{AFE2BFC2-A96B-4A32-B942-3CCB77094310}"/>
    <dgm:cxn modelId="{E8D8DF67-4856-4480-BC3A-1199F74E86E6}" srcId="{6814E012-FB65-44A8-ACB9-40EC24F36DA6}" destId="{F7CB61B5-77A9-41D9-8106-E053EBD9E92A}" srcOrd="0" destOrd="0" parTransId="{00A179A8-CD42-46F1-8B26-23E3F99E4BA4}" sibTransId="{ED904F88-E2E7-4C21-8570-A7C774977BDA}"/>
    <dgm:cxn modelId="{7CF6B80C-BF52-45E3-8EDA-DF0F277476C6}" type="presParOf" srcId="{D8307B1E-8B49-4A35-89EF-9C4E3EDB8164}" destId="{959D02DB-0252-436F-81C7-66C2087D39C1}" srcOrd="0" destOrd="0" presId="urn:microsoft.com/office/officeart/2009/3/layout/IncreasingArrowsProcess"/>
    <dgm:cxn modelId="{FCCFB695-EA85-430C-A3F2-24495DC7E209}" type="presParOf" srcId="{D8307B1E-8B49-4A35-89EF-9C4E3EDB8164}" destId="{65BDC621-0142-402A-B880-33B041225D7E}" srcOrd="1" destOrd="0" presId="urn:microsoft.com/office/officeart/2009/3/layout/IncreasingArrowsProcess"/>
    <dgm:cxn modelId="{666E9AFF-12EB-45EA-B10B-6C15B3E52F40}" type="presParOf" srcId="{D8307B1E-8B49-4A35-89EF-9C4E3EDB8164}" destId="{C7F0066C-C002-45F8-ADDE-2F3E5346DFE1}" srcOrd="2" destOrd="0" presId="urn:microsoft.com/office/officeart/2009/3/layout/IncreasingArrowsProcess"/>
    <dgm:cxn modelId="{BA469A8A-08BD-4226-AE0B-184F916BC16E}" type="presParOf" srcId="{D8307B1E-8B49-4A35-89EF-9C4E3EDB8164}" destId="{183AD18A-710F-4A18-A02C-F75E84B89027}" srcOrd="3" destOrd="0" presId="urn:microsoft.com/office/officeart/2009/3/layout/IncreasingArrowsProcess"/>
    <dgm:cxn modelId="{308B885B-B5F5-4DD0-A9F6-2BE3E9BFF2D7}" type="presParOf" srcId="{D8307B1E-8B49-4A35-89EF-9C4E3EDB8164}" destId="{85C1A6E1-FE19-4C40-A195-8CACA0FE7705}" srcOrd="4" destOrd="0" presId="urn:microsoft.com/office/officeart/2009/3/layout/IncreasingArrowsProcess"/>
    <dgm:cxn modelId="{E38EF9A6-796C-4DCB-8CFC-1B4E279DDDC6}" type="presParOf" srcId="{D8307B1E-8B49-4A35-89EF-9C4E3EDB8164}" destId="{D8811A59-1CB8-469B-8C21-E169C216190A}" srcOrd="5" destOrd="0" presId="urn:microsoft.com/office/officeart/2009/3/layout/IncreasingArrowsProcess"/>
    <dgm:cxn modelId="{A1A92857-AF59-4778-B3D8-D80A75239F3A}" type="presParOf" srcId="{D8307B1E-8B49-4A35-89EF-9C4E3EDB8164}" destId="{41C2916F-3913-4F21-BDFB-A4B9215F37BA}" srcOrd="6" destOrd="0" presId="urn:microsoft.com/office/officeart/2009/3/layout/IncreasingArrowsProcess"/>
    <dgm:cxn modelId="{F55BB3E8-581C-4421-9EE9-E7B5DE034920}" type="presParOf" srcId="{D8307B1E-8B49-4A35-89EF-9C4E3EDB8164}" destId="{1755AADC-F06A-4810-A613-3015EFEC8211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BDF535-03F6-47BE-B0FC-7ABE165C410B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411BCE54-55A2-42DE-B4B6-D77F4B035CD4}">
      <dgm:prSet/>
      <dgm:spPr/>
      <dgm:t>
        <a:bodyPr/>
        <a:lstStyle/>
        <a:p>
          <a:pPr rtl="0"/>
          <a:r>
            <a:rPr lang="cs-CZ" b="1" dirty="0" smtClean="0">
              <a:solidFill>
                <a:schemeClr val="tx1"/>
              </a:solidFill>
            </a:rPr>
            <a:t>Návaznost na realizované IPn</a:t>
          </a:r>
          <a:endParaRPr lang="cs-CZ" b="1" dirty="0">
            <a:solidFill>
              <a:schemeClr val="tx1"/>
            </a:solidFill>
          </a:endParaRPr>
        </a:p>
      </dgm:t>
    </dgm:pt>
    <dgm:pt modelId="{3A6EC0F2-7F84-4E5C-AA7E-AD9BDAABE4D7}" type="parTrans" cxnId="{DAE939BF-AADA-44B8-86AC-B2DE0B308345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6FCDEBC9-078F-4466-991F-508A6177C50A}" type="sibTrans" cxnId="{DAE939BF-AADA-44B8-86AC-B2DE0B308345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10C98CF0-30E3-4782-A6A6-90FE37070920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Využití a rozšiřování vybudovaných kapacit žadatele</a:t>
          </a:r>
          <a:endParaRPr lang="cs-CZ" sz="2200" dirty="0">
            <a:solidFill>
              <a:schemeClr val="tx1"/>
            </a:solidFill>
          </a:endParaRPr>
        </a:p>
      </dgm:t>
    </dgm:pt>
    <dgm:pt modelId="{4D748D74-DA57-4AA9-9DF8-8EA0108DAF4E}" type="parTrans" cxnId="{86682E02-A32B-4E18-968F-5F90564261B9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90DFB447-26B4-4DEA-88D5-BEB7925EC267}" type="sibTrans" cxnId="{86682E02-A32B-4E18-968F-5F90564261B9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18A5D8CB-A12A-410E-8293-0437104FE398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Využití dosavadních analýz, metodik, evaluace a lokálních strategických dokumentů vytvořených žadatelem</a:t>
          </a:r>
          <a:endParaRPr lang="cs-CZ" sz="2200" dirty="0">
            <a:solidFill>
              <a:schemeClr val="tx1"/>
            </a:solidFill>
          </a:endParaRPr>
        </a:p>
      </dgm:t>
    </dgm:pt>
    <dgm:pt modelId="{DFCD8701-42E6-498A-B696-69DB392AE7F1}" type="parTrans" cxnId="{3A8F990D-7A90-4C47-9FC8-ABF866900CBE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08FA5C3A-BA01-427F-8A4D-55B54F5C04EC}" type="sibTrans" cxnId="{3A8F990D-7A90-4C47-9FC8-ABF866900CBE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F910A36D-8BF9-48E2-B3ED-C109893D7365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Zdokumentované příklady dobré praxe</a:t>
          </a:r>
          <a:endParaRPr lang="cs-CZ" sz="2200" dirty="0">
            <a:solidFill>
              <a:schemeClr val="tx1"/>
            </a:solidFill>
          </a:endParaRPr>
        </a:p>
      </dgm:t>
    </dgm:pt>
    <dgm:pt modelId="{8DA49DDC-79C7-4D20-AEFE-4F1D493E25B1}" type="parTrans" cxnId="{4AF70983-42CC-4182-890A-A8A868FB42A3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21B1A556-DF4B-4A7B-A897-D705E2BA4CB0}" type="sibTrans" cxnId="{4AF70983-42CC-4182-890A-A8A868FB42A3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DC666D4B-E29A-4D8D-BD5A-DC78B6C9D57B}">
      <dgm:prSet custT="1"/>
      <dgm:spPr/>
      <dgm:t>
        <a:bodyPr/>
        <a:lstStyle/>
        <a:p>
          <a:pPr rtl="0"/>
          <a:r>
            <a:rPr lang="cs-CZ" sz="2200" dirty="0" smtClean="0">
              <a:solidFill>
                <a:schemeClr val="tx1"/>
              </a:solidFill>
            </a:rPr>
            <a:t>Využití výsledků dalších projektů financovaných OP VK a výsledků dalších projektů např. Metodika tvorby lokálních strategií v oblasti vzdělávání, s cílem sjednocení metodických postupů a efektivního reflektování metod, doporučení, koncepcí</a:t>
          </a:r>
          <a:endParaRPr lang="cs-CZ" sz="2200" dirty="0">
            <a:solidFill>
              <a:schemeClr val="tx1"/>
            </a:solidFill>
          </a:endParaRPr>
        </a:p>
      </dgm:t>
    </dgm:pt>
    <dgm:pt modelId="{27929BB6-F46D-40AC-9263-2432692D1FE5}" type="parTrans" cxnId="{656AD7FC-16C0-4257-B87D-956D5FEECFA4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18C2F113-C477-4BAD-85C7-9B5B6F54A00F}" type="sibTrans" cxnId="{656AD7FC-16C0-4257-B87D-956D5FEECFA4}">
      <dgm:prSet/>
      <dgm:spPr/>
      <dgm:t>
        <a:bodyPr/>
        <a:lstStyle/>
        <a:p>
          <a:endParaRPr lang="cs-CZ">
            <a:solidFill>
              <a:srgbClr val="009900"/>
            </a:solidFill>
          </a:endParaRPr>
        </a:p>
      </dgm:t>
    </dgm:pt>
    <dgm:pt modelId="{A45E0416-97B9-4DF5-97F8-0DBF389A8B19}" type="pres">
      <dgm:prSet presAssocID="{89BDF535-03F6-47BE-B0FC-7ABE165C41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B8EA84-0D52-444A-A770-21479B965914}" type="pres">
      <dgm:prSet presAssocID="{411BCE54-55A2-42DE-B4B6-D77F4B035CD4}" presName="linNode" presStyleCnt="0"/>
      <dgm:spPr/>
    </dgm:pt>
    <dgm:pt modelId="{C5F72EA0-9603-4E6A-8DC1-9F340D0C4698}" type="pres">
      <dgm:prSet presAssocID="{411BCE54-55A2-42DE-B4B6-D77F4B035CD4}" presName="parentText" presStyleLbl="node1" presStyleIdx="0" presStyleCnt="1" custScaleX="65972" custLinFactNeighborX="1031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335D3D2-F7F5-4B23-85F6-A34D1BE20E19}" type="pres">
      <dgm:prSet presAssocID="{411BCE54-55A2-42DE-B4B6-D77F4B035CD4}" presName="descendantText" presStyleLbl="alignAccFollowNode1" presStyleIdx="0" presStyleCnt="1" custScaleX="129716" custScaleY="114145" custLinFactNeighborX="14" custLinFactNeighborY="-548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174DE65-4BA7-47FB-959B-29629C1710B4}" type="presOf" srcId="{DC666D4B-E29A-4D8D-BD5A-DC78B6C9D57B}" destId="{6335D3D2-F7F5-4B23-85F6-A34D1BE20E19}" srcOrd="0" destOrd="3" presId="urn:microsoft.com/office/officeart/2005/8/layout/vList5"/>
    <dgm:cxn modelId="{083A1DA4-D7F2-4143-AB5E-24FCD28EB6B2}" type="presOf" srcId="{10C98CF0-30E3-4782-A6A6-90FE37070920}" destId="{6335D3D2-F7F5-4B23-85F6-A34D1BE20E19}" srcOrd="0" destOrd="0" presId="urn:microsoft.com/office/officeart/2005/8/layout/vList5"/>
    <dgm:cxn modelId="{86682E02-A32B-4E18-968F-5F90564261B9}" srcId="{411BCE54-55A2-42DE-B4B6-D77F4B035CD4}" destId="{10C98CF0-30E3-4782-A6A6-90FE37070920}" srcOrd="0" destOrd="0" parTransId="{4D748D74-DA57-4AA9-9DF8-8EA0108DAF4E}" sibTransId="{90DFB447-26B4-4DEA-88D5-BEB7925EC267}"/>
    <dgm:cxn modelId="{1D670422-59D9-4ED4-AF49-04A609BAC913}" type="presOf" srcId="{89BDF535-03F6-47BE-B0FC-7ABE165C410B}" destId="{A45E0416-97B9-4DF5-97F8-0DBF389A8B19}" srcOrd="0" destOrd="0" presId="urn:microsoft.com/office/officeart/2005/8/layout/vList5"/>
    <dgm:cxn modelId="{3A8F990D-7A90-4C47-9FC8-ABF866900CBE}" srcId="{411BCE54-55A2-42DE-B4B6-D77F4B035CD4}" destId="{18A5D8CB-A12A-410E-8293-0437104FE398}" srcOrd="1" destOrd="0" parTransId="{DFCD8701-42E6-498A-B696-69DB392AE7F1}" sibTransId="{08FA5C3A-BA01-427F-8A4D-55B54F5C04EC}"/>
    <dgm:cxn modelId="{EB8D7385-17AC-4DB9-A963-4F1AC270FE1F}" type="presOf" srcId="{F910A36D-8BF9-48E2-B3ED-C109893D7365}" destId="{6335D3D2-F7F5-4B23-85F6-A34D1BE20E19}" srcOrd="0" destOrd="2" presId="urn:microsoft.com/office/officeart/2005/8/layout/vList5"/>
    <dgm:cxn modelId="{CB3CB123-4485-403F-847C-05C9F1F0DC88}" type="presOf" srcId="{411BCE54-55A2-42DE-B4B6-D77F4B035CD4}" destId="{C5F72EA0-9603-4E6A-8DC1-9F340D0C4698}" srcOrd="0" destOrd="0" presId="urn:microsoft.com/office/officeart/2005/8/layout/vList5"/>
    <dgm:cxn modelId="{656AD7FC-16C0-4257-B87D-956D5FEECFA4}" srcId="{411BCE54-55A2-42DE-B4B6-D77F4B035CD4}" destId="{DC666D4B-E29A-4D8D-BD5A-DC78B6C9D57B}" srcOrd="3" destOrd="0" parTransId="{27929BB6-F46D-40AC-9263-2432692D1FE5}" sibTransId="{18C2F113-C477-4BAD-85C7-9B5B6F54A00F}"/>
    <dgm:cxn modelId="{B78BFC93-0DEA-4934-9279-FBA63E17CFCF}" type="presOf" srcId="{18A5D8CB-A12A-410E-8293-0437104FE398}" destId="{6335D3D2-F7F5-4B23-85F6-A34D1BE20E19}" srcOrd="0" destOrd="1" presId="urn:microsoft.com/office/officeart/2005/8/layout/vList5"/>
    <dgm:cxn modelId="{4AF70983-42CC-4182-890A-A8A868FB42A3}" srcId="{411BCE54-55A2-42DE-B4B6-D77F4B035CD4}" destId="{F910A36D-8BF9-48E2-B3ED-C109893D7365}" srcOrd="2" destOrd="0" parTransId="{8DA49DDC-79C7-4D20-AEFE-4F1D493E25B1}" sibTransId="{21B1A556-DF4B-4A7B-A897-D705E2BA4CB0}"/>
    <dgm:cxn modelId="{DAE939BF-AADA-44B8-86AC-B2DE0B308345}" srcId="{89BDF535-03F6-47BE-B0FC-7ABE165C410B}" destId="{411BCE54-55A2-42DE-B4B6-D77F4B035CD4}" srcOrd="0" destOrd="0" parTransId="{3A6EC0F2-7F84-4E5C-AA7E-AD9BDAABE4D7}" sibTransId="{6FCDEBC9-078F-4466-991F-508A6177C50A}"/>
    <dgm:cxn modelId="{B8F78077-DF8A-4C91-BAE5-301323FC175F}" type="presParOf" srcId="{A45E0416-97B9-4DF5-97F8-0DBF389A8B19}" destId="{3EB8EA84-0D52-444A-A770-21479B965914}" srcOrd="0" destOrd="0" presId="urn:microsoft.com/office/officeart/2005/8/layout/vList5"/>
    <dgm:cxn modelId="{4F72D63C-257C-49E0-BC38-D899FA5044FC}" type="presParOf" srcId="{3EB8EA84-0D52-444A-A770-21479B965914}" destId="{C5F72EA0-9603-4E6A-8DC1-9F340D0C4698}" srcOrd="0" destOrd="0" presId="urn:microsoft.com/office/officeart/2005/8/layout/vList5"/>
    <dgm:cxn modelId="{169A610C-A645-491C-A647-13461E335483}" type="presParOf" srcId="{3EB8EA84-0D52-444A-A770-21479B965914}" destId="{6335D3D2-F7F5-4B23-85F6-A34D1BE20E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EA32C-A56A-4EB4-B872-37D92F9E902C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5953B-F67C-4DC4-9F5C-4D1B2F12A7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1324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9.12.2015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6915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08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627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62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417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201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286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1319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236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4859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89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70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188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17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18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9900"/>
                </a:solidFill>
              </a:rPr>
              <a:t>Úspěšné řízení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9900"/>
                </a:solidFill>
              </a:rPr>
              <a:t>Minimalizace rizik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9900"/>
                </a:solidFill>
              </a:rPr>
              <a:t>Efektivní čerpání prostředků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9900"/>
                </a:solidFill>
              </a:rPr>
              <a:t>Harmonizace a sdílení výstupů a výsledků s dalšími IPs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F2DE9-5685-4CEF-BC70-20FB0618ABF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4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729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05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795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0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616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2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14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AAD592-CE93-40F5-A089-46143BE4B7A4}" type="datetime1">
              <a:rPr lang="cs-CZ" smtClean="0"/>
              <a:t>9.12.2015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MV OP VVV, 10. 12. 2015, Praha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63F651-B853-4BC0-9D9A-913C8DCD1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50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A9FDF6-AD7A-481C-801C-3796673FB222}" type="datetime1">
              <a:rPr lang="cs-CZ" smtClean="0"/>
              <a:t>9.12.2015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MV OP VVV, 10. 12. 2015, Praha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63F651-B853-4BC0-9D9A-913C8DCD1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11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58D4D6-F2D8-4082-AA35-626AB52E63EC}" type="datetime1">
              <a:rPr lang="cs-CZ" smtClean="0"/>
              <a:t>9.12.2015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MV OP VVV, 10. 12. 2015, Praha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63F651-B853-4BC0-9D9A-913C8DCD10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45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59"/>
          <a:stretch/>
        </p:blipFill>
        <p:spPr>
          <a:xfrm>
            <a:off x="-1" y="0"/>
            <a:ext cx="9144000" cy="60628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61" y="5439583"/>
            <a:ext cx="5070277" cy="141841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199" y="56618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06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81075" y="3121226"/>
            <a:ext cx="763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cs typeface="Arial" panose="020B0604020202020204" pitchFamily="34" charset="0"/>
              </a:rPr>
              <a:t>3</a:t>
            </a:r>
            <a:r>
              <a:rPr lang="cs-CZ" sz="2800" b="1" dirty="0" smtClean="0">
                <a:cs typeface="Arial" panose="020B0604020202020204" pitchFamily="34" charset="0"/>
              </a:rPr>
              <a:t>. Monitorovací výbor </a:t>
            </a:r>
            <a:br>
              <a:rPr lang="cs-CZ" sz="2800" b="1" dirty="0" smtClean="0">
                <a:cs typeface="Arial" panose="020B0604020202020204" pitchFamily="34" charset="0"/>
              </a:rPr>
            </a:br>
            <a:r>
              <a:rPr lang="cs-CZ" sz="2800" b="1" dirty="0" smtClean="0">
                <a:cs typeface="Arial" panose="020B0604020202020204" pitchFamily="34" charset="0"/>
              </a:rPr>
              <a:t>Operačního programu Výzkum, vývoj a vzdělávání</a:t>
            </a:r>
          </a:p>
          <a:p>
            <a:pPr algn="ctr"/>
            <a:endParaRPr lang="cs-CZ" sz="2800" b="1" dirty="0" smtClean="0">
              <a:cs typeface="Arial" panose="020B0604020202020204" pitchFamily="34" charset="0"/>
            </a:endParaRPr>
          </a:p>
          <a:p>
            <a:pPr algn="ctr"/>
            <a:r>
              <a:rPr lang="cs-CZ" sz="2800" b="1" dirty="0" smtClean="0">
                <a:cs typeface="Arial" panose="020B0604020202020204" pitchFamily="34" charset="0"/>
              </a:rPr>
              <a:t>Praha 10. prosince 2015</a:t>
            </a:r>
            <a:endParaRPr lang="cs-CZ" sz="2800" b="1" dirty="0">
              <a:cs typeface="Arial" panose="020B0604020202020204" pitchFamily="34" charset="0"/>
            </a:endParaRPr>
          </a:p>
        </p:txBody>
      </p:sp>
      <p:sp>
        <p:nvSpPr>
          <p:cNvPr id="7" name="Nadpis 12"/>
          <p:cNvSpPr txBox="1">
            <a:spLocks/>
          </p:cNvSpPr>
          <p:nvPr/>
        </p:nvSpPr>
        <p:spPr>
          <a:xfrm>
            <a:off x="981075" y="1190625"/>
            <a:ext cx="7275564" cy="11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6152">
              <a:lnSpc>
                <a:spcPct val="85000"/>
              </a:lnSpc>
              <a:spcBef>
                <a:spcPts val="0"/>
              </a:spcBef>
            </a:pPr>
            <a:r>
              <a:rPr lang="cs-CZ" sz="4800" b="1" dirty="0" smtClean="0">
                <a:solidFill>
                  <a:schemeClr val="bg1"/>
                </a:solidFill>
                <a:latin typeface="+mn-lt"/>
                <a:ea typeface="Meiryo UI" panose="020B0604030504040204" pitchFamily="34" charset="-128"/>
                <a:cs typeface="Arial" panose="020B0604020202020204" pitchFamily="34" charset="0"/>
              </a:rPr>
              <a:t>Monitorovací výbor OP VVV</a:t>
            </a:r>
            <a:endParaRPr lang="cs-CZ" sz="4800" b="1" dirty="0">
              <a:solidFill>
                <a:schemeClr val="bg1"/>
              </a:solidFill>
              <a:latin typeface="+mn-lt"/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10" y="5127800"/>
            <a:ext cx="6184779" cy="17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2950" y="1876425"/>
            <a:ext cx="75819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Jednací řád MV OP </a:t>
            </a:r>
            <a:r>
              <a:rPr lang="cs-CZ" sz="2800" b="1" dirty="0" smtClean="0"/>
              <a:t>VVV</a:t>
            </a:r>
          </a:p>
          <a:p>
            <a:pPr algn="ctr"/>
            <a:endParaRPr lang="cs-CZ" sz="900" b="1" dirty="0"/>
          </a:p>
          <a:p>
            <a:pPr algn="ctr"/>
            <a:r>
              <a:rPr lang="cs-CZ" sz="2800" i="1" dirty="0"/>
              <a:t>Podkladový materiál č. 3.1 </a:t>
            </a:r>
            <a:r>
              <a:rPr lang="cs-CZ" sz="2800" i="1" dirty="0" smtClean="0"/>
              <a:t>až </a:t>
            </a:r>
            <a:r>
              <a:rPr lang="cs-CZ" sz="2800" i="1" dirty="0"/>
              <a:t>3.4</a:t>
            </a:r>
            <a:endParaRPr lang="cs-CZ" sz="2800" b="1" spc="100" dirty="0"/>
          </a:p>
        </p:txBody>
      </p:sp>
    </p:spTree>
    <p:extLst>
      <p:ext uri="{BB962C8B-B14F-4D97-AF65-F5344CB8AC3E}">
        <p14:creationId xmlns:p14="http://schemas.microsoft.com/office/powerpoint/2010/main" val="21629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4099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Úprava Jednacího řádu </a:t>
            </a:r>
            <a:r>
              <a:rPr lang="cs-CZ" sz="2800" b="1" dirty="0"/>
              <a:t>MV OP VVV:</a:t>
            </a:r>
          </a:p>
          <a:p>
            <a:pPr marL="342900" indent="-342900">
              <a:buFontTx/>
              <a:buChar char="-"/>
            </a:pPr>
            <a:r>
              <a:rPr lang="cs-CZ" sz="2400" i="1" dirty="0" smtClean="0"/>
              <a:t>k projednání a schválení</a:t>
            </a:r>
          </a:p>
          <a:p>
            <a:pPr marL="342900" indent="-342900">
              <a:buFontTx/>
              <a:buChar char="-"/>
            </a:pPr>
            <a:endParaRPr lang="cs-CZ" sz="2400" i="1" dirty="0" smtClean="0"/>
          </a:p>
          <a:p>
            <a:pPr marL="342900" indent="-342900">
              <a:buFontTx/>
              <a:buChar char="-"/>
            </a:pPr>
            <a:endParaRPr lang="cs-CZ" sz="2400" i="1" dirty="0" smtClean="0"/>
          </a:p>
          <a:p>
            <a:pPr algn="just"/>
            <a:r>
              <a:rPr lang="cs-CZ" sz="2400" dirty="0" smtClean="0"/>
              <a:t>Aktualizace provedena dle nového vzoru jednacího řádu </a:t>
            </a:r>
            <a:r>
              <a:rPr lang="cs-CZ" sz="2400" dirty="0"/>
              <a:t>pro monitorovací výbory operačních </a:t>
            </a:r>
            <a:r>
              <a:rPr lang="cs-CZ" sz="2400" dirty="0" smtClean="0"/>
              <a:t>programů, který byl vydán </a:t>
            </a:r>
            <a:r>
              <a:rPr lang="cs-CZ" sz="2400" dirty="0"/>
              <a:t>v rámci </a:t>
            </a:r>
            <a:r>
              <a:rPr lang="cs-CZ" sz="2400" b="1" dirty="0"/>
              <a:t>„Metodického pokynu pro přípravu řídicí dokumentace programů </a:t>
            </a:r>
            <a:r>
              <a:rPr lang="cs-CZ" sz="2400" b="1" dirty="0" smtClean="0"/>
              <a:t>v </a:t>
            </a:r>
            <a:r>
              <a:rPr lang="cs-CZ" sz="2400" b="1" dirty="0"/>
              <a:t>programovém období </a:t>
            </a:r>
            <a:r>
              <a:rPr lang="cs-CZ" sz="2400" b="1" dirty="0" smtClean="0"/>
              <a:t>2014-2020“</a:t>
            </a:r>
            <a:r>
              <a:rPr lang="cs-CZ" sz="2400" dirty="0"/>
              <a:t> </a:t>
            </a:r>
            <a:r>
              <a:rPr lang="cs-CZ" sz="2400" dirty="0" smtClean="0"/>
              <a:t>z</a:t>
            </a:r>
            <a:r>
              <a:rPr lang="cs-CZ" sz="2400" dirty="0"/>
              <a:t> úrovně Národního orgánu pro koordinaci (NOK) </a:t>
            </a:r>
            <a:r>
              <a:rPr lang="cs-CZ" sz="2400" dirty="0" smtClean="0"/>
              <a:t>MMR.</a:t>
            </a:r>
          </a:p>
          <a:p>
            <a:pPr algn="just"/>
            <a:endParaRPr lang="cs-CZ" sz="2400" i="1" dirty="0" smtClean="0"/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932384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6478" y="801412"/>
            <a:ext cx="873104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Změna Jednacího řádu -  Článek </a:t>
            </a:r>
            <a:r>
              <a:rPr lang="cs-CZ" sz="2800" b="1" dirty="0"/>
              <a:t>4, bod </a:t>
            </a:r>
            <a:r>
              <a:rPr lang="cs-CZ" sz="2800" b="1" dirty="0" smtClean="0"/>
              <a:t>1</a:t>
            </a:r>
          </a:p>
          <a:p>
            <a:r>
              <a:rPr lang="cs-CZ" sz="2800" b="1" dirty="0" smtClean="0"/>
              <a:t>a Etického kodexu </a:t>
            </a:r>
            <a:r>
              <a:rPr lang="cs-CZ" sz="2800" b="1" dirty="0"/>
              <a:t>MV OP </a:t>
            </a:r>
            <a:r>
              <a:rPr lang="cs-CZ" sz="2800" b="1" dirty="0" smtClean="0"/>
              <a:t>VVV Článek 3, bod 1:</a:t>
            </a:r>
          </a:p>
          <a:p>
            <a:endParaRPr lang="cs-CZ" sz="800" strike="sngStrike" dirty="0" smtClean="0">
              <a:solidFill>
                <a:srgbClr val="FF0000"/>
              </a:solidFill>
            </a:endParaRPr>
          </a:p>
          <a:p>
            <a:endParaRPr lang="cs-CZ" sz="800" strike="sngStrike" dirty="0" smtClean="0">
              <a:solidFill>
                <a:srgbClr val="FF0000"/>
              </a:solidFill>
            </a:endParaRPr>
          </a:p>
          <a:p>
            <a:pPr algn="just"/>
            <a:r>
              <a:rPr lang="cs-CZ" sz="2200" b="1" dirty="0"/>
              <a:t>Střet zájmu </a:t>
            </a:r>
            <a:r>
              <a:rPr lang="cs-CZ" sz="2200" dirty="0"/>
              <a:t>je střetem mezi zájmem MV, který je ze svého postavení člen MV či jeho zástupce (nominovaný či písemně pověřený k zastoupení) povinen hájit, a osobním zájmem příslušného člena MV, kdy by jej jeho osobní zájem mohl nepřijatelně ovlivnit při výkonu jeho úkolů a povinností, vč. hlasování na MV. </a:t>
            </a:r>
            <a:endParaRPr lang="cs-CZ" sz="2200" dirty="0" smtClean="0"/>
          </a:p>
          <a:p>
            <a:pPr algn="just"/>
            <a:r>
              <a:rPr lang="cs-CZ" sz="2200" dirty="0" smtClean="0"/>
              <a:t>Za</a:t>
            </a:r>
            <a:r>
              <a:rPr lang="cs-CZ" sz="2200" dirty="0"/>
              <a:t> </a:t>
            </a:r>
            <a:r>
              <a:rPr lang="cs-CZ" sz="2200" b="1" dirty="0"/>
              <a:t>osobní zájem </a:t>
            </a:r>
            <a:r>
              <a:rPr lang="cs-CZ" sz="2200" dirty="0"/>
              <a:t>je považován jakýkoliv zájem, který přináší nebo by mohl přinést dotčené osobě nebo jiné osobě blízké, případně fyzické nebo právnické osobě, kterou člen MV či jeho zástupce (nominovaný či písemně pověřený k zastupování) zastupuje na základě zákona nebo plné moci, výhodu spočívající v </a:t>
            </a:r>
            <a:r>
              <a:rPr lang="cs-CZ" sz="2200" b="1" dirty="0"/>
              <a:t>získání majetkového nebo jiného prospěchu, či poškozování třetích osob v její prospěch</a:t>
            </a:r>
            <a:r>
              <a:rPr lang="cs-CZ" sz="2400" dirty="0" smtClean="0"/>
              <a:t>.</a:t>
            </a:r>
            <a:endParaRPr lang="cs-CZ" sz="2400" i="1" dirty="0"/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30713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Změna Jednacího řádu -  Článek 4, bod </a:t>
            </a:r>
            <a:r>
              <a:rPr lang="cs-CZ" sz="2800" b="1" dirty="0" smtClean="0"/>
              <a:t>2</a:t>
            </a:r>
            <a:endParaRPr lang="cs-CZ" sz="2800" b="1" dirty="0"/>
          </a:p>
          <a:p>
            <a:r>
              <a:rPr lang="cs-CZ" sz="2800" b="1" dirty="0"/>
              <a:t>a Etického kodexu MV OP VVV Článek 3, bod </a:t>
            </a:r>
            <a:r>
              <a:rPr lang="cs-CZ" sz="2800" b="1" dirty="0" smtClean="0"/>
              <a:t>2</a:t>
            </a:r>
            <a:r>
              <a:rPr lang="cs-CZ" sz="2800" b="1" dirty="0"/>
              <a:t>:</a:t>
            </a:r>
          </a:p>
          <a:p>
            <a:endParaRPr lang="cs-CZ" sz="800" b="1" dirty="0"/>
          </a:p>
          <a:p>
            <a:pPr algn="just"/>
            <a:endParaRPr lang="cs-CZ" sz="2400" dirty="0" smtClean="0"/>
          </a:p>
          <a:p>
            <a:pPr algn="just"/>
            <a:endParaRPr lang="cs-CZ" sz="2400" dirty="0" smtClean="0"/>
          </a:p>
          <a:p>
            <a:pPr algn="just"/>
            <a:r>
              <a:rPr lang="cs-CZ" sz="2400" dirty="0" smtClean="0"/>
              <a:t>Člen </a:t>
            </a:r>
            <a:r>
              <a:rPr lang="cs-CZ" sz="2400" dirty="0"/>
              <a:t>MV či jeho zástupce (nominovaný či písemně pověřený),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u </a:t>
            </a:r>
            <a:r>
              <a:rPr lang="cs-CZ" sz="2400" dirty="0"/>
              <a:t>něhož skutečnosti nasvědčují, že může být či je ve střetu zájmu dle čl. 3 bod 1 v projednávání či rozhodování určité záležitosti, je </a:t>
            </a:r>
            <a:r>
              <a:rPr lang="cs-CZ" sz="2400" b="1" dirty="0"/>
              <a:t>povinen tuto skutečnost sdělit předsedovi MV</a:t>
            </a:r>
            <a:r>
              <a:rPr lang="cs-CZ" sz="2400" dirty="0"/>
              <a:t>, </a:t>
            </a:r>
            <a:r>
              <a:rPr lang="cs-CZ" sz="2400" b="1" dirty="0"/>
              <a:t>a to v písemné podobě před zahájením MV, nebo ústně v průběhu MV</a:t>
            </a:r>
            <a:r>
              <a:rPr lang="cs-CZ" sz="2400" b="1" dirty="0" smtClean="0"/>
              <a:t>.</a:t>
            </a:r>
            <a:endParaRPr lang="cs-CZ" sz="2400" b="1" spc="100" dirty="0"/>
          </a:p>
          <a:p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476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2950" y="1876425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Hlavní události od minulého MV OP </a:t>
            </a:r>
            <a:r>
              <a:rPr lang="cs-CZ" sz="2800" b="1" dirty="0" smtClean="0"/>
              <a:t>VVV,  </a:t>
            </a:r>
            <a:r>
              <a:rPr lang="cs-CZ" sz="2800" b="1" dirty="0"/>
              <a:t>vyhlášené </a:t>
            </a:r>
            <a:r>
              <a:rPr lang="cs-CZ" sz="2800" b="1" dirty="0" smtClean="0"/>
              <a:t>výzvy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7873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8825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 smtClean="0"/>
              <a:t>Konference OP VVV </a:t>
            </a:r>
          </a:p>
          <a:p>
            <a:pPr>
              <a:spcAft>
                <a:spcPts val="300"/>
              </a:spcAft>
            </a:pPr>
            <a:r>
              <a:rPr lang="cs-CZ" b="1" dirty="0" smtClean="0"/>
              <a:t>Datum konání: </a:t>
            </a:r>
            <a:r>
              <a:rPr lang="cs-CZ" dirty="0" smtClean="0"/>
              <a:t>4. 11. 2015, prostory Národní technické knihovny, Praha</a:t>
            </a:r>
          </a:p>
          <a:p>
            <a:pPr>
              <a:spcAft>
                <a:spcPts val="300"/>
              </a:spcAft>
            </a:pPr>
            <a:r>
              <a:rPr lang="cs-CZ" b="1" dirty="0" smtClean="0"/>
              <a:t>Počet </a:t>
            </a:r>
            <a:r>
              <a:rPr lang="cs-CZ" b="1" dirty="0"/>
              <a:t>podpořených osob: </a:t>
            </a:r>
            <a:r>
              <a:rPr lang="cs-CZ" dirty="0"/>
              <a:t>185</a:t>
            </a:r>
          </a:p>
          <a:p>
            <a:pPr>
              <a:spcAft>
                <a:spcPts val="300"/>
              </a:spcAft>
            </a:pPr>
            <a:r>
              <a:rPr lang="cs-CZ" b="1" dirty="0" smtClean="0"/>
              <a:t>Cílová skupina: </a:t>
            </a:r>
            <a:r>
              <a:rPr lang="cs-CZ" dirty="0" smtClean="0"/>
              <a:t>odborná veřejnost</a:t>
            </a:r>
          </a:p>
          <a:p>
            <a:pPr algn="just">
              <a:spcAft>
                <a:spcPts val="300"/>
              </a:spcAft>
            </a:pPr>
            <a:r>
              <a:rPr lang="cs-CZ" b="1" dirty="0" smtClean="0"/>
              <a:t>Účastníci: </a:t>
            </a:r>
            <a:r>
              <a:rPr lang="cs-CZ" dirty="0"/>
              <a:t>z</a:t>
            </a:r>
            <a:r>
              <a:rPr lang="cs-CZ" dirty="0" smtClean="0"/>
              <a:t>ástupci EK, Řídicí orgán OP VVV, odborná veřejnost z řad počátečního          i terciárního vzdělávání a výzkumné organizace</a:t>
            </a:r>
          </a:p>
          <a:p>
            <a:pPr>
              <a:spcAft>
                <a:spcPts val="300"/>
              </a:spcAft>
            </a:pPr>
            <a:r>
              <a:rPr lang="cs-CZ" b="1" dirty="0" smtClean="0"/>
              <a:t>Hlavní témata: </a:t>
            </a:r>
            <a:r>
              <a:rPr lang="cs-CZ" dirty="0" smtClean="0"/>
              <a:t>výsledky předchozího programového období 2007-2013                            (OP VK a VaVpI) a informace o navazujícím OP VVV</a:t>
            </a:r>
          </a:p>
          <a:p>
            <a:r>
              <a:rPr lang="cs-CZ" b="1" dirty="0" smtClean="0"/>
              <a:t>Doprovodný program: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prezentace úspěšného projektu z OP VK – Dotkni se 20. století, realizátor projektu je Národní muzeum v Praze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Prezentace úspěšného projektu z OP VaVpI – Regionální VAV centrum pro nízkonákladové plazmové a nanotechnické povrchové úpravy (CEPLANT), jehož realizátorem je Masarykova univerzita v Brně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Praktická ukázka ze světa laserů pod vedením zástupce výzkumného centra ELI (Extreme light Infrastrukture</a:t>
            </a:r>
            <a:r>
              <a:rPr lang="cs-CZ" dirty="0"/>
              <a:t> </a:t>
            </a:r>
            <a:r>
              <a:rPr lang="cs-CZ" dirty="0" smtClean="0"/>
              <a:t>– Fyzikální ústav AV ČR, v.v.i.)</a:t>
            </a:r>
          </a:p>
          <a:p>
            <a:endParaRPr lang="cs-CZ" sz="2800" b="1" dirty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endParaRPr lang="cs-CZ" sz="2400" i="1" dirty="0">
              <a:solidFill>
                <a:srgbClr val="FF0000"/>
              </a:solidFill>
            </a:endParaRPr>
          </a:p>
          <a:p>
            <a:endParaRPr lang="cs-CZ" sz="2000" i="1" dirty="0"/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69114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>
                <a:latin typeface="+mn-lt"/>
              </a:rPr>
              <a:t>Den s evropskými fondy - 26. 9. 2015</a:t>
            </a:r>
            <a:br>
              <a:rPr lang="cs-CZ" sz="2800" b="1" dirty="0" smtClean="0">
                <a:latin typeface="+mn-lt"/>
              </a:rPr>
            </a:br>
            <a:endParaRPr lang="cs-CZ" sz="2800" b="1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12860" y="801412"/>
            <a:ext cx="8138160" cy="897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2800" b="1" dirty="0" smtClean="0"/>
              <a:t> </a:t>
            </a:r>
          </a:p>
          <a:p>
            <a:pPr>
              <a:spcAft>
                <a:spcPts val="300"/>
              </a:spcAft>
            </a:pPr>
            <a:r>
              <a:rPr lang="cs-CZ" b="1" dirty="0" smtClean="0"/>
              <a:t>Datum konání: </a:t>
            </a:r>
            <a:r>
              <a:rPr lang="cs-CZ" dirty="0" smtClean="0"/>
              <a:t>26. 9. 2015, Letenská pláň, Praha</a:t>
            </a:r>
          </a:p>
          <a:p>
            <a:pPr>
              <a:spcAft>
                <a:spcPts val="300"/>
              </a:spcAft>
            </a:pPr>
            <a:r>
              <a:rPr lang="cs-CZ" b="1" dirty="0" smtClean="0"/>
              <a:t>Počet </a:t>
            </a:r>
            <a:r>
              <a:rPr lang="cs-CZ" b="1" dirty="0"/>
              <a:t>podpořených osob: </a:t>
            </a:r>
            <a:r>
              <a:rPr lang="cs-CZ" dirty="0" smtClean="0"/>
              <a:t>1000 osob (70 - 100: návštěvníci stanu OP VVV, kterým byly zodpovězeny dotazy týkající se OP VVV, nebo se zúčastnili her)</a:t>
            </a:r>
            <a:endParaRPr lang="cs-CZ" u="sng" dirty="0" smtClean="0"/>
          </a:p>
          <a:p>
            <a:pPr>
              <a:spcAft>
                <a:spcPts val="300"/>
              </a:spcAft>
            </a:pPr>
            <a:r>
              <a:rPr lang="cs-CZ" b="1" dirty="0" smtClean="0"/>
              <a:t>Cílová skupina: </a:t>
            </a:r>
            <a:r>
              <a:rPr lang="cs-CZ" dirty="0" smtClean="0"/>
              <a:t>odborná veřejnost, široká veřejnost</a:t>
            </a:r>
          </a:p>
          <a:p>
            <a:pPr>
              <a:spcAft>
                <a:spcPts val="300"/>
              </a:spcAft>
            </a:pPr>
            <a:r>
              <a:rPr lang="cs-CZ" b="1" dirty="0" smtClean="0"/>
              <a:t>Hlavní témata: </a:t>
            </a:r>
            <a:r>
              <a:rPr lang="cs-CZ" dirty="0" smtClean="0"/>
              <a:t>prezentace všech OP s doprovodným programem</a:t>
            </a:r>
          </a:p>
          <a:p>
            <a:r>
              <a:rPr lang="cs-CZ" b="1" dirty="0" smtClean="0"/>
              <a:t>Prezentace stanu OP VVV: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Hry pro děti i dospělé (slepá mapa EU, vlajky EU, skládání origami, slepá mapa Science center)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Informace o OP VVV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Dostupnost informačních materiálů OP VVV a Newsletteru OP VVV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Harmonogram výzev OP VVV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Prezentace projektů z databáze výstupů OP VK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Praktická ukázky vyhledávání produktů v databázi výstupů OP VK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 smtClean="0"/>
              <a:t>Dostupnost informačních materiálů a Newsletteru OP VVV</a:t>
            </a:r>
          </a:p>
          <a:p>
            <a:r>
              <a:rPr lang="cs-CZ" sz="2000" b="1" dirty="0" smtClean="0"/>
              <a:t>Informace o proběhlých akcích jsou uveřejněny na FB OP VVV a webových stránkách MŠMT</a:t>
            </a:r>
            <a:endParaRPr lang="cs-CZ" sz="2000" b="1" dirty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endParaRPr lang="cs-CZ" sz="2400" i="1" dirty="0">
              <a:solidFill>
                <a:srgbClr val="FF0000"/>
              </a:solidFill>
            </a:endParaRPr>
          </a:p>
          <a:p>
            <a:endParaRPr lang="cs-CZ" sz="2000" i="1" dirty="0"/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4359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71340" y="1866799"/>
            <a:ext cx="8248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Avíza výzev zveřejněné na webových stránkách MŠMT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820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1376" y="801412"/>
            <a:ext cx="8497824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 </a:t>
            </a:r>
            <a:r>
              <a:rPr lang="cs-CZ" sz="2800" b="1" dirty="0"/>
              <a:t>Budování kapacit pro rozvoj škol I.</a:t>
            </a: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r>
              <a:rPr lang="cs-CZ" sz="2400" dirty="0"/>
              <a:t>Aktuální stav: </a:t>
            </a:r>
            <a:r>
              <a:rPr lang="cs-CZ" sz="2400" dirty="0" smtClean="0"/>
              <a:t>Avízo výzvy zveřejněné  3. </a:t>
            </a:r>
            <a:r>
              <a:rPr lang="cs-CZ" sz="2400" dirty="0"/>
              <a:t>12</a:t>
            </a:r>
            <a:r>
              <a:rPr lang="cs-CZ" sz="2400" dirty="0" smtClean="0"/>
              <a:t>. 2015</a:t>
            </a:r>
            <a:endParaRPr lang="cs-CZ" sz="2400" dirty="0"/>
          </a:p>
          <a:p>
            <a:pPr algn="just" fontAlgn="base"/>
            <a:r>
              <a:rPr lang="cs-CZ" sz="800" dirty="0" smtClean="0"/>
              <a:t>  </a:t>
            </a:r>
            <a:endParaRPr lang="cs-CZ" sz="800" dirty="0"/>
          </a:p>
          <a:p>
            <a:pPr algn="just" fontAlgn="base"/>
            <a:r>
              <a:rPr lang="cs-CZ" sz="2000" dirty="0"/>
              <a:t>Výzva má za cíl podpořit vzájemné učení škol formou podpory škol jako center kolegiální podpory a vzájemného učení škol a pedagogů v oblastech zaměřených na čtenářskou, matematickou a přírodovědnou pre/gramotnost, </a:t>
            </a:r>
            <a:br>
              <a:rPr lang="cs-CZ" sz="2000" dirty="0"/>
            </a:br>
            <a:r>
              <a:rPr lang="cs-CZ" sz="2000" dirty="0"/>
              <a:t>na polytechnické vzdělávání, individualizaci vzdělávání, rozvoj kreativity dětí </a:t>
            </a:r>
            <a:br>
              <a:rPr lang="cs-CZ" sz="2000" dirty="0"/>
            </a:br>
            <a:r>
              <a:rPr lang="cs-CZ" sz="2000" dirty="0"/>
              <a:t>a žáků, podporu podnikavosti a na rozvoj metody CLIL. Výzva dále umožní individuální podporu pedagogických pracovníků v těchto tématech a přípravu pedagogů pro poskytování kolegiální podpory. V rámci výzvy bude také možné vytvořit metodické materiály pro předškolní vzdělávání, realizovat zahraniční stáže pedagogických pracovníků.</a:t>
            </a:r>
          </a:p>
          <a:p>
            <a:pPr algn="just" fontAlgn="base"/>
            <a:r>
              <a:rPr lang="cs-CZ" sz="800" dirty="0" smtClean="0"/>
              <a:t> </a:t>
            </a:r>
          </a:p>
          <a:p>
            <a:pPr algn="just" fontAlgn="base"/>
            <a:endParaRPr lang="cs-CZ" sz="800" dirty="0"/>
          </a:p>
          <a:p>
            <a:pPr algn="just"/>
            <a:r>
              <a:rPr lang="cs-CZ" sz="2000" b="1" dirty="0"/>
              <a:t>Alokace: </a:t>
            </a:r>
            <a:r>
              <a:rPr lang="cs-CZ" sz="2000" dirty="0"/>
              <a:t>700 </a:t>
            </a:r>
            <a:r>
              <a:rPr lang="cs-CZ" sz="2000" dirty="0" smtClean="0"/>
              <a:t>000 000 </a:t>
            </a:r>
            <a:r>
              <a:rPr lang="cs-CZ" sz="2000" dirty="0"/>
              <a:t>Kč</a:t>
            </a: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/>
          </a:p>
          <a:p>
            <a:endParaRPr lang="cs-CZ" sz="2000" i="1" dirty="0"/>
          </a:p>
          <a:p>
            <a:endParaRPr lang="cs-CZ" sz="2000" dirty="0"/>
          </a:p>
          <a:p>
            <a:r>
              <a:rPr lang="cs-CZ" sz="2000" dirty="0"/>
              <a:t>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32333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 </a:t>
            </a:r>
            <a:r>
              <a:rPr lang="cs-CZ" sz="2800" b="1" dirty="0"/>
              <a:t>Rozvoj klíčových kompetencí v rámci oborových didaktik</a:t>
            </a:r>
          </a:p>
          <a:p>
            <a:pPr algn="ctr"/>
            <a:endParaRPr lang="cs-CZ" sz="2800" b="1" dirty="0"/>
          </a:p>
          <a:p>
            <a:pPr algn="just"/>
            <a:r>
              <a:rPr lang="cs-CZ" sz="2400" dirty="0"/>
              <a:t>Aktuální stav: Avízo výzvy zveřejněné  3. 12. 2015</a:t>
            </a:r>
          </a:p>
          <a:p>
            <a:pPr algn="just" fontAlgn="base"/>
            <a:r>
              <a:rPr lang="cs-CZ" sz="800" dirty="0"/>
              <a:t>  </a:t>
            </a:r>
          </a:p>
          <a:p>
            <a:pPr algn="just"/>
            <a:r>
              <a:rPr lang="cs-CZ" sz="1200" dirty="0" smtClean="0"/>
              <a:t>  </a:t>
            </a:r>
            <a:endParaRPr lang="cs-CZ" sz="1200" dirty="0"/>
          </a:p>
          <a:p>
            <a:pPr algn="just"/>
            <a:r>
              <a:rPr lang="cs-CZ" sz="2000" dirty="0"/>
              <a:t>Cílem řešení projektů v této výzvě je rozvoj kompetencí učitelů z fakult vzdělávajících učitele a učitelů škol nižšího stupně vzdělání (ISCED 0-3) prostřednictvím podpory společenství praxe. Společenství praxe je pravidelná a dlouhodobá spolupráce vycházející z principů akčního výzkumu za účelem rozvoje dovedností obou skupin aktérů a komplexnějšího vypracování výchovných a vzdělávacích strategií za jednotlivé obory, včetně průřezových témat.</a:t>
            </a:r>
          </a:p>
          <a:p>
            <a:pPr lvl="0"/>
            <a:endParaRPr lang="cs-CZ" sz="2000" b="1" dirty="0"/>
          </a:p>
          <a:p>
            <a:pPr lvl="0"/>
            <a:r>
              <a:rPr lang="cs-CZ" sz="2000" b="1" dirty="0"/>
              <a:t>Alokace: </a:t>
            </a:r>
            <a:r>
              <a:rPr lang="cs-CZ" sz="2000" dirty="0"/>
              <a:t>350 000 000 Kč</a:t>
            </a:r>
          </a:p>
          <a:p>
            <a:pPr algn="just"/>
            <a:endParaRPr lang="cs-CZ" sz="2000" dirty="0"/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/>
          </a:p>
          <a:p>
            <a:endParaRPr lang="cs-CZ" sz="2000" i="1" dirty="0"/>
          </a:p>
          <a:p>
            <a:endParaRPr lang="cs-CZ" sz="2000" dirty="0"/>
          </a:p>
          <a:p>
            <a:r>
              <a:rPr lang="cs-CZ" sz="2000" dirty="0"/>
              <a:t>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8588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140" y="668676"/>
            <a:ext cx="813816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Program</a:t>
            </a:r>
            <a:r>
              <a:rPr lang="cs-CZ" sz="2800" b="1" dirty="0" smtClean="0"/>
              <a:t>:</a:t>
            </a:r>
          </a:p>
          <a:p>
            <a:pPr algn="ctr"/>
            <a:endParaRPr lang="cs-CZ" sz="2800" b="1" dirty="0"/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000" dirty="0"/>
              <a:t>9:00 – 9:30	Registrace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000" dirty="0"/>
              <a:t>9:30 – 10:00 	Úvodní </a:t>
            </a:r>
            <a:r>
              <a:rPr lang="cs-CZ" sz="2000" dirty="0" smtClean="0"/>
              <a:t>slovo </a:t>
            </a:r>
            <a:r>
              <a:rPr lang="cs-CZ" sz="2000" dirty="0"/>
              <a:t>předsedy MV OP VVV </a:t>
            </a:r>
            <a:r>
              <a:rPr lang="cs-CZ" sz="2000" dirty="0" smtClean="0"/>
              <a:t>a </a:t>
            </a:r>
            <a:r>
              <a:rPr lang="cs-CZ" sz="2000" dirty="0"/>
              <a:t>zástupce Evropské </a:t>
            </a:r>
            <a:r>
              <a:rPr lang="cs-CZ" sz="2000" dirty="0" smtClean="0"/>
              <a:t>		komise</a:t>
            </a:r>
            <a:endParaRPr lang="cs-CZ" sz="2000" dirty="0"/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000" dirty="0"/>
              <a:t>10:00 – </a:t>
            </a:r>
            <a:r>
              <a:rPr lang="cs-CZ" sz="2000" dirty="0" smtClean="0"/>
              <a:t>10:10</a:t>
            </a:r>
            <a:r>
              <a:rPr lang="cs-CZ" sz="2000" dirty="0"/>
              <a:t>	Statut MV OP VVV - </a:t>
            </a:r>
            <a:r>
              <a:rPr lang="cs-CZ" sz="2000" i="1" dirty="0"/>
              <a:t>informace o změnách 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000" dirty="0" smtClean="0"/>
              <a:t>10:10 </a:t>
            </a:r>
            <a:r>
              <a:rPr lang="cs-CZ" sz="2000" dirty="0"/>
              <a:t>– </a:t>
            </a:r>
            <a:r>
              <a:rPr lang="cs-CZ" sz="2000" dirty="0" smtClean="0"/>
              <a:t>10:30</a:t>
            </a:r>
            <a:r>
              <a:rPr lang="cs-CZ" sz="2000" dirty="0"/>
              <a:t>	Jednací řád MV OP VVV </a:t>
            </a:r>
            <a:r>
              <a:rPr lang="cs-CZ" sz="2000" dirty="0" smtClean="0"/>
              <a:t>- </a:t>
            </a:r>
            <a:r>
              <a:rPr lang="cs-CZ" sz="2000" i="1" dirty="0"/>
              <a:t>k projednání a schválení 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000" dirty="0" smtClean="0"/>
              <a:t>10:30 </a:t>
            </a:r>
            <a:r>
              <a:rPr lang="cs-CZ" sz="2000" dirty="0"/>
              <a:t>– </a:t>
            </a:r>
            <a:r>
              <a:rPr lang="cs-CZ" sz="2000" dirty="0" smtClean="0"/>
              <a:t>10:40 </a:t>
            </a:r>
            <a:r>
              <a:rPr lang="cs-CZ" sz="2000" dirty="0"/>
              <a:t>	Hlavní události od minulého MV OP VVV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000" dirty="0" smtClean="0"/>
              <a:t>10:40 </a:t>
            </a:r>
            <a:r>
              <a:rPr lang="cs-CZ" sz="2000" dirty="0"/>
              <a:t>– </a:t>
            </a:r>
            <a:r>
              <a:rPr lang="cs-CZ" sz="2000" dirty="0" smtClean="0"/>
              <a:t>11:20 	Charta </a:t>
            </a:r>
            <a:r>
              <a:rPr lang="cs-CZ" sz="2000" dirty="0"/>
              <a:t>IPs Inkluzivní a kvalitní vzdělávání v územích se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		sociálně </a:t>
            </a:r>
            <a:r>
              <a:rPr lang="cs-CZ" sz="2000" dirty="0"/>
              <a:t>vyloučenými lokalitami </a:t>
            </a:r>
            <a:r>
              <a:rPr lang="cs-CZ" sz="2000" i="1" dirty="0"/>
              <a:t>- k projednání a schválení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42672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 </a:t>
            </a:r>
            <a:r>
              <a:rPr lang="cs-CZ" sz="2800" b="1" dirty="0" smtClean="0"/>
              <a:t>Rozvoj </a:t>
            </a:r>
            <a:r>
              <a:rPr lang="cs-CZ" sz="2800" b="1" dirty="0"/>
              <a:t>klíčových kompetencí v rámci oborových </a:t>
            </a:r>
            <a:r>
              <a:rPr lang="cs-CZ" sz="2800" b="1" dirty="0" smtClean="0"/>
              <a:t>didaktik (pokračování)</a:t>
            </a:r>
            <a:endParaRPr lang="cs-CZ" sz="2800" b="1" dirty="0"/>
          </a:p>
          <a:p>
            <a:pPr algn="ctr"/>
            <a:endParaRPr lang="cs-CZ" sz="2800" b="1" dirty="0"/>
          </a:p>
          <a:p>
            <a:pPr algn="just"/>
            <a:r>
              <a:rPr lang="cs-CZ" sz="2400" b="1" dirty="0" smtClean="0"/>
              <a:t>Specifika výzvy:</a:t>
            </a:r>
          </a:p>
          <a:p>
            <a:pPr algn="just"/>
            <a:r>
              <a:rPr lang="cs-CZ" sz="800" dirty="0"/>
              <a:t> </a:t>
            </a:r>
            <a:endParaRPr lang="cs-CZ" sz="800" dirty="0" smtClean="0"/>
          </a:p>
          <a:p>
            <a:pPr lvl="0" algn="just"/>
            <a:r>
              <a:rPr lang="cs-CZ" sz="2400" dirty="0"/>
              <a:t>Vysoká škola v roli žadatele je v této výzvě oprávněna podat maximálně dvě žádosti o podporu. </a:t>
            </a:r>
          </a:p>
          <a:p>
            <a:pPr lvl="0" algn="just"/>
            <a:r>
              <a:rPr lang="cs-CZ" sz="2400" dirty="0"/>
              <a:t>Pokud oprávněný žadatel spadá do jiné kategorie oprávněných žadatelů než vysoká škola, je v této výzvě</a:t>
            </a:r>
            <a:r>
              <a:rPr lang="cs-CZ" sz="2400" b="1" dirty="0"/>
              <a:t> oprávněn podat maximálně jednu žádost o podporu</a:t>
            </a:r>
            <a:r>
              <a:rPr lang="cs-CZ" sz="2400" b="1" dirty="0" smtClean="0"/>
              <a:t>.</a:t>
            </a:r>
          </a:p>
          <a:p>
            <a:pPr lvl="0"/>
            <a:endParaRPr lang="cs-CZ" sz="2400" b="1" dirty="0"/>
          </a:p>
          <a:p>
            <a:pPr lvl="0"/>
            <a:endParaRPr lang="cs-CZ" sz="2400" dirty="0"/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23426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 </a:t>
            </a:r>
            <a:r>
              <a:rPr lang="cs-CZ" sz="2800" b="1" dirty="0"/>
              <a:t>Gramotnosti</a:t>
            </a:r>
          </a:p>
          <a:p>
            <a:pPr algn="ctr"/>
            <a:endParaRPr lang="cs-CZ" sz="2800" b="1" dirty="0"/>
          </a:p>
          <a:p>
            <a:pPr algn="just"/>
            <a:r>
              <a:rPr lang="cs-CZ" sz="2400" dirty="0"/>
              <a:t>Aktuální stav: Avízo výzvy zveřejněné  3. 12. 2015</a:t>
            </a:r>
          </a:p>
          <a:p>
            <a:pPr algn="just" fontAlgn="base"/>
            <a:r>
              <a:rPr lang="cs-CZ" sz="800" dirty="0"/>
              <a:t>  </a:t>
            </a:r>
          </a:p>
          <a:p>
            <a:pPr algn="just"/>
            <a:r>
              <a:rPr lang="cs-CZ" sz="1200" dirty="0" smtClean="0">
                <a:solidFill>
                  <a:srgbClr val="FF0000"/>
                </a:solidFill>
              </a:rPr>
              <a:t>  </a:t>
            </a:r>
            <a:endParaRPr lang="cs-CZ" sz="1200" dirty="0">
              <a:solidFill>
                <a:srgbClr val="FF0000"/>
              </a:solidFill>
            </a:endParaRPr>
          </a:p>
          <a:p>
            <a:pPr algn="just"/>
            <a:r>
              <a:rPr lang="cs-CZ" sz="2000" dirty="0"/>
              <a:t>Cílem výzvy je vytváření podmínek pro kvalitnější podporu žáků se SVP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 </a:t>
            </a:r>
            <a:r>
              <a:rPr lang="cs-CZ" sz="2000" dirty="0"/>
              <a:t>akcentem na žáky ze socioekonomicky znevýhodněného a kulturně odlišného prostředí. Projekty se mohou zaměřit na několik aktivit: podpora funkční gramotnosti žáků se speciálními vzdělávacími potřebami v oborech středního vzdělání bez maturitní zkoušky, podpora vzájemného učení mezi školami a pedagogy, volnočasové aktivity na rozvoj gramotností. Žadatelům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 </a:t>
            </a:r>
            <a:r>
              <a:rPr lang="cs-CZ" sz="2000" dirty="0"/>
              <a:t>inovativní myšlenkou bude umožněno podat žádost na výzkumně pilotní projekty s akcentem na sociálně znevýhodněné žáky.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b="1" dirty="0"/>
              <a:t>Alokace:</a:t>
            </a:r>
            <a:r>
              <a:rPr lang="cs-CZ" sz="2000" dirty="0"/>
              <a:t> 380 </a:t>
            </a:r>
            <a:r>
              <a:rPr lang="cs-CZ" sz="2000" dirty="0" smtClean="0"/>
              <a:t>000 000 </a:t>
            </a:r>
            <a:r>
              <a:rPr lang="cs-CZ" sz="2000" dirty="0"/>
              <a:t>Kč</a:t>
            </a:r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/>
          </a:p>
          <a:p>
            <a:endParaRPr lang="cs-CZ" sz="2000" i="1" dirty="0"/>
          </a:p>
          <a:p>
            <a:endParaRPr lang="cs-CZ" sz="2000" dirty="0"/>
          </a:p>
          <a:p>
            <a:r>
              <a:rPr lang="cs-CZ" sz="2000" dirty="0"/>
              <a:t>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0568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 </a:t>
            </a:r>
            <a:r>
              <a:rPr lang="cs-CZ" sz="2800" b="1" dirty="0"/>
              <a:t>Excelentní výzkum</a:t>
            </a:r>
          </a:p>
          <a:p>
            <a:pPr algn="ctr"/>
            <a:endParaRPr lang="cs-CZ" sz="2800" b="1" dirty="0"/>
          </a:p>
          <a:p>
            <a:pPr algn="just"/>
            <a:r>
              <a:rPr lang="cs-CZ" sz="2400" dirty="0"/>
              <a:t>Aktuální stav: Avízo výzvy zveřejněné  3. 12. 2015</a:t>
            </a:r>
          </a:p>
          <a:p>
            <a:pPr algn="just" fontAlgn="base"/>
            <a:r>
              <a:rPr lang="cs-CZ" sz="800" dirty="0"/>
              <a:t>  </a:t>
            </a:r>
          </a:p>
          <a:p>
            <a:pPr algn="just"/>
            <a:r>
              <a:rPr lang="cs-CZ" sz="24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cs-CZ" sz="2200" dirty="0"/>
              <a:t>Cílem výzvy je podpořit výzkum interdisciplinárního charakteru, který napomůže efektivnímu využití výzkumných center a iniciuje dosažení mezinárodně konkurenceschopné kvality výzkumu z hlediska jeho originality a praktických dopadů. K využití dojde prostřednictvím podpory výzkumného záměru, souvisejícího výzkumného týmu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materiálně technického vybavení.</a:t>
            </a:r>
          </a:p>
          <a:p>
            <a:endParaRPr lang="cs-CZ" sz="2400" i="1" dirty="0" smtClean="0"/>
          </a:p>
          <a:p>
            <a:r>
              <a:rPr lang="cs-CZ" sz="2000" b="1" dirty="0"/>
              <a:t>Alokace</a:t>
            </a:r>
            <a:r>
              <a:rPr lang="cs-CZ" sz="2400" i="1" dirty="0"/>
              <a:t>:</a:t>
            </a:r>
            <a:r>
              <a:rPr lang="cs-CZ" sz="2400" dirty="0"/>
              <a:t> 6 000 000 000 Kč</a:t>
            </a: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/>
          </a:p>
          <a:p>
            <a:endParaRPr lang="cs-CZ" sz="2000" i="1" dirty="0"/>
          </a:p>
          <a:p>
            <a:endParaRPr lang="cs-CZ" sz="2000" dirty="0"/>
          </a:p>
          <a:p>
            <a:r>
              <a:rPr lang="cs-CZ" sz="2000" dirty="0"/>
              <a:t>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185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56014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51860" y="2043470"/>
            <a:ext cx="76402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 smtClean="0"/>
          </a:p>
          <a:p>
            <a:pPr algn="ctr"/>
            <a:r>
              <a:rPr lang="cs-CZ" sz="2800" b="1" dirty="0" smtClean="0"/>
              <a:t>Individuální projekty systémové</a:t>
            </a:r>
          </a:p>
          <a:p>
            <a:pPr algn="ctr"/>
            <a:r>
              <a:rPr lang="cs-CZ" sz="2800" b="1" dirty="0" smtClean="0"/>
              <a:t> </a:t>
            </a:r>
          </a:p>
          <a:p>
            <a:pPr algn="ctr"/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9419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56014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22671" y="1581457"/>
            <a:ext cx="76402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Inkluzivní a kvalitní vzdělávání v územích se sociálně vyloučenými lokalitami</a:t>
            </a:r>
          </a:p>
          <a:p>
            <a:pPr algn="ctr"/>
            <a:endParaRPr lang="cs-CZ" sz="1400" b="1" dirty="0"/>
          </a:p>
          <a:p>
            <a:pPr algn="ctr"/>
            <a:r>
              <a:rPr lang="cs-CZ" sz="2800" i="1" dirty="0"/>
              <a:t>Podkladový materiál č. </a:t>
            </a:r>
            <a:r>
              <a:rPr lang="cs-CZ" sz="2800" i="1" dirty="0" smtClean="0"/>
              <a:t>10.1 </a:t>
            </a:r>
            <a:r>
              <a:rPr lang="cs-CZ" sz="2800" i="1" dirty="0"/>
              <a:t>až </a:t>
            </a:r>
            <a:r>
              <a:rPr lang="cs-CZ" sz="2800" i="1" dirty="0" smtClean="0"/>
              <a:t>10.6</a:t>
            </a:r>
            <a:endParaRPr lang="cs-CZ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3057" y="457200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latin typeface="+mn-lt"/>
              </a:rPr>
              <a:t>IPs - Inkluzivní </a:t>
            </a:r>
            <a:r>
              <a:rPr lang="cs-CZ" sz="3200" b="1" dirty="0">
                <a:latin typeface="+mn-lt"/>
              </a:rPr>
              <a:t>a kvalitní vzdělávání v územích se sociálně vyloučenými lokalitami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8" y="1600200"/>
            <a:ext cx="4038600" cy="39451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sz="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Problém</a:t>
            </a:r>
            <a:r>
              <a:rPr lang="cs-CZ" dirty="0" smtClean="0">
                <a:solidFill>
                  <a:schemeClr val="tx1"/>
                </a:solidFill>
              </a:rPr>
              <a:t>: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Potřeba rozvoje kvalitního a inkluzivního vzdělávání (IKV) v obcích se sociálně vyloučenými lokalitami (SVL).		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4519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cs-CZ" sz="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Řešení: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Realizace komplexního souboru podpory a intervence (metody, postupy a nástroje),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 oblasti podpory IKV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 územích se SVL.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752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>
                <a:latin typeface="+mn-lt"/>
              </a:rPr>
              <a:t>IPs - Inkluzivní </a:t>
            </a:r>
            <a:r>
              <a:rPr lang="cs-CZ" sz="3200" b="1" dirty="0">
                <a:latin typeface="+mn-lt"/>
              </a:rPr>
              <a:t>a kvalitní vzdělávání v územích se sociálně vyloučenými lokalitami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8" y="1600200"/>
            <a:ext cx="4038600" cy="408390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9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Problém</a:t>
            </a:r>
            <a:r>
              <a:rPr lang="cs-CZ" dirty="0" smtClean="0">
                <a:solidFill>
                  <a:schemeClr val="tx1"/>
                </a:solidFill>
              </a:rPr>
              <a:t>: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Potřeba zvýšení úrovně porozumění, připravenosti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a podpory v území pro vzdělávání dětí a žáků/žákyň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se speciálními vzdělávacími potřebami v kontextu procesu rozvoje IKV v obcích se SVL.</a:t>
            </a:r>
            <a:r>
              <a:rPr lang="cs-CZ" dirty="0" smtClean="0"/>
              <a:t>		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839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1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Řešení</a:t>
            </a:r>
            <a:r>
              <a:rPr lang="cs-CZ" dirty="0" smtClean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Zvyšování porozumění, připravenosti a podpory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 území prostřednictvím participativních metod, workshopy, konference, stáže – sdílení zkušeností, komunikační plány atd.  Poskytování podpory při tvorbě místních akčních plánů (MAP). Odborná podpora při komunikaci cílů a opatřením směrem k odborné i laické veřejnosti.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774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>
                <a:latin typeface="+mn-lt"/>
              </a:rPr>
              <a:t>IPs - Inkluzivní </a:t>
            </a:r>
            <a:r>
              <a:rPr lang="cs-CZ" sz="3200" b="1" dirty="0">
                <a:latin typeface="+mn-lt"/>
              </a:rPr>
              <a:t>a kvalitní vzdělávání v územích se sociálně vyloučenými lokalitami </a:t>
            </a:r>
            <a:endParaRPr lang="cs-CZ" sz="3200" dirty="0"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198" y="1600200"/>
            <a:ext cx="4038600" cy="39726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Problém:	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Potřeba podpory a rozvoje koordinace spolupráce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a komunikace zřizovatelů, školských zařízení, neziskových organizací, rodičů a dalších aktérů. </a:t>
            </a:r>
            <a:r>
              <a:rPr lang="cs-CZ" dirty="0" smtClean="0"/>
              <a:t>		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7269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tx1"/>
                </a:solidFill>
              </a:rPr>
              <a:t>Řešení: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Zapojení všech relevantních aktérů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do procesu plánování cílů a nástrojů v oblasti IKV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 obcích se SVL. Poskytování vhodných podnětů a příkladů dobré praxe.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003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486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63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246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2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0581" y="637783"/>
            <a:ext cx="874206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11:20 – 11:30  	Informace o upravené chartě IPs - Podpora kvalitních 			poradenských služeb ve školách a školských poradenských 			zařízeních zaměřených na podporu inkluze (KIPR) </a:t>
            </a:r>
          </a:p>
          <a:p>
            <a:r>
              <a:rPr lang="cs-CZ" sz="2000" dirty="0"/>
              <a:t>		-</a:t>
            </a:r>
            <a:r>
              <a:rPr lang="cs-CZ" sz="2000" i="1" dirty="0"/>
              <a:t> pro informaci</a:t>
            </a:r>
          </a:p>
          <a:p>
            <a:pPr lvl="0"/>
            <a:endParaRPr lang="cs-CZ" sz="800" dirty="0">
              <a:solidFill>
                <a:srgbClr val="FF0000"/>
              </a:solidFill>
            </a:endParaRPr>
          </a:p>
          <a:p>
            <a:pPr lvl="0"/>
            <a:r>
              <a:rPr lang="cs-CZ" sz="2000" dirty="0" smtClean="0"/>
              <a:t>11:30– </a:t>
            </a:r>
            <a:r>
              <a:rPr lang="cs-CZ" sz="2000" dirty="0"/>
              <a:t>12:40 	oběd</a:t>
            </a:r>
          </a:p>
          <a:p>
            <a:endParaRPr lang="cs-CZ" sz="800" i="1" dirty="0"/>
          </a:p>
          <a:p>
            <a:pPr algn="just"/>
            <a:r>
              <a:rPr lang="cs-CZ" sz="2000" dirty="0"/>
              <a:t>12:40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/>
              <a:t>– 15:40 	Projednání materiálu k výzvám (principy pro výběr operací, 			 </a:t>
            </a:r>
            <a:r>
              <a:rPr lang="cs-CZ" sz="2000" dirty="0" smtClean="0"/>
              <a:t>metodika </a:t>
            </a:r>
            <a:r>
              <a:rPr lang="cs-CZ" sz="2000" dirty="0"/>
              <a:t>výběru projektů, hodnoticí a výběrová kritéria, 			 uplatnění čl. 70 obecného nařízení a čl. 13 nařízení o ESF)</a:t>
            </a:r>
            <a:br>
              <a:rPr lang="cs-CZ" sz="2000" dirty="0"/>
            </a:br>
            <a:r>
              <a:rPr lang="cs-CZ" sz="2000" dirty="0"/>
              <a:t>		</a:t>
            </a:r>
            <a:r>
              <a:rPr lang="cs-CZ" sz="2000" i="1" dirty="0"/>
              <a:t>- k projednání a schválení</a:t>
            </a:r>
          </a:p>
          <a:p>
            <a:pPr algn="just"/>
            <a:endParaRPr lang="cs-CZ" sz="600" i="1" dirty="0"/>
          </a:p>
          <a:p>
            <a:pPr marL="180975">
              <a:spcAft>
                <a:spcPts val="200"/>
              </a:spcAft>
            </a:pPr>
            <a:r>
              <a:rPr lang="cs-CZ" i="1" dirty="0"/>
              <a:t>12:40 – 13:10 	 Výzkumné infrastruktury</a:t>
            </a:r>
          </a:p>
          <a:p>
            <a:pPr marL="180975" algn="just" eaLnBrk="0" fontAlgn="base" hangingPunct="0">
              <a:spcAft>
                <a:spcPts val="200"/>
              </a:spcAft>
            </a:pPr>
            <a:r>
              <a:rPr lang="cs-CZ" i="1" dirty="0"/>
              <a:t>13:10 – 13:40	 ESF výzva pro vysoké školy </a:t>
            </a:r>
          </a:p>
          <a:p>
            <a:pPr marL="180975" algn="just" eaLnBrk="0" fontAlgn="base" hangingPunct="0">
              <a:spcAft>
                <a:spcPts val="200"/>
              </a:spcAft>
            </a:pPr>
            <a:r>
              <a:rPr lang="cs-CZ" i="1" dirty="0"/>
              <a:t>13:40 – 14:10	 ERDF výzva pro vysoké školy </a:t>
            </a:r>
          </a:p>
          <a:p>
            <a:pPr marL="180975" algn="just" eaLnBrk="0" fontAlgn="base" hangingPunct="0">
              <a:spcAft>
                <a:spcPts val="200"/>
              </a:spcAft>
            </a:pPr>
            <a:r>
              <a:rPr lang="cs-CZ" i="1" dirty="0"/>
              <a:t>14:10 – 14:40 	 Rozvoj výzkumně zaměřených studijních programů</a:t>
            </a:r>
            <a:endParaRPr lang="cs-CZ" i="1" dirty="0">
              <a:solidFill>
                <a:srgbClr val="FF0000"/>
              </a:solidFill>
            </a:endParaRPr>
          </a:p>
          <a:p>
            <a:pPr marL="180975" algn="just" fontAlgn="base">
              <a:spcAft>
                <a:spcPts val="200"/>
              </a:spcAft>
            </a:pPr>
            <a:r>
              <a:rPr lang="cs-CZ" i="1" dirty="0"/>
              <a:t>14:40 – 15:10 	 Výzkumné infrastruktury pro vzdělávací účely budování či modernizace </a:t>
            </a:r>
          </a:p>
          <a:p>
            <a:pPr marL="180975">
              <a:spcAft>
                <a:spcPts val="200"/>
              </a:spcAft>
            </a:pPr>
            <a:r>
              <a:rPr lang="cs-CZ" i="1" dirty="0"/>
              <a:t>15:10 – 15:40 	 Budování expertních kapacit - transfer technologií</a:t>
            </a:r>
          </a:p>
          <a:p>
            <a:pPr lvl="0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5719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  </a:t>
            </a:r>
            <a:endParaRPr lang="cs-CZ" dirty="0"/>
          </a:p>
        </p:txBody>
      </p:sp>
      <p:graphicFrame>
        <p:nvGraphicFramePr>
          <p:cNvPr id="5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647859"/>
              </p:ext>
            </p:extLst>
          </p:nvPr>
        </p:nvGraphicFramePr>
        <p:xfrm>
          <a:off x="457200" y="1600199"/>
          <a:ext cx="8291264" cy="4874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ál 5"/>
          <p:cNvSpPr/>
          <p:nvPr/>
        </p:nvSpPr>
        <p:spPr>
          <a:xfrm>
            <a:off x="5580112" y="1124744"/>
            <a:ext cx="3240360" cy="31295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523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13" y="1548807"/>
            <a:ext cx="7864856" cy="5000738"/>
          </a:xfrm>
          <a:ln>
            <a:solidFill>
              <a:schemeClr val="tx1"/>
            </a:solidFill>
            <a:prstDash val="dash"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3442163" y="2901012"/>
            <a:ext cx="648072" cy="64807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3565684" y="3029402"/>
            <a:ext cx="401030" cy="404324"/>
          </a:xfrm>
          <a:prstGeom prst="ellipse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456573" y="1911153"/>
            <a:ext cx="360040" cy="360040"/>
          </a:xfrm>
          <a:prstGeom prst="ellipse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7737932" y="4220284"/>
            <a:ext cx="360040" cy="360040"/>
          </a:xfrm>
          <a:prstGeom prst="ellipse">
            <a:avLst/>
          </a:prstGeom>
          <a:noFill/>
          <a:ln w="28575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6275585" y="1966449"/>
            <a:ext cx="2540684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Centrála</a:t>
            </a:r>
          </a:p>
          <a:p>
            <a:r>
              <a:rPr lang="cs-CZ" b="1" dirty="0" smtClean="0">
                <a:solidFill>
                  <a:srgbClr val="009900"/>
                </a:solidFill>
              </a:rPr>
              <a:t>Regionální centra</a:t>
            </a:r>
          </a:p>
        </p:txBody>
      </p:sp>
    </p:spTree>
    <p:extLst>
      <p:ext uri="{BB962C8B-B14F-4D97-AF65-F5344CB8AC3E}">
        <p14:creationId xmlns:p14="http://schemas.microsoft.com/office/powerpoint/2010/main" val="1087462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729279"/>
              </p:ext>
            </p:extLst>
          </p:nvPr>
        </p:nvGraphicFramePr>
        <p:xfrm>
          <a:off x="457200" y="1600200"/>
          <a:ext cx="83902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830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52261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0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209743"/>
              </p:ext>
            </p:extLst>
          </p:nvPr>
        </p:nvGraphicFramePr>
        <p:xfrm>
          <a:off x="457199" y="1594023"/>
          <a:ext cx="8579296" cy="476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118591"/>
          </a:xfrm>
        </p:spPr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114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864892"/>
              </p:ext>
            </p:extLst>
          </p:nvPr>
        </p:nvGraphicFramePr>
        <p:xfrm>
          <a:off x="617837" y="1334530"/>
          <a:ext cx="8068961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499654"/>
            <a:ext cx="2895600" cy="221821"/>
          </a:xfrm>
        </p:spPr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42943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  <a:r>
              <a:rPr lang="cs-CZ" sz="3200" b="1" i="1" dirty="0" smtClean="0">
                <a:solidFill>
                  <a:srgbClr val="009900"/>
                </a:solidFill>
              </a:rPr>
              <a:t/>
            </a:r>
            <a:br>
              <a:rPr lang="cs-CZ" sz="3200" b="1" i="1" dirty="0" smtClean="0">
                <a:solidFill>
                  <a:srgbClr val="009900"/>
                </a:solidFill>
              </a:rPr>
            </a:br>
            <a:r>
              <a:rPr lang="cs-CZ" sz="2800" b="1" dirty="0" smtClean="0">
                <a:solidFill>
                  <a:srgbClr val="C00000"/>
                </a:solidFill>
              </a:rPr>
              <a:t>Rozsah a výstupy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611560" y="1799734"/>
            <a:ext cx="8229600" cy="4437578"/>
            <a:chOff x="459836" y="2251314"/>
            <a:chExt cx="8086396" cy="3125662"/>
          </a:xfrm>
        </p:grpSpPr>
        <p:sp>
          <p:nvSpPr>
            <p:cNvPr id="7" name="Volný tvar 6"/>
            <p:cNvSpPr/>
            <p:nvPr/>
          </p:nvSpPr>
          <p:spPr>
            <a:xfrm>
              <a:off x="459837" y="2251315"/>
              <a:ext cx="1768873" cy="944715"/>
            </a:xfrm>
            <a:custGeom>
              <a:avLst/>
              <a:gdLst>
                <a:gd name="connsiteX0" fmla="*/ 0 w 2570124"/>
                <a:gd name="connsiteY0" fmla="*/ 0 h 844210"/>
                <a:gd name="connsiteX1" fmla="*/ 2570124 w 2570124"/>
                <a:gd name="connsiteY1" fmla="*/ 0 h 844210"/>
                <a:gd name="connsiteX2" fmla="*/ 2570124 w 2570124"/>
                <a:gd name="connsiteY2" fmla="*/ 844210 h 844210"/>
                <a:gd name="connsiteX3" fmla="*/ 0 w 2570124"/>
                <a:gd name="connsiteY3" fmla="*/ 844210 h 844210"/>
                <a:gd name="connsiteX4" fmla="*/ 0 w 2570124"/>
                <a:gd name="connsiteY4" fmla="*/ 0 h 84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24" h="844210">
                  <a:moveTo>
                    <a:pt x="0" y="0"/>
                  </a:moveTo>
                  <a:lnTo>
                    <a:pt x="2570124" y="0"/>
                  </a:lnTo>
                  <a:lnTo>
                    <a:pt x="2570124" y="844210"/>
                  </a:lnTo>
                  <a:lnTo>
                    <a:pt x="0" y="8442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 smtClean="0">
                  <a:solidFill>
                    <a:schemeClr val="tx1"/>
                  </a:solidFill>
                </a:rPr>
                <a:t>Řízení projektu</a:t>
              </a:r>
              <a:endParaRPr lang="cs-CZ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Obdélník 7"/>
            <p:cNvSpPr/>
            <p:nvPr/>
          </p:nvSpPr>
          <p:spPr>
            <a:xfrm>
              <a:off x="459836" y="3196030"/>
              <a:ext cx="1768874" cy="2180946"/>
            </a:xfrm>
            <a:prstGeom prst="rect">
              <a:avLst/>
            </a:pr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cs-CZ" dirty="0">
                <a:solidFill>
                  <a:srgbClr val="009900"/>
                </a:solidFill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2582485" y="2251314"/>
              <a:ext cx="3377416" cy="944716"/>
            </a:xfrm>
            <a:custGeom>
              <a:avLst/>
              <a:gdLst>
                <a:gd name="connsiteX0" fmla="*/ 0 w 2570124"/>
                <a:gd name="connsiteY0" fmla="*/ 0 h 844210"/>
                <a:gd name="connsiteX1" fmla="*/ 2570124 w 2570124"/>
                <a:gd name="connsiteY1" fmla="*/ 0 h 844210"/>
                <a:gd name="connsiteX2" fmla="*/ 2570124 w 2570124"/>
                <a:gd name="connsiteY2" fmla="*/ 844210 h 844210"/>
                <a:gd name="connsiteX3" fmla="*/ 0 w 2570124"/>
                <a:gd name="connsiteY3" fmla="*/ 844210 h 844210"/>
                <a:gd name="connsiteX4" fmla="*/ 0 w 2570124"/>
                <a:gd name="connsiteY4" fmla="*/ 0 h 84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24" h="844210">
                  <a:moveTo>
                    <a:pt x="0" y="0"/>
                  </a:moveTo>
                  <a:lnTo>
                    <a:pt x="2570124" y="0"/>
                  </a:lnTo>
                  <a:lnTo>
                    <a:pt x="2570124" y="844210"/>
                  </a:lnTo>
                  <a:lnTo>
                    <a:pt x="0" y="8442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 smtClean="0">
                  <a:solidFill>
                    <a:schemeClr val="tx1"/>
                  </a:solidFill>
                </a:rPr>
                <a:t>Rozvoj spolupráce s obcemi na platformě skupiny na podporu IKV, odborná a metodická podpora v procesu strategického plánování</a:t>
              </a:r>
              <a:endParaRPr lang="cs-CZ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2582485" y="3196030"/>
              <a:ext cx="3377416" cy="1739069"/>
            </a:xfrm>
            <a:custGeom>
              <a:avLst/>
              <a:gdLst>
                <a:gd name="connsiteX0" fmla="*/ 0 w 2570124"/>
                <a:gd name="connsiteY0" fmla="*/ 0 h 1998360"/>
                <a:gd name="connsiteX1" fmla="*/ 2570124 w 2570124"/>
                <a:gd name="connsiteY1" fmla="*/ 0 h 1998360"/>
                <a:gd name="connsiteX2" fmla="*/ 2570124 w 2570124"/>
                <a:gd name="connsiteY2" fmla="*/ 1998360 h 1998360"/>
                <a:gd name="connsiteX3" fmla="*/ 0 w 2570124"/>
                <a:gd name="connsiteY3" fmla="*/ 1998360 h 1998360"/>
                <a:gd name="connsiteX4" fmla="*/ 0 w 2570124"/>
                <a:gd name="connsiteY4" fmla="*/ 0 h 199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24" h="1998360">
                  <a:moveTo>
                    <a:pt x="0" y="0"/>
                  </a:moveTo>
                  <a:lnTo>
                    <a:pt x="2570124" y="0"/>
                  </a:lnTo>
                  <a:lnTo>
                    <a:pt x="2570124" y="1998360"/>
                  </a:lnTo>
                  <a:lnTo>
                    <a:pt x="0" y="1998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SPSZ zahrnující problematiku IKV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dirty="0">
                  <a:solidFill>
                    <a:schemeClr val="tx1"/>
                  </a:solidFill>
                </a:rPr>
                <a:t>P</a:t>
              </a:r>
              <a:r>
                <a:rPr lang="cs-CZ" kern="1200" dirty="0" smtClean="0">
                  <a:solidFill>
                    <a:schemeClr val="tx1"/>
                  </a:solidFill>
                </a:rPr>
                <a:t>racovní skupiny na podporu IKV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dirty="0">
                  <a:solidFill>
                    <a:schemeClr val="tx1"/>
                  </a:solidFill>
                </a:rPr>
                <a:t>V</a:t>
              </a:r>
              <a:r>
                <a:rPr lang="cs-CZ" kern="1200" dirty="0" smtClean="0">
                  <a:solidFill>
                    <a:schemeClr val="tx1"/>
                  </a:solidFill>
                </a:rPr>
                <a:t>stupní analýzy problematiky IKV </a:t>
              </a:r>
              <a:endParaRPr lang="cs-CZ" dirty="0">
                <a:solidFill>
                  <a:schemeClr val="tx1"/>
                </a:solidFill>
              </a:endParaRPr>
            </a:p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Plány podpory zahrnujících IKV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Obce a MAS podpořené poradenstvím při procesu tvorby MAP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Memoranda o spolupráci</a:t>
              </a:r>
              <a:endParaRPr lang="cs-CZ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6319719" y="2251315"/>
              <a:ext cx="2226513" cy="944715"/>
            </a:xfrm>
            <a:custGeom>
              <a:avLst/>
              <a:gdLst>
                <a:gd name="connsiteX0" fmla="*/ 0 w 2570124"/>
                <a:gd name="connsiteY0" fmla="*/ 0 h 844210"/>
                <a:gd name="connsiteX1" fmla="*/ 2570124 w 2570124"/>
                <a:gd name="connsiteY1" fmla="*/ 0 h 844210"/>
                <a:gd name="connsiteX2" fmla="*/ 2570124 w 2570124"/>
                <a:gd name="connsiteY2" fmla="*/ 844210 h 844210"/>
                <a:gd name="connsiteX3" fmla="*/ 0 w 2570124"/>
                <a:gd name="connsiteY3" fmla="*/ 844210 h 844210"/>
                <a:gd name="connsiteX4" fmla="*/ 0 w 2570124"/>
                <a:gd name="connsiteY4" fmla="*/ 0 h 84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24" h="844210">
                  <a:moveTo>
                    <a:pt x="0" y="0"/>
                  </a:moveTo>
                  <a:lnTo>
                    <a:pt x="2570124" y="0"/>
                  </a:lnTo>
                  <a:lnTo>
                    <a:pt x="2570124" y="844210"/>
                  </a:lnTo>
                  <a:lnTo>
                    <a:pt x="0" y="84421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52832" rIns="92456" bIns="52832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 smtClean="0">
                  <a:solidFill>
                    <a:schemeClr val="tx1"/>
                  </a:solidFill>
                </a:rPr>
                <a:t>Vytvoření a řízení odborného panelu na téma IKV v územích se SVL </a:t>
              </a:r>
              <a:endParaRPr lang="cs-CZ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6319719" y="3196030"/>
              <a:ext cx="2226513" cy="1739069"/>
            </a:xfrm>
            <a:custGeom>
              <a:avLst/>
              <a:gdLst>
                <a:gd name="connsiteX0" fmla="*/ 0 w 2570124"/>
                <a:gd name="connsiteY0" fmla="*/ 0 h 1998360"/>
                <a:gd name="connsiteX1" fmla="*/ 2570124 w 2570124"/>
                <a:gd name="connsiteY1" fmla="*/ 0 h 1998360"/>
                <a:gd name="connsiteX2" fmla="*/ 2570124 w 2570124"/>
                <a:gd name="connsiteY2" fmla="*/ 1998360 h 1998360"/>
                <a:gd name="connsiteX3" fmla="*/ 0 w 2570124"/>
                <a:gd name="connsiteY3" fmla="*/ 1998360 h 1998360"/>
                <a:gd name="connsiteX4" fmla="*/ 0 w 2570124"/>
                <a:gd name="connsiteY4" fmla="*/ 0 h 199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124" h="1998360">
                  <a:moveTo>
                    <a:pt x="0" y="0"/>
                  </a:moveTo>
                  <a:lnTo>
                    <a:pt x="2570124" y="0"/>
                  </a:lnTo>
                  <a:lnTo>
                    <a:pt x="2570124" y="1998360"/>
                  </a:lnTo>
                  <a:lnTo>
                    <a:pt x="0" y="19983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9342" tIns="69342" rIns="92456" bIns="104013" numCol="1" spcCol="1270" anchor="t" anchorCtr="0">
              <a:noAutofit/>
            </a:bodyPr>
            <a:lstStyle/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Odborné příspěvky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dirty="0">
                  <a:solidFill>
                    <a:schemeClr val="tx1"/>
                  </a:solidFill>
                </a:rPr>
                <a:t>Z</a:t>
              </a:r>
              <a:r>
                <a:rPr lang="cs-CZ" kern="1200" dirty="0" smtClean="0">
                  <a:solidFill>
                    <a:schemeClr val="tx1"/>
                  </a:solidFill>
                </a:rPr>
                <a:t>ápisy</a:t>
              </a:r>
              <a:endParaRPr lang="cs-CZ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623593" y="3164489"/>
            <a:ext cx="1788166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dirty="0" smtClean="0"/>
              <a:t>Úspěšné řízení projektu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dirty="0" smtClean="0"/>
              <a:t>Minimalizace rizik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dirty="0" smtClean="0"/>
              <a:t>Efektivní čerpání prostředků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cs-CZ" dirty="0" smtClean="0"/>
              <a:t>Harmonizace a sdílení výstupů a výsledků s dalšími IPs</a:t>
            </a:r>
          </a:p>
        </p:txBody>
      </p:sp>
    </p:spTree>
    <p:extLst>
      <p:ext uri="{BB962C8B-B14F-4D97-AF65-F5344CB8AC3E}">
        <p14:creationId xmlns:p14="http://schemas.microsoft.com/office/powerpoint/2010/main" val="7138762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  <a:r>
              <a:rPr lang="cs-CZ" sz="3200" b="1" i="1" dirty="0" smtClean="0">
                <a:solidFill>
                  <a:srgbClr val="009900"/>
                </a:solidFill>
              </a:rPr>
              <a:t/>
            </a:r>
            <a:br>
              <a:rPr lang="cs-CZ" sz="3200" b="1" i="1" dirty="0" smtClean="0">
                <a:solidFill>
                  <a:srgbClr val="009900"/>
                </a:solidFill>
              </a:rPr>
            </a:br>
            <a:r>
              <a:rPr lang="cs-CZ" sz="2400" b="1" dirty="0">
                <a:solidFill>
                  <a:srgbClr val="C00000"/>
                </a:solidFill>
              </a:rPr>
              <a:t>Rozsah a výstupy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 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459770" y="1700810"/>
            <a:ext cx="8288693" cy="3970943"/>
            <a:chOff x="459771" y="2399760"/>
            <a:chExt cx="8224456" cy="2603277"/>
          </a:xfrm>
        </p:grpSpPr>
        <p:sp>
          <p:nvSpPr>
            <p:cNvPr id="7" name="Volný tvar 6"/>
            <p:cNvSpPr/>
            <p:nvPr/>
          </p:nvSpPr>
          <p:spPr>
            <a:xfrm>
              <a:off x="459771" y="2399760"/>
              <a:ext cx="2294112" cy="1041757"/>
            </a:xfrm>
            <a:custGeom>
              <a:avLst/>
              <a:gdLst>
                <a:gd name="connsiteX0" fmla="*/ 0 w 2507456"/>
                <a:gd name="connsiteY0" fmla="*/ 0 h 909266"/>
                <a:gd name="connsiteX1" fmla="*/ 2507456 w 2507456"/>
                <a:gd name="connsiteY1" fmla="*/ 0 h 909266"/>
                <a:gd name="connsiteX2" fmla="*/ 2507456 w 2507456"/>
                <a:gd name="connsiteY2" fmla="*/ 909266 h 909266"/>
                <a:gd name="connsiteX3" fmla="*/ 0 w 2507456"/>
                <a:gd name="connsiteY3" fmla="*/ 909266 h 909266"/>
                <a:gd name="connsiteX4" fmla="*/ 0 w 2507456"/>
                <a:gd name="connsiteY4" fmla="*/ 0 h 90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456" h="909266">
                  <a:moveTo>
                    <a:pt x="0" y="0"/>
                  </a:moveTo>
                  <a:lnTo>
                    <a:pt x="2507456" y="0"/>
                  </a:lnTo>
                  <a:lnTo>
                    <a:pt x="2507456" y="909266"/>
                  </a:lnTo>
                  <a:lnTo>
                    <a:pt x="0" y="9092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 smtClean="0">
                  <a:solidFill>
                    <a:schemeClr val="tx1"/>
                  </a:solidFill>
                </a:rPr>
                <a:t>Aktivizace relevantních aktérů (stáže, workshopy, regionální konference a komunikační strategie)</a:t>
              </a:r>
              <a:endParaRPr lang="cs-CZ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Volný tvar 7"/>
            <p:cNvSpPr/>
            <p:nvPr/>
          </p:nvSpPr>
          <p:spPr>
            <a:xfrm>
              <a:off x="459771" y="3441517"/>
              <a:ext cx="2294112" cy="1561519"/>
            </a:xfrm>
            <a:custGeom>
              <a:avLst/>
              <a:gdLst>
                <a:gd name="connsiteX0" fmla="*/ 0 w 2507456"/>
                <a:gd name="connsiteY0" fmla="*/ 0 h 2017575"/>
                <a:gd name="connsiteX1" fmla="*/ 2507456 w 2507456"/>
                <a:gd name="connsiteY1" fmla="*/ 0 h 2017575"/>
                <a:gd name="connsiteX2" fmla="*/ 2507456 w 2507456"/>
                <a:gd name="connsiteY2" fmla="*/ 2017575 h 2017575"/>
                <a:gd name="connsiteX3" fmla="*/ 0 w 2507456"/>
                <a:gd name="connsiteY3" fmla="*/ 2017575 h 2017575"/>
                <a:gd name="connsiteX4" fmla="*/ 0 w 2507456"/>
                <a:gd name="connsiteY4" fmla="*/ 0 h 20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456" h="2017575">
                  <a:moveTo>
                    <a:pt x="0" y="0"/>
                  </a:moveTo>
                  <a:lnTo>
                    <a:pt x="2507456" y="0"/>
                  </a:lnTo>
                  <a:lnTo>
                    <a:pt x="2507456" y="2017575"/>
                  </a:lnTo>
                  <a:lnTo>
                    <a:pt x="0" y="2017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Konference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Workshopy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Setkání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Komunikační strategie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Stáže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Zprávy zahraničních expertů</a:t>
              </a:r>
              <a:endParaRPr lang="cs-CZ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035891" y="2399760"/>
              <a:ext cx="3008479" cy="688115"/>
            </a:xfrm>
            <a:custGeom>
              <a:avLst/>
              <a:gdLst>
                <a:gd name="connsiteX0" fmla="*/ 0 w 2507456"/>
                <a:gd name="connsiteY0" fmla="*/ 0 h 909266"/>
                <a:gd name="connsiteX1" fmla="*/ 2507456 w 2507456"/>
                <a:gd name="connsiteY1" fmla="*/ 0 h 909266"/>
                <a:gd name="connsiteX2" fmla="*/ 2507456 w 2507456"/>
                <a:gd name="connsiteY2" fmla="*/ 909266 h 909266"/>
                <a:gd name="connsiteX3" fmla="*/ 0 w 2507456"/>
                <a:gd name="connsiteY3" fmla="*/ 909266 h 909266"/>
                <a:gd name="connsiteX4" fmla="*/ 0 w 2507456"/>
                <a:gd name="connsiteY4" fmla="*/ 0 h 90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456" h="909266">
                  <a:moveTo>
                    <a:pt x="0" y="0"/>
                  </a:moveTo>
                  <a:lnTo>
                    <a:pt x="2507456" y="0"/>
                  </a:lnTo>
                  <a:lnTo>
                    <a:pt x="2507456" y="909266"/>
                  </a:lnTo>
                  <a:lnTo>
                    <a:pt x="0" y="9092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 smtClean="0">
                  <a:solidFill>
                    <a:schemeClr val="tx1"/>
                  </a:solidFill>
                </a:rPr>
                <a:t>Vytvoření metodik (sběr podkladů, analytické činnosti, tvorba a prezentace)</a:t>
              </a:r>
              <a:endParaRPr lang="cs-CZ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035891" y="3134835"/>
              <a:ext cx="2840688" cy="1868202"/>
            </a:xfrm>
            <a:custGeom>
              <a:avLst/>
              <a:gdLst>
                <a:gd name="connsiteX0" fmla="*/ 0 w 2507456"/>
                <a:gd name="connsiteY0" fmla="*/ 0 h 2017575"/>
                <a:gd name="connsiteX1" fmla="*/ 2507456 w 2507456"/>
                <a:gd name="connsiteY1" fmla="*/ 0 h 2017575"/>
                <a:gd name="connsiteX2" fmla="*/ 2507456 w 2507456"/>
                <a:gd name="connsiteY2" fmla="*/ 2017575 h 2017575"/>
                <a:gd name="connsiteX3" fmla="*/ 0 w 2507456"/>
                <a:gd name="connsiteY3" fmla="*/ 2017575 h 2017575"/>
                <a:gd name="connsiteX4" fmla="*/ 0 w 2507456"/>
                <a:gd name="connsiteY4" fmla="*/ 0 h 20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456" h="2017575">
                  <a:moveTo>
                    <a:pt x="0" y="0"/>
                  </a:moveTo>
                  <a:lnTo>
                    <a:pt x="2507456" y="0"/>
                  </a:lnTo>
                  <a:lnTo>
                    <a:pt x="2507456" y="2017575"/>
                  </a:lnTo>
                  <a:lnTo>
                    <a:pt x="0" y="2017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Metodika realizace strategií rozvoje vzdělávání v oblasti inkluze a rovných příležitostí v uzavřených místních soustavách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Metodický manuál pro rozvoj inkluzivního vzdělávání na místní úrovni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Analýza popisující</a:t>
              </a:r>
              <a:r>
                <a:rPr lang="cs-CZ" dirty="0" smtClean="0">
                  <a:solidFill>
                    <a:schemeClr val="tx1"/>
                  </a:solidFill>
                </a:rPr>
                <a:t> </a:t>
              </a:r>
              <a:r>
                <a:rPr lang="cs-CZ" dirty="0">
                  <a:solidFill>
                    <a:schemeClr val="tx1"/>
                  </a:solidFill>
                </a:rPr>
                <a:t>systémy </a:t>
              </a:r>
              <a:r>
                <a:rPr lang="cs-CZ" dirty="0" smtClean="0">
                  <a:solidFill>
                    <a:schemeClr val="tx1"/>
                  </a:solidFill>
                </a:rPr>
                <a:t>vedoucí k </a:t>
              </a:r>
              <a:r>
                <a:rPr lang="cs-CZ" dirty="0">
                  <a:solidFill>
                    <a:schemeClr val="tx1"/>
                  </a:solidFill>
                </a:rPr>
                <a:t>segregaci a </a:t>
              </a:r>
              <a:r>
                <a:rPr lang="cs-CZ" dirty="0" smtClean="0">
                  <a:solidFill>
                    <a:schemeClr val="tx1"/>
                  </a:solidFill>
                </a:rPr>
                <a:t> nefunkční  </a:t>
              </a:r>
              <a:r>
                <a:rPr lang="cs-CZ" dirty="0">
                  <a:solidFill>
                    <a:schemeClr val="tx1"/>
                  </a:solidFill>
                </a:rPr>
                <a:t>procesy </a:t>
              </a:r>
              <a:r>
                <a:rPr lang="cs-CZ" dirty="0" smtClean="0">
                  <a:solidFill>
                    <a:schemeClr val="tx1"/>
                  </a:solidFill>
                </a:rPr>
                <a:t>inkluze</a:t>
              </a:r>
              <a:endParaRPr lang="cs-CZ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6326379" y="2399760"/>
              <a:ext cx="2357848" cy="1041757"/>
            </a:xfrm>
            <a:custGeom>
              <a:avLst/>
              <a:gdLst>
                <a:gd name="connsiteX0" fmla="*/ 0 w 2507456"/>
                <a:gd name="connsiteY0" fmla="*/ 0 h 909266"/>
                <a:gd name="connsiteX1" fmla="*/ 2507456 w 2507456"/>
                <a:gd name="connsiteY1" fmla="*/ 0 h 909266"/>
                <a:gd name="connsiteX2" fmla="*/ 2507456 w 2507456"/>
                <a:gd name="connsiteY2" fmla="*/ 909266 h 909266"/>
                <a:gd name="connsiteX3" fmla="*/ 0 w 2507456"/>
                <a:gd name="connsiteY3" fmla="*/ 909266 h 909266"/>
                <a:gd name="connsiteX4" fmla="*/ 0 w 2507456"/>
                <a:gd name="connsiteY4" fmla="*/ 0 h 90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456" h="909266">
                  <a:moveTo>
                    <a:pt x="0" y="0"/>
                  </a:moveTo>
                  <a:lnTo>
                    <a:pt x="2507456" y="0"/>
                  </a:lnTo>
                  <a:lnTo>
                    <a:pt x="2507456" y="909266"/>
                  </a:lnTo>
                  <a:lnTo>
                    <a:pt x="0" y="9092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56896" rIns="99568" bIns="56896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b="1" kern="1200" dirty="0" smtClean="0">
                  <a:solidFill>
                    <a:schemeClr val="tx1"/>
                  </a:solidFill>
                </a:rPr>
                <a:t>Realizace evaluace realizace všech klíčových aktivit a jejich přínosu ke stanoveným cílům v rovině procesní i věcné</a:t>
              </a:r>
              <a:endParaRPr lang="cs-CZ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6326379" y="3441518"/>
              <a:ext cx="2357847" cy="1561519"/>
            </a:xfrm>
            <a:custGeom>
              <a:avLst/>
              <a:gdLst>
                <a:gd name="connsiteX0" fmla="*/ 0 w 2507456"/>
                <a:gd name="connsiteY0" fmla="*/ 0 h 2017575"/>
                <a:gd name="connsiteX1" fmla="*/ 2507456 w 2507456"/>
                <a:gd name="connsiteY1" fmla="*/ 0 h 2017575"/>
                <a:gd name="connsiteX2" fmla="*/ 2507456 w 2507456"/>
                <a:gd name="connsiteY2" fmla="*/ 2017575 h 2017575"/>
                <a:gd name="connsiteX3" fmla="*/ 0 w 2507456"/>
                <a:gd name="connsiteY3" fmla="*/ 2017575 h 2017575"/>
                <a:gd name="connsiteX4" fmla="*/ 0 w 2507456"/>
                <a:gd name="connsiteY4" fmla="*/ 0 h 201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7456" h="2017575">
                  <a:moveTo>
                    <a:pt x="0" y="0"/>
                  </a:moveTo>
                  <a:lnTo>
                    <a:pt x="2507456" y="0"/>
                  </a:lnTo>
                  <a:lnTo>
                    <a:pt x="2507456" y="2017575"/>
                  </a:lnTo>
                  <a:lnTo>
                    <a:pt x="0" y="20175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676" tIns="74676" rIns="99568" bIns="112014" numCol="1" spcCol="1270" anchor="t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Evaluační manuál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indent="-4572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Evaluace v jednotlivých obcích</a:t>
              </a:r>
              <a:endParaRPr lang="cs-CZ" kern="1200" dirty="0">
                <a:solidFill>
                  <a:schemeClr val="tx1"/>
                </a:solidFill>
              </a:endParaRP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cs-CZ" kern="1200" dirty="0" smtClean="0">
                  <a:solidFill>
                    <a:schemeClr val="tx1"/>
                  </a:solidFill>
                </a:rPr>
                <a:t>Hodnocení spolupráce</a:t>
              </a:r>
              <a:endParaRPr lang="cs-CZ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Obdélník 2"/>
          <p:cNvSpPr/>
          <p:nvPr/>
        </p:nvSpPr>
        <p:spPr>
          <a:xfrm>
            <a:off x="2286000" y="68957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Analýza popisující systémy vedoucí k segregaci a  nefunkční procesy inkluze</a:t>
            </a:r>
          </a:p>
        </p:txBody>
      </p:sp>
    </p:spTree>
    <p:extLst>
      <p:ext uri="{BB962C8B-B14F-4D97-AF65-F5344CB8AC3E}">
        <p14:creationId xmlns:p14="http://schemas.microsoft.com/office/powerpoint/2010/main" val="2736818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886037"/>
              </p:ext>
            </p:extLst>
          </p:nvPr>
        </p:nvGraphicFramePr>
        <p:xfrm>
          <a:off x="33136" y="1880098"/>
          <a:ext cx="8931351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ovéPole 14"/>
          <p:cNvSpPr txBox="1"/>
          <p:nvPr/>
        </p:nvSpPr>
        <p:spPr>
          <a:xfrm>
            <a:off x="1668718" y="1860811"/>
            <a:ext cx="6048672" cy="46166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Zapojení klíčových aktérů v procesu plánování 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303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729493"/>
            <a:ext cx="8229600" cy="979692"/>
          </a:xfrm>
        </p:spPr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  <a:r>
              <a:rPr lang="cs-CZ" sz="3200" b="1" i="1" dirty="0" smtClean="0">
                <a:solidFill>
                  <a:srgbClr val="009900"/>
                </a:solidFill>
              </a:rPr>
              <a:t/>
            </a:r>
            <a:br>
              <a:rPr lang="cs-CZ" sz="3200" b="1" i="1" dirty="0" smtClean="0">
                <a:solidFill>
                  <a:srgbClr val="009900"/>
                </a:solidFill>
              </a:rPr>
            </a:br>
            <a:r>
              <a:rPr lang="cs-CZ" sz="2400" b="1" dirty="0" smtClean="0">
                <a:solidFill>
                  <a:srgbClr val="C00000"/>
                </a:solidFill>
              </a:rPr>
              <a:t>Schéma základních vztahů v území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666093" y="1847132"/>
            <a:ext cx="1673006" cy="16561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704964" y="1916832"/>
            <a:ext cx="4099284" cy="345638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4386414" y="3032164"/>
            <a:ext cx="2340260" cy="2304256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6019800" y="4483887"/>
            <a:ext cx="1470992" cy="14906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2859974" y="2204864"/>
            <a:ext cx="1423994" cy="936104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977480" y="2217638"/>
            <a:ext cx="1306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9900"/>
                </a:solidFill>
              </a:rPr>
              <a:t>Lokální konzultant IKV</a:t>
            </a:r>
            <a:endParaRPr lang="cs-CZ" b="1" dirty="0">
              <a:solidFill>
                <a:srgbClr val="009900"/>
              </a:solidFill>
            </a:endParaRPr>
          </a:p>
        </p:txBody>
      </p:sp>
      <p:sp>
        <p:nvSpPr>
          <p:cNvPr id="9" name="Ovál 8"/>
          <p:cNvSpPr/>
          <p:nvPr/>
        </p:nvSpPr>
        <p:spPr>
          <a:xfrm>
            <a:off x="4764832" y="3717032"/>
            <a:ext cx="1254968" cy="1166327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4951426" y="3242536"/>
            <a:ext cx="1369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9900"/>
                </a:solidFill>
              </a:rPr>
              <a:t>Aktéři IKV</a:t>
            </a:r>
            <a:endParaRPr lang="cs-CZ" sz="2200" b="1" dirty="0">
              <a:solidFill>
                <a:srgbClr val="0099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792595" y="3884696"/>
            <a:ext cx="12550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smtClean="0">
                <a:solidFill>
                  <a:srgbClr val="009900"/>
                </a:solidFill>
              </a:rPr>
              <a:t>Pracovní </a:t>
            </a:r>
          </a:p>
          <a:p>
            <a:r>
              <a:rPr lang="cs-CZ" sz="2200" b="1" dirty="0" smtClean="0">
                <a:solidFill>
                  <a:srgbClr val="009900"/>
                </a:solidFill>
              </a:rPr>
              <a:t>skupina </a:t>
            </a:r>
            <a:endParaRPr lang="cs-CZ" sz="2200" b="1" dirty="0">
              <a:solidFill>
                <a:srgbClr val="0099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033053" y="5050050"/>
            <a:ext cx="1350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tx2"/>
                </a:solidFill>
              </a:rPr>
              <a:t>Průnik, </a:t>
            </a:r>
          </a:p>
          <a:p>
            <a:r>
              <a:rPr lang="cs-CZ" sz="2000" b="1" dirty="0" smtClean="0">
                <a:solidFill>
                  <a:schemeClr val="tx2"/>
                </a:solidFill>
              </a:rPr>
              <a:t>spolupráce</a:t>
            </a:r>
            <a:endParaRPr lang="cs-CZ" sz="2000" b="1" dirty="0">
              <a:solidFill>
                <a:schemeClr val="tx2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80049" y="2011429"/>
            <a:ext cx="16423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150" b="1" dirty="0" smtClean="0">
                <a:solidFill>
                  <a:srgbClr val="C00000"/>
                </a:solidFill>
              </a:rPr>
              <a:t>Řízení</a:t>
            </a:r>
          </a:p>
          <a:p>
            <a:r>
              <a:rPr lang="cs-CZ" sz="2150" b="1" dirty="0" smtClean="0">
                <a:solidFill>
                  <a:srgbClr val="C00000"/>
                </a:solidFill>
              </a:rPr>
              <a:t>Odborná </a:t>
            </a:r>
          </a:p>
          <a:p>
            <a:r>
              <a:rPr lang="cs-CZ" sz="2150" b="1" dirty="0">
                <a:solidFill>
                  <a:srgbClr val="C00000"/>
                </a:solidFill>
              </a:rPr>
              <a:t>a</a:t>
            </a:r>
            <a:r>
              <a:rPr lang="cs-CZ" sz="2150" b="1" dirty="0" smtClean="0">
                <a:solidFill>
                  <a:srgbClr val="C00000"/>
                </a:solidFill>
              </a:rPr>
              <a:t> metodická </a:t>
            </a:r>
          </a:p>
          <a:p>
            <a:r>
              <a:rPr lang="cs-CZ" sz="2150" b="1" dirty="0" smtClean="0">
                <a:solidFill>
                  <a:srgbClr val="C00000"/>
                </a:solidFill>
              </a:rPr>
              <a:t>podpora</a:t>
            </a:r>
            <a:endParaRPr lang="cs-CZ" sz="2150" b="1" dirty="0">
              <a:solidFill>
                <a:srgbClr val="C00000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195736" y="2564904"/>
            <a:ext cx="781744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ravoúhlá spojnice 21"/>
          <p:cNvCxnSpPr/>
          <p:nvPr/>
        </p:nvCxnSpPr>
        <p:spPr>
          <a:xfrm rot="16200000" flipH="1">
            <a:off x="4031940" y="2672916"/>
            <a:ext cx="936104" cy="720080"/>
          </a:xfrm>
          <a:prstGeom prst="bentConnector3">
            <a:avLst/>
          </a:prstGeom>
          <a:ln w="28575">
            <a:solidFill>
              <a:srgbClr val="0099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7105092" y="3808576"/>
            <a:ext cx="649017" cy="7470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 flipV="1">
            <a:off x="7371207" y="4396669"/>
            <a:ext cx="562911" cy="39346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>
            <a:stCxn id="10" idx="6"/>
          </p:cNvCxnSpPr>
          <p:nvPr/>
        </p:nvCxnSpPr>
        <p:spPr>
          <a:xfrm flipV="1">
            <a:off x="7490792" y="5083198"/>
            <a:ext cx="531989" cy="146002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7371207" y="5632291"/>
            <a:ext cx="562911" cy="19953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ovéPole 50"/>
          <p:cNvSpPr txBox="1"/>
          <p:nvPr/>
        </p:nvSpPr>
        <p:spPr>
          <a:xfrm>
            <a:off x="7911753" y="3673421"/>
            <a:ext cx="1077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Jiné místní strategie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7964016" y="4680107"/>
            <a:ext cx="1165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Jiné regionální strategie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>
            <a:off x="7784929" y="5757936"/>
            <a:ext cx="1250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Aktivity IPs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v území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8" name="TextovéPole 57"/>
          <p:cNvSpPr txBox="1"/>
          <p:nvPr/>
        </p:nvSpPr>
        <p:spPr>
          <a:xfrm>
            <a:off x="7450719" y="3411506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MAP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483136" y="4739391"/>
            <a:ext cx="39181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Proces tvorby, realizace a evaluace </a:t>
            </a:r>
          </a:p>
          <a:p>
            <a:r>
              <a:rPr lang="cs-CZ" sz="2000" b="1" dirty="0" smtClean="0"/>
              <a:t>Strategického plánu sociálního </a:t>
            </a:r>
          </a:p>
          <a:p>
            <a:r>
              <a:rPr lang="cs-CZ" sz="2000" b="1" dirty="0" smtClean="0"/>
              <a:t>začleňování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14470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800" dirty="0" smtClean="0"/>
          </a:p>
          <a:p>
            <a:pPr>
              <a:lnSpc>
                <a:spcPct val="150000"/>
              </a:lnSpc>
            </a:pPr>
            <a:r>
              <a:rPr lang="cs-CZ" sz="2000" dirty="0" smtClean="0"/>
              <a:t>15:40 </a:t>
            </a:r>
            <a:r>
              <a:rPr lang="cs-CZ" sz="2000" dirty="0"/>
              <a:t>– </a:t>
            </a:r>
            <a:r>
              <a:rPr lang="cs-CZ" sz="2000" dirty="0" smtClean="0"/>
              <a:t>15:50  </a:t>
            </a:r>
            <a:r>
              <a:rPr lang="cs-CZ" sz="2000" dirty="0"/>
              <a:t>	Vyhodnocení Strategického realizačního plánu OP VVV </a:t>
            </a:r>
          </a:p>
          <a:p>
            <a:r>
              <a:rPr lang="cs-CZ" sz="2000" dirty="0"/>
              <a:t>		na rok 2015 -</a:t>
            </a:r>
            <a:r>
              <a:rPr lang="cs-CZ" sz="2000" i="1" dirty="0"/>
              <a:t> pro informaci</a:t>
            </a:r>
          </a:p>
          <a:p>
            <a:pPr>
              <a:lnSpc>
                <a:spcPct val="150000"/>
              </a:lnSpc>
            </a:pPr>
            <a:r>
              <a:rPr lang="cs-CZ" sz="2000" dirty="0" smtClean="0"/>
              <a:t>15:50 </a:t>
            </a:r>
            <a:r>
              <a:rPr lang="cs-CZ" sz="2000" dirty="0"/>
              <a:t>– </a:t>
            </a:r>
            <a:r>
              <a:rPr lang="cs-CZ" sz="2000" dirty="0" smtClean="0"/>
              <a:t>16:10 </a:t>
            </a:r>
            <a:r>
              <a:rPr lang="cs-CZ" sz="2000" dirty="0"/>
              <a:t>	Strategický realizační plán na rok 2016 </a:t>
            </a:r>
          </a:p>
          <a:p>
            <a:pPr>
              <a:spcAft>
                <a:spcPts val="600"/>
              </a:spcAft>
            </a:pPr>
            <a:r>
              <a:rPr lang="cs-CZ" sz="2000" dirty="0"/>
              <a:t>		</a:t>
            </a:r>
            <a:r>
              <a:rPr lang="cs-CZ" sz="2000" i="1" dirty="0"/>
              <a:t>- k </a:t>
            </a:r>
            <a:r>
              <a:rPr lang="cs-CZ" sz="2000" i="1" dirty="0" smtClean="0"/>
              <a:t>projednání</a:t>
            </a:r>
          </a:p>
          <a:p>
            <a:r>
              <a:rPr lang="cs-CZ" sz="2000" dirty="0" smtClean="0"/>
              <a:t>16:10 </a:t>
            </a:r>
            <a:r>
              <a:rPr lang="cs-CZ" sz="2000" dirty="0"/>
              <a:t>– </a:t>
            </a:r>
            <a:r>
              <a:rPr lang="cs-CZ" sz="2000" dirty="0" smtClean="0"/>
              <a:t>16:30  </a:t>
            </a:r>
            <a:r>
              <a:rPr lang="cs-CZ" sz="2000" dirty="0"/>
              <a:t>	Roční komunikační plán OP VVV r. 2016 </a:t>
            </a:r>
          </a:p>
          <a:p>
            <a:r>
              <a:rPr lang="cs-CZ" sz="2000" dirty="0"/>
              <a:t>		</a:t>
            </a:r>
            <a:r>
              <a:rPr lang="cs-CZ" sz="2000" i="1" dirty="0"/>
              <a:t>- k projednání a schválení</a:t>
            </a:r>
          </a:p>
          <a:p>
            <a:r>
              <a:rPr lang="cs-CZ" sz="2000" dirty="0" smtClean="0"/>
              <a:t>16:30 </a:t>
            </a:r>
            <a:r>
              <a:rPr lang="cs-CZ" sz="2000" dirty="0"/>
              <a:t>– </a:t>
            </a:r>
            <a:r>
              <a:rPr lang="cs-CZ" sz="2000" dirty="0" smtClean="0"/>
              <a:t>16:40 </a:t>
            </a:r>
            <a:r>
              <a:rPr lang="cs-CZ" sz="2000" dirty="0"/>
              <a:t>	</a:t>
            </a:r>
            <a:r>
              <a:rPr lang="cs-CZ" sz="2000" dirty="0" smtClean="0"/>
              <a:t>Strav naplňování předběžných podmínek </a:t>
            </a:r>
            <a:endParaRPr lang="cs-CZ" sz="2000" dirty="0"/>
          </a:p>
          <a:p>
            <a:r>
              <a:rPr lang="cs-CZ" sz="2000" dirty="0"/>
              <a:t>		</a:t>
            </a:r>
            <a:r>
              <a:rPr lang="cs-CZ" sz="2000" i="1" dirty="0" smtClean="0"/>
              <a:t> </a:t>
            </a:r>
            <a:r>
              <a:rPr lang="cs-CZ" sz="2000" dirty="0"/>
              <a:t>-</a:t>
            </a:r>
            <a:r>
              <a:rPr lang="cs-CZ" sz="2000" i="1" dirty="0"/>
              <a:t> pro </a:t>
            </a:r>
            <a:r>
              <a:rPr lang="cs-CZ" sz="2000" i="1" dirty="0" smtClean="0"/>
              <a:t>informaci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16:40 – 16:50 	Informace o práci PKP </a:t>
            </a:r>
          </a:p>
          <a:p>
            <a:r>
              <a:rPr lang="cs-CZ" sz="2000" dirty="0"/>
              <a:t>		</a:t>
            </a:r>
            <a:r>
              <a:rPr lang="cs-CZ" sz="2000" i="1" dirty="0"/>
              <a:t> </a:t>
            </a:r>
            <a:r>
              <a:rPr lang="cs-CZ" sz="2000" dirty="0"/>
              <a:t>-</a:t>
            </a:r>
            <a:r>
              <a:rPr lang="cs-CZ" sz="2000" i="1" dirty="0"/>
              <a:t> pro informaci</a:t>
            </a:r>
          </a:p>
          <a:p>
            <a:pPr algn="just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000" dirty="0"/>
              <a:t>16:50 – 17:00 	Různé</a:t>
            </a:r>
          </a:p>
          <a:p>
            <a:pPr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cs-CZ" sz="2000" dirty="0"/>
              <a:t>17:00 		Závěr</a:t>
            </a:r>
          </a:p>
          <a:p>
            <a:endParaRPr lang="cs-CZ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6174744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>
                <a:latin typeface="+mn-lt"/>
              </a:rPr>
              <a:t>IPs - Inkluzivní a kvalitní vzdělávání v územích se sociálně vyloučenými lokalitami 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041720"/>
              </p:ext>
            </p:extLst>
          </p:nvPr>
        </p:nvGraphicFramePr>
        <p:xfrm>
          <a:off x="556053" y="1594022"/>
          <a:ext cx="7994822" cy="453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753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-1"/>
            <a:ext cx="9144000" cy="556014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1050" y="1581457"/>
            <a:ext cx="758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Podpora kvalitních poradenských služeb ve školách a školských poradenských zařízení zaměřených na podporu inkluze (</a:t>
            </a:r>
            <a:r>
              <a:rPr lang="cs-CZ" sz="2400" b="1" dirty="0" smtClean="0"/>
              <a:t>KIPR)</a:t>
            </a:r>
          </a:p>
          <a:p>
            <a:pPr algn="ctr"/>
            <a:r>
              <a:rPr lang="cs-CZ" sz="2400" i="1" dirty="0" smtClean="0"/>
              <a:t>Podkladový </a:t>
            </a:r>
            <a:r>
              <a:rPr lang="cs-CZ" sz="2400" i="1" dirty="0"/>
              <a:t>materiál č. </a:t>
            </a:r>
            <a:r>
              <a:rPr lang="cs-CZ" sz="2400" i="1" dirty="0" smtClean="0"/>
              <a:t>8.1 </a:t>
            </a:r>
            <a:r>
              <a:rPr lang="cs-CZ" sz="2400" i="1" dirty="0"/>
              <a:t>až </a:t>
            </a:r>
            <a:r>
              <a:rPr lang="cs-CZ" sz="2400" i="1" dirty="0" smtClean="0"/>
              <a:t>8.6</a:t>
            </a:r>
          </a:p>
          <a:p>
            <a:pPr algn="ctr"/>
            <a:r>
              <a:rPr lang="cs-CZ" sz="2400" i="1" dirty="0" smtClean="0"/>
              <a:t>- pro informaci</a:t>
            </a:r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40372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Projednání připravovaných výzev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631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8580" y="801412"/>
            <a:ext cx="813816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Výzkumné </a:t>
            </a:r>
            <a:r>
              <a:rPr lang="cs-CZ" sz="2800" b="1" dirty="0" smtClean="0"/>
              <a:t>infrastruktury</a:t>
            </a:r>
          </a:p>
          <a:p>
            <a:pPr algn="ctr"/>
            <a:endParaRPr lang="cs-CZ" sz="800" b="1" dirty="0" smtClean="0"/>
          </a:p>
          <a:p>
            <a:pPr algn="ctr"/>
            <a:r>
              <a:rPr lang="cs-CZ" sz="2800" i="1" dirty="0"/>
              <a:t>Podkladový materiál č. </a:t>
            </a:r>
            <a:r>
              <a:rPr lang="cs-CZ" sz="2800" i="1" dirty="0" smtClean="0"/>
              <a:t>4.1.1 </a:t>
            </a:r>
            <a:r>
              <a:rPr lang="cs-CZ" sz="2800" i="1" dirty="0"/>
              <a:t>až </a:t>
            </a:r>
            <a:r>
              <a:rPr lang="cs-CZ" sz="2800" i="1" dirty="0" smtClean="0"/>
              <a:t>4.1.6</a:t>
            </a:r>
            <a:r>
              <a:rPr lang="cs-CZ" sz="2800" dirty="0" smtClean="0"/>
              <a:t> </a:t>
            </a:r>
            <a:endParaRPr lang="cs-CZ" sz="2800" b="1" dirty="0"/>
          </a:p>
          <a:p>
            <a:pPr algn="ctr"/>
            <a:r>
              <a:rPr lang="cs-CZ" sz="2800" dirty="0" smtClean="0"/>
              <a:t>- </a:t>
            </a:r>
            <a:r>
              <a:rPr lang="cs-CZ" sz="2800" i="1" dirty="0"/>
              <a:t>k projednání a schválení</a:t>
            </a:r>
            <a:endParaRPr lang="cs-CZ" sz="2800" dirty="0"/>
          </a:p>
          <a:p>
            <a:pPr algn="just"/>
            <a:endParaRPr lang="cs-CZ" sz="2800" dirty="0" smtClean="0"/>
          </a:p>
          <a:p>
            <a:r>
              <a:rPr lang="cs-CZ" sz="2800" b="1" dirty="0" smtClean="0"/>
              <a:t>Představení </a:t>
            </a:r>
            <a:r>
              <a:rPr lang="cs-CZ" sz="2800" b="1" dirty="0"/>
              <a:t>výzvy </a:t>
            </a:r>
            <a:endParaRPr lang="cs-CZ" sz="2800" b="1" dirty="0" smtClean="0"/>
          </a:p>
          <a:p>
            <a:pPr algn="just"/>
            <a:endParaRPr lang="cs-CZ" dirty="0" smtClean="0"/>
          </a:p>
          <a:p>
            <a:pPr algn="just"/>
            <a:r>
              <a:rPr lang="cs-CZ" sz="2200" dirty="0" smtClean="0"/>
              <a:t>Cílem </a:t>
            </a:r>
            <a:r>
              <a:rPr lang="cs-CZ" sz="2200" dirty="0"/>
              <a:t>této výzvy je komplementárně podpořit konstrukci, upgrade, modernizaci a výzkumné aktivity velkých infrastruktur pro výzkum, experimentální vývoj a inovace uvedených v Cestovní mapě České republiky velkých infrastruktur pro výzkum, experimentální vývoj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inovace pro léta 2016 až 2022.</a:t>
            </a: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6552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Výzkumné </a:t>
            </a:r>
            <a:r>
              <a:rPr lang="cs-CZ" sz="2800" b="1" dirty="0" smtClean="0"/>
              <a:t>infrastruktury</a:t>
            </a:r>
          </a:p>
          <a:p>
            <a:pPr algn="ctr"/>
            <a:endParaRPr lang="cs-CZ" sz="2800" b="1" dirty="0"/>
          </a:p>
          <a:p>
            <a:pPr algn="just"/>
            <a:r>
              <a:rPr lang="cs-CZ" sz="2000" b="1" dirty="0" smtClean="0"/>
              <a:t>Alokace:</a:t>
            </a:r>
            <a:r>
              <a:rPr lang="cs-CZ" sz="2000" dirty="0" smtClean="0"/>
              <a:t> 4 000 000 000 Kč</a:t>
            </a:r>
          </a:p>
          <a:p>
            <a:pPr algn="just"/>
            <a:endParaRPr lang="cs-CZ" sz="2000" b="1" dirty="0" smtClean="0"/>
          </a:p>
          <a:p>
            <a:pPr algn="just"/>
            <a:r>
              <a:rPr lang="cs-CZ" sz="2000" b="1" dirty="0" smtClean="0"/>
              <a:t>Příjemce:</a:t>
            </a:r>
            <a:r>
              <a:rPr lang="cs-CZ" sz="2000" dirty="0" smtClean="0"/>
              <a:t> </a:t>
            </a:r>
            <a:r>
              <a:rPr lang="cs-CZ" sz="2000" dirty="0"/>
              <a:t>Subjekty splňující definici organizace pro výzkum a šíření znalostí dle Rámce pro státní podporu výzkumu, vývoje a inovací (2014/C 198/01)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zároveň fungující jako výzkumná infrastruktura, které jsou hostitelskou nebo partnerskou institucí velké infrastruktury uvedené v Cestovní mapě České republiky velkých infrastruktur pro výzkum, experimentální vývoj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inovace pro léta 2016 až 2022 (vzatý na vědomí vládou ČR na zasedání dne 30. září 2015, čj. 1150/15</a:t>
            </a:r>
            <a:r>
              <a:rPr lang="cs-CZ" sz="2000" dirty="0" smtClean="0"/>
              <a:t>). </a:t>
            </a:r>
          </a:p>
          <a:p>
            <a:pPr algn="just"/>
            <a:endParaRPr lang="cs-CZ" sz="2000" b="1" dirty="0" smtClean="0"/>
          </a:p>
          <a:p>
            <a:pPr algn="just"/>
            <a:r>
              <a:rPr lang="cs-CZ" sz="2000" b="1" dirty="0" smtClean="0"/>
              <a:t>Cílová skupina:</a:t>
            </a:r>
            <a:r>
              <a:rPr lang="cs-CZ" sz="2000" dirty="0" smtClean="0"/>
              <a:t> </a:t>
            </a:r>
            <a:r>
              <a:rPr lang="cs-CZ" sz="2000" dirty="0"/>
              <a:t>pracovníci výzkumných organizací, studenti vysokých škol, výzkumní pracovníci v soukromém sektoru</a:t>
            </a:r>
            <a:endParaRPr lang="cs-CZ" sz="2000" dirty="0" smtClean="0"/>
          </a:p>
          <a:p>
            <a:pPr algn="just"/>
            <a:endParaRPr lang="cs-CZ" sz="2800" dirty="0"/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919850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Výzkumné infrastruktury</a:t>
            </a:r>
          </a:p>
          <a:p>
            <a:pPr algn="ctr"/>
            <a:endParaRPr lang="cs-CZ" sz="2800" b="1" dirty="0"/>
          </a:p>
          <a:p>
            <a:pPr lvl="0" fontAlgn="base"/>
            <a:r>
              <a:rPr lang="cs-CZ" sz="2000" b="1" dirty="0" smtClean="0"/>
              <a:t>Podporované aktivity: </a:t>
            </a:r>
          </a:p>
          <a:p>
            <a:pPr marL="342900" lvl="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Dobudování</a:t>
            </a:r>
            <a:r>
              <a:rPr lang="cs-CZ" sz="2000" dirty="0"/>
              <a:t>, konstrukce, modernizace či upgrade infrastruktury, včetně dodávek částí výzkumných infrastruktur či výzkumných zařízení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do </a:t>
            </a:r>
            <a:r>
              <a:rPr lang="cs-CZ" sz="2000" dirty="0"/>
              <a:t>výzkumných infrastruktur lokalizovaných v zahraničí - materiálně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technicky modernizovat výzkumné </a:t>
            </a:r>
            <a:r>
              <a:rPr lang="cs-CZ" sz="2000" dirty="0" smtClean="0"/>
              <a:t>infrastruktury </a:t>
            </a:r>
            <a:endParaRPr lang="cs-CZ" sz="2000" dirty="0"/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Podpora kvalitního výzkumu s využitím výzkumné infrastruktury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Řízení projektu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b="1" dirty="0"/>
              <a:t>Metodika výběrů projektů včetně hodnoticích a výběrových kritérií pro výzvu</a:t>
            </a:r>
          </a:p>
          <a:p>
            <a:pPr algn="just"/>
            <a:endParaRPr lang="cs-CZ" sz="2000" b="1" dirty="0" smtClean="0"/>
          </a:p>
          <a:p>
            <a:pPr algn="just"/>
            <a:r>
              <a:rPr lang="cs-CZ" sz="2000" b="1" dirty="0" smtClean="0"/>
              <a:t>Aplikace </a:t>
            </a:r>
            <a:r>
              <a:rPr lang="cs-CZ" sz="2000" b="1" dirty="0"/>
              <a:t>článku 70 obecného nařízení </a:t>
            </a:r>
            <a:r>
              <a:rPr lang="cs-CZ" sz="2000" b="1" i="1" dirty="0"/>
              <a:t>(</a:t>
            </a:r>
            <a:r>
              <a:rPr lang="cs-CZ" sz="2000" b="1" i="1" dirty="0" smtClean="0"/>
              <a:t>pro-</a:t>
            </a:r>
            <a:r>
              <a:rPr lang="en-US" sz="2000" b="1" i="1" dirty="0" smtClean="0"/>
              <a:t>rata</a:t>
            </a:r>
            <a:r>
              <a:rPr lang="cs-CZ" sz="2000" b="1" i="1" dirty="0" smtClean="0"/>
              <a:t>)</a:t>
            </a:r>
            <a:endParaRPr lang="cs-CZ" sz="2000" b="1" i="1" dirty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773181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ESF výzva pro vysoké </a:t>
            </a:r>
            <a:r>
              <a:rPr lang="cs-CZ" sz="2800" b="1" dirty="0" smtClean="0"/>
              <a:t>školy</a:t>
            </a:r>
          </a:p>
          <a:p>
            <a:pPr algn="ctr"/>
            <a:endParaRPr lang="cs-CZ" sz="800" b="1" dirty="0" smtClean="0"/>
          </a:p>
          <a:p>
            <a:pPr algn="ctr"/>
            <a:r>
              <a:rPr lang="cs-CZ" sz="2800" i="1" dirty="0"/>
              <a:t>Podkladový materiál č. </a:t>
            </a:r>
            <a:r>
              <a:rPr lang="cs-CZ" sz="2800" i="1" dirty="0" smtClean="0"/>
              <a:t>4.2.1 </a:t>
            </a:r>
            <a:r>
              <a:rPr lang="cs-CZ" sz="2800" i="1" dirty="0"/>
              <a:t>až </a:t>
            </a:r>
            <a:r>
              <a:rPr lang="cs-CZ" sz="2800" i="1" dirty="0" smtClean="0"/>
              <a:t>4.2.5</a:t>
            </a:r>
            <a:r>
              <a:rPr lang="cs-CZ" sz="2800" dirty="0" smtClean="0"/>
              <a:t> </a:t>
            </a:r>
            <a:endParaRPr lang="cs-CZ" sz="2800" dirty="0"/>
          </a:p>
          <a:p>
            <a:pPr algn="ctr"/>
            <a:r>
              <a:rPr lang="cs-CZ" sz="2800" dirty="0" smtClean="0"/>
              <a:t>- </a:t>
            </a:r>
            <a:r>
              <a:rPr lang="cs-CZ" sz="2800" i="1" dirty="0"/>
              <a:t>k projednání a schválení</a:t>
            </a:r>
            <a:endParaRPr lang="cs-CZ" sz="2800" dirty="0"/>
          </a:p>
          <a:p>
            <a:pPr algn="just"/>
            <a:endParaRPr lang="cs-CZ" sz="1600" dirty="0"/>
          </a:p>
          <a:p>
            <a:pPr algn="just"/>
            <a:r>
              <a:rPr lang="cs-CZ" sz="2400" b="1" dirty="0"/>
              <a:t>Představení výzvy </a:t>
            </a:r>
          </a:p>
          <a:p>
            <a:pPr algn="just"/>
            <a:endParaRPr lang="cs-CZ" sz="1200" dirty="0" smtClean="0">
              <a:solidFill>
                <a:srgbClr val="FF0000"/>
              </a:solidFill>
            </a:endParaRPr>
          </a:p>
          <a:p>
            <a:pPr algn="just"/>
            <a:r>
              <a:rPr lang="cs-CZ" sz="2000" dirty="0"/>
              <a:t>Výzva je určena vysokým školám, které na základě specifického zaměření svých strategií chtějí dosáhnout zvýšení kvality a profilace vzdělávacích aktivit, zvýšení jejich relevance pro trh práce, včetně podpory podnikavosti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dalších žádoucích dovedností studentů; zvýšení účasti studentů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se </a:t>
            </a:r>
            <a:r>
              <a:rPr lang="cs-CZ" sz="2000" dirty="0"/>
              <a:t>specifickými potřebami, ze socioekonomicky znevýhodněných skupin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z </a:t>
            </a:r>
            <a:r>
              <a:rPr lang="cs-CZ" sz="2000" dirty="0"/>
              <a:t>etnických minorit na vysokoškolském vzdělávání, snížení studijní neúspěšnosti studentů; vytvoření transparentního a jasně vymezeného systému hodnocení kvality vysoké školy a zvýšení kvality strategického řízení vysoké školy.</a:t>
            </a:r>
          </a:p>
          <a:p>
            <a:pPr algn="ctr"/>
            <a:endParaRPr lang="cs-CZ" sz="2800" b="1" dirty="0"/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28034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ESF výzva pro vysoké </a:t>
            </a:r>
            <a:r>
              <a:rPr lang="cs-CZ" sz="2800" b="1" dirty="0" smtClean="0"/>
              <a:t>školy</a:t>
            </a:r>
          </a:p>
          <a:p>
            <a:pPr algn="ctr"/>
            <a:endParaRPr lang="cs-CZ" sz="800" b="1" dirty="0" smtClean="0"/>
          </a:p>
          <a:p>
            <a:pPr algn="ctr"/>
            <a:endParaRPr lang="cs-CZ" sz="2800" b="1" dirty="0" smtClean="0"/>
          </a:p>
          <a:p>
            <a:pPr algn="ctr"/>
            <a:endParaRPr lang="cs-CZ" sz="2800" b="1" dirty="0"/>
          </a:p>
          <a:p>
            <a:pPr algn="just"/>
            <a:r>
              <a:rPr lang="cs-CZ" sz="2400" b="1" dirty="0" smtClean="0"/>
              <a:t>Alokace:</a:t>
            </a:r>
            <a:r>
              <a:rPr lang="cs-CZ" sz="2400" dirty="0" smtClean="0"/>
              <a:t> </a:t>
            </a:r>
            <a:r>
              <a:rPr lang="cs-CZ" sz="2400" dirty="0"/>
              <a:t>3 500 000 000 </a:t>
            </a:r>
            <a:r>
              <a:rPr lang="cs-CZ" sz="2400" dirty="0" smtClean="0"/>
              <a:t>Kč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b="1" dirty="0" smtClean="0"/>
              <a:t>Příjemce</a:t>
            </a:r>
            <a:r>
              <a:rPr lang="cs-CZ" sz="2400" b="1" dirty="0"/>
              <a:t>:</a:t>
            </a:r>
            <a:r>
              <a:rPr lang="cs-CZ" sz="2400" dirty="0"/>
              <a:t> Vysoké školy podle zákona č. 111/1998 Sb.,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o </a:t>
            </a:r>
            <a:r>
              <a:rPr lang="cs-CZ" sz="2400" dirty="0"/>
              <a:t>vysokých školách </a:t>
            </a:r>
            <a:r>
              <a:rPr lang="cs-CZ" sz="2400" dirty="0" smtClean="0"/>
              <a:t>a </a:t>
            </a:r>
            <a:r>
              <a:rPr lang="cs-CZ" sz="2400" dirty="0"/>
              <a:t>o změně a doplnění dalších zákonů (zákon o vysokých školách), ve znění pozdějších předpisů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99995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ESF výzva pro vysoké školy</a:t>
            </a:r>
          </a:p>
          <a:p>
            <a:pPr algn="ctr"/>
            <a:endParaRPr lang="cs-CZ" sz="2800" b="1" dirty="0"/>
          </a:p>
          <a:p>
            <a:pPr algn="just"/>
            <a:r>
              <a:rPr lang="cs-CZ" sz="2400" b="1" dirty="0" smtClean="0"/>
              <a:t>Cílová skupina: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studenti vysokých škol,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pracovníci vysokých škol,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žáci a studenti, u kterých společenské a osobní faktory, jako jsou socio-ekonomický status, zdravotní stav, etnický původ nebo rodinné a kulturní zázemí, představují překážky pro přístup a úspěšné dokončení vysokoškolského vzdělání </a:t>
            </a:r>
            <a:br>
              <a:rPr lang="cs-CZ" sz="2400" dirty="0" smtClean="0"/>
            </a:br>
            <a:r>
              <a:rPr lang="cs-CZ" sz="2400" dirty="0" smtClean="0"/>
              <a:t>a následného uplatnění na trhu práce,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žáci středních škol a zájemci o studium na vysoké škole.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635865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ESF výzva pro vysoké školy</a:t>
            </a:r>
          </a:p>
          <a:p>
            <a:pPr algn="ctr"/>
            <a:endParaRPr lang="cs-CZ" sz="900" b="1" dirty="0"/>
          </a:p>
          <a:p>
            <a:pPr algn="just"/>
            <a:r>
              <a:rPr lang="cs-CZ" sz="2200" b="1" dirty="0"/>
              <a:t>Podporované aktivity: </a:t>
            </a:r>
            <a:r>
              <a:rPr lang="cs-CZ" sz="2200" dirty="0"/>
              <a:t>zkvalitnění vzdělávací činnosti a moderní výukové trendy, podpora bakalářských a magisterských studijních programů/oborů zohledňujících potřeby trhu práce, spolupráce s praxí a bakalářské a magisterské studijní programy/obory zaměřené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na </a:t>
            </a:r>
            <a:r>
              <a:rPr lang="cs-CZ" sz="2200" dirty="0"/>
              <a:t>praxi, posílení internacionalizace, zlepšení dostupnosti poradenských a asistenčních služeb, adaptace studijního prostředí, tvorba systémů vnitřního zajišťování kvality a provádění vnějších hodnocení pro zlepšení kvality, zavádění a rozvoj efektivních principů řízení včetně rozvoje kapacit a znalostí řídících a dalších pracovníků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v </a:t>
            </a:r>
            <a:r>
              <a:rPr lang="cs-CZ" sz="2200" dirty="0"/>
              <a:t>oblasti řízení vysokých škol.</a:t>
            </a:r>
          </a:p>
          <a:p>
            <a:pPr algn="just"/>
            <a:endParaRPr lang="cs-CZ" sz="900" dirty="0" smtClean="0"/>
          </a:p>
          <a:p>
            <a:pPr algn="just"/>
            <a:r>
              <a:rPr lang="cs-CZ" sz="2400" b="1" dirty="0"/>
              <a:t>Metodika výběrů projektů včetně hodnoticích a výběrových kritérií pro výzvu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6164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358347" y="767255"/>
            <a:ext cx="8271304" cy="49044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70000"/>
              </a:lnSpc>
              <a:spcAft>
                <a:spcPct val="0"/>
              </a:spcAft>
              <a:buNone/>
            </a:pPr>
            <a:r>
              <a:rPr lang="en-US" b="1" dirty="0" smtClean="0"/>
              <a:t>Kick-off speeches</a:t>
            </a:r>
            <a:endParaRPr lang="en-US" b="1" dirty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457199" y="767255"/>
            <a:ext cx="8602717" cy="56723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                                                                      </a:t>
            </a:r>
            <a:r>
              <a:rPr lang="cs-CZ" sz="2900" dirty="0" smtClean="0"/>
              <a:t>prof. PhDr. Stanislav Štech, CSc. 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dirty="0" smtClean="0"/>
              <a:t>      </a:t>
            </a:r>
          </a:p>
          <a:p>
            <a:pPr marL="1371600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dirty="0" smtClean="0"/>
              <a:t>   </a:t>
            </a:r>
            <a:endParaRPr lang="cs-CZ" sz="1300" dirty="0" smtClean="0"/>
          </a:p>
          <a:p>
            <a:pPr marL="1371600" lvl="3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dirty="0" smtClean="0"/>
              <a:t>     </a:t>
            </a:r>
            <a:r>
              <a:rPr lang="cs-CZ" sz="2900" dirty="0" smtClean="0"/>
              <a:t>PhDr. Mgr.  Václav Velčovský, Ph.D. </a:t>
            </a:r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sz="2900" dirty="0" smtClean="0"/>
              <a:t>                  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dirty="0" smtClean="0"/>
              <a:t>           </a:t>
            </a:r>
          </a:p>
          <a:p>
            <a:pPr marL="1371600" lvl="3" indent="0">
              <a:buFont typeface="Arial" panose="020B0604020202020204" pitchFamily="34" charset="0"/>
              <a:buNone/>
            </a:pPr>
            <a:endParaRPr lang="cs-CZ" dirty="0" smtClean="0"/>
          </a:p>
          <a:p>
            <a:pPr marL="1371600" lvl="3" indent="0">
              <a:buFont typeface="Arial" panose="020B0604020202020204" pitchFamily="34" charset="0"/>
              <a:buNone/>
            </a:pPr>
            <a:r>
              <a:rPr lang="cs-CZ" dirty="0" smtClean="0"/>
              <a:t>                                                                                                                  </a:t>
            </a:r>
          </a:p>
          <a:p>
            <a:pPr marL="1371600" lvl="3" indent="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cs-CZ" sz="2900" dirty="0" smtClean="0"/>
              <a:t>                                                                          </a:t>
            </a:r>
            <a:r>
              <a:rPr lang="en-US" sz="2900" dirty="0" smtClean="0"/>
              <a:t>Dr. </a:t>
            </a:r>
            <a:r>
              <a:rPr lang="cs-CZ" sz="2900" dirty="0" smtClean="0"/>
              <a:t>Michael Morass</a:t>
            </a:r>
          </a:p>
          <a:p>
            <a:pPr lvl="3"/>
            <a:endParaRPr lang="cs-CZ" dirty="0" smtClean="0"/>
          </a:p>
          <a:p>
            <a:endParaRPr lang="cs-CZ" dirty="0"/>
          </a:p>
        </p:txBody>
      </p:sp>
      <p:pic>
        <p:nvPicPr>
          <p:cNvPr id="14" name="Obrázek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85" y="1355543"/>
            <a:ext cx="1368152" cy="1980000"/>
          </a:xfrm>
          <a:prstGeom prst="rect">
            <a:avLst/>
          </a:prstGeom>
        </p:spPr>
      </p:pic>
      <p:pic>
        <p:nvPicPr>
          <p:cNvPr id="15" name="Obrázek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50402"/>
            <a:ext cx="1440160" cy="2160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204" y="3930870"/>
            <a:ext cx="1608083" cy="174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ERDF výzva pro vysoké </a:t>
            </a:r>
            <a:r>
              <a:rPr lang="cs-CZ" sz="2800" b="1" dirty="0" smtClean="0"/>
              <a:t>školy</a:t>
            </a:r>
          </a:p>
          <a:p>
            <a:pPr algn="ctr"/>
            <a:endParaRPr lang="cs-CZ" sz="800" b="1" dirty="0" smtClean="0"/>
          </a:p>
          <a:p>
            <a:pPr algn="ctr"/>
            <a:r>
              <a:rPr lang="cs-CZ" sz="2800" i="1" dirty="0"/>
              <a:t>Podkladový materiál č. </a:t>
            </a:r>
            <a:r>
              <a:rPr lang="cs-CZ" sz="2800" i="1" dirty="0" smtClean="0"/>
              <a:t>4.3.1 </a:t>
            </a:r>
            <a:r>
              <a:rPr lang="cs-CZ" sz="2800" i="1" dirty="0"/>
              <a:t>až </a:t>
            </a:r>
            <a:r>
              <a:rPr lang="cs-CZ" sz="2800" i="1" dirty="0" smtClean="0"/>
              <a:t>4.3.6</a:t>
            </a:r>
            <a:r>
              <a:rPr lang="cs-CZ" sz="2800" dirty="0" smtClean="0"/>
              <a:t> </a:t>
            </a:r>
            <a:endParaRPr lang="cs-CZ" sz="2800" dirty="0"/>
          </a:p>
          <a:p>
            <a:pPr algn="ctr"/>
            <a:r>
              <a:rPr lang="cs-CZ" sz="2800" i="1" dirty="0" smtClean="0"/>
              <a:t>- k </a:t>
            </a:r>
            <a:r>
              <a:rPr lang="cs-CZ" sz="2800" i="1" dirty="0"/>
              <a:t>projednání a schválení</a:t>
            </a:r>
            <a:endParaRPr lang="cs-CZ" sz="2400" dirty="0">
              <a:solidFill>
                <a:srgbClr val="FF0000"/>
              </a:solidFill>
            </a:endParaRPr>
          </a:p>
          <a:p>
            <a:pPr algn="ctr"/>
            <a:endParaRPr lang="cs-CZ" sz="2800" b="1" dirty="0"/>
          </a:p>
          <a:p>
            <a:pPr algn="just"/>
            <a:r>
              <a:rPr lang="cs-CZ" sz="2800" b="1" dirty="0" smtClean="0"/>
              <a:t>Představení výzvy</a:t>
            </a:r>
          </a:p>
          <a:p>
            <a:pPr algn="just"/>
            <a:endParaRPr lang="cs-CZ" dirty="0"/>
          </a:p>
          <a:p>
            <a:pPr algn="just"/>
            <a:r>
              <a:rPr lang="cs-CZ" sz="2200" dirty="0" smtClean="0"/>
              <a:t>Účelem </a:t>
            </a:r>
            <a:r>
              <a:rPr lang="cs-CZ" sz="2200" dirty="0"/>
              <a:t>výzvy je doplňková investiční podpora intervencí ESF realizovaných v rámci SC1, 2 a 4 v PO2 OP VVV, případně podpora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návaznost na projekty financované z minulého programového období, prostřednictvím investic do infrastruktury a investičně náročného vybavení.</a:t>
            </a:r>
          </a:p>
          <a:p>
            <a:pPr algn="just"/>
            <a:endParaRPr lang="cs-CZ" sz="28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961296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ERDF výzva pro vysoké školy</a:t>
            </a:r>
          </a:p>
          <a:p>
            <a:pPr algn="ctr"/>
            <a:endParaRPr lang="cs-CZ" sz="2800" b="1" dirty="0"/>
          </a:p>
          <a:p>
            <a:pPr algn="just"/>
            <a:r>
              <a:rPr lang="cs-CZ" sz="2400" b="1" dirty="0"/>
              <a:t>Alokace:</a:t>
            </a:r>
            <a:r>
              <a:rPr lang="cs-CZ" sz="2400" dirty="0"/>
              <a:t> 10 000 000 000 </a:t>
            </a:r>
            <a:r>
              <a:rPr lang="cs-CZ" sz="2400" dirty="0" smtClean="0"/>
              <a:t>Kč</a:t>
            </a:r>
          </a:p>
          <a:p>
            <a:pPr algn="just"/>
            <a:endParaRPr lang="cs-CZ" sz="2400" dirty="0" smtClean="0"/>
          </a:p>
          <a:p>
            <a:pPr algn="just"/>
            <a:r>
              <a:rPr lang="cs-CZ" sz="2400" b="1" dirty="0" smtClean="0"/>
              <a:t>Příjemce</a:t>
            </a:r>
            <a:r>
              <a:rPr lang="cs-CZ" sz="2400" b="1" dirty="0"/>
              <a:t>:</a:t>
            </a:r>
            <a:r>
              <a:rPr lang="cs-CZ" sz="2400" dirty="0"/>
              <a:t> Vysoké školy podle zákona č. 111/1998 Sb., </a:t>
            </a:r>
            <a:endParaRPr lang="cs-CZ" sz="2400" dirty="0" smtClean="0"/>
          </a:p>
          <a:p>
            <a:pPr algn="just"/>
            <a:r>
              <a:rPr lang="cs-CZ" sz="2400" dirty="0" smtClean="0"/>
              <a:t>o vysokých </a:t>
            </a:r>
            <a:r>
              <a:rPr lang="cs-CZ" sz="2400" dirty="0"/>
              <a:t>školách </a:t>
            </a:r>
            <a:r>
              <a:rPr lang="cs-CZ" sz="2400" dirty="0" smtClean="0"/>
              <a:t>a </a:t>
            </a:r>
            <a:r>
              <a:rPr lang="cs-CZ" sz="2400" dirty="0"/>
              <a:t>o změně a doplnění dalších zákonů (zákon o vysokých školách), ve znění pozdějších předpisů</a:t>
            </a:r>
            <a:r>
              <a:rPr lang="cs-CZ" sz="2400" dirty="0" smtClean="0"/>
              <a:t>.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b="1" dirty="0" smtClean="0"/>
              <a:t>Cílová skupina: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studenti </a:t>
            </a:r>
            <a:r>
              <a:rPr lang="cs-CZ" sz="2400" dirty="0"/>
              <a:t>vysokých </a:t>
            </a:r>
            <a:r>
              <a:rPr lang="cs-CZ" sz="2400" dirty="0" smtClean="0"/>
              <a:t>škol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žáci </a:t>
            </a:r>
            <a:r>
              <a:rPr lang="cs-CZ" sz="2400" dirty="0"/>
              <a:t>středních škol a zájemci o studium na vysoké </a:t>
            </a:r>
            <a:r>
              <a:rPr lang="cs-CZ" sz="2400" dirty="0" smtClean="0"/>
              <a:t>škole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akademičtí </a:t>
            </a:r>
            <a:r>
              <a:rPr lang="cs-CZ" sz="2400" dirty="0"/>
              <a:t>a ostatní pracovníci vysokých </a:t>
            </a:r>
            <a:r>
              <a:rPr lang="cs-CZ" sz="2400" dirty="0" smtClean="0"/>
              <a:t>škol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8715955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ERDF výzva pro vysoké školy</a:t>
            </a:r>
          </a:p>
          <a:p>
            <a:pPr algn="ctr"/>
            <a:endParaRPr lang="cs-CZ" sz="2800" b="1" dirty="0"/>
          </a:p>
          <a:p>
            <a:pPr algn="just"/>
            <a:endParaRPr lang="cs-CZ" sz="2400" b="1" dirty="0" smtClean="0"/>
          </a:p>
          <a:p>
            <a:pPr algn="just"/>
            <a:r>
              <a:rPr lang="cs-CZ" sz="2400" b="1" dirty="0" smtClean="0"/>
              <a:t>Podporované aktivity: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i</a:t>
            </a:r>
            <a:r>
              <a:rPr lang="cs-CZ" sz="2400" dirty="0" smtClean="0"/>
              <a:t>nfrastrukturní </a:t>
            </a:r>
            <a:r>
              <a:rPr lang="cs-CZ" sz="2400" dirty="0"/>
              <a:t>zajištění </a:t>
            </a:r>
            <a:r>
              <a:rPr lang="cs-CZ" sz="2400" dirty="0" smtClean="0"/>
              <a:t>výuky,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zpřístupnění </a:t>
            </a:r>
            <a:r>
              <a:rPr lang="cs-CZ" sz="2400" dirty="0"/>
              <a:t>vysokoškolského </a:t>
            </a:r>
            <a:r>
              <a:rPr lang="cs-CZ" sz="2400" dirty="0" smtClean="0"/>
              <a:t>prostředí.</a:t>
            </a:r>
          </a:p>
          <a:p>
            <a:pPr algn="just"/>
            <a:endParaRPr lang="cs-CZ" sz="2400" dirty="0"/>
          </a:p>
          <a:p>
            <a:pPr algn="just"/>
            <a:endParaRPr lang="cs-CZ" sz="2400" dirty="0" smtClean="0"/>
          </a:p>
          <a:p>
            <a:pPr algn="just"/>
            <a:r>
              <a:rPr lang="cs-CZ" sz="2400" b="1" dirty="0"/>
              <a:t>Metodika výběrů projektů včetně hodnoticích a výběrových kritérií pro </a:t>
            </a:r>
            <a:r>
              <a:rPr lang="cs-CZ" sz="2400" b="1" dirty="0" smtClean="0"/>
              <a:t>výzvu</a:t>
            </a:r>
          </a:p>
          <a:p>
            <a:pPr algn="just"/>
            <a:endParaRPr lang="cs-CZ" sz="2400" b="1" dirty="0"/>
          </a:p>
          <a:p>
            <a:pPr algn="just"/>
            <a:r>
              <a:rPr lang="cs-CZ" sz="2400" b="1" dirty="0"/>
              <a:t>Aplikace článku 70 obecného nařízení </a:t>
            </a:r>
            <a:r>
              <a:rPr lang="cs-CZ" sz="2400" b="1" i="1" dirty="0"/>
              <a:t>(pro-</a:t>
            </a:r>
            <a:r>
              <a:rPr lang="en-US" sz="2400" b="1" i="1" dirty="0"/>
              <a:t>rata</a:t>
            </a:r>
            <a:r>
              <a:rPr lang="cs-CZ" sz="2400" b="1" i="1" dirty="0"/>
              <a:t>)</a:t>
            </a:r>
          </a:p>
          <a:p>
            <a:pPr algn="just"/>
            <a:endParaRPr lang="cs-CZ" sz="2400" dirty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50667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47614" y="856357"/>
            <a:ext cx="81381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Rozvoj výzkumně zaměřených studijních </a:t>
            </a:r>
            <a:r>
              <a:rPr lang="cs-CZ" sz="2800" b="1" dirty="0" smtClean="0"/>
              <a:t>programů</a:t>
            </a:r>
          </a:p>
          <a:p>
            <a:pPr algn="ctr"/>
            <a:endParaRPr lang="cs-CZ" sz="800" b="1" dirty="0" smtClean="0"/>
          </a:p>
          <a:p>
            <a:pPr algn="ctr"/>
            <a:r>
              <a:rPr lang="cs-CZ" sz="2800" i="1" dirty="0"/>
              <a:t>Podkladový materiál č. </a:t>
            </a:r>
            <a:r>
              <a:rPr lang="cs-CZ" sz="2800" i="1" dirty="0" smtClean="0"/>
              <a:t>4.4.1 </a:t>
            </a:r>
            <a:r>
              <a:rPr lang="cs-CZ" sz="2800" i="1" dirty="0"/>
              <a:t>až </a:t>
            </a:r>
            <a:r>
              <a:rPr lang="cs-CZ" sz="2800" i="1" dirty="0" smtClean="0"/>
              <a:t>4.4.5</a:t>
            </a:r>
            <a:r>
              <a:rPr lang="cs-CZ" sz="2800" dirty="0" smtClean="0"/>
              <a:t> </a:t>
            </a:r>
            <a:endParaRPr lang="cs-CZ" sz="2800" dirty="0"/>
          </a:p>
          <a:p>
            <a:pPr algn="ctr"/>
            <a:r>
              <a:rPr lang="cs-CZ" sz="2800" dirty="0"/>
              <a:t>- </a:t>
            </a:r>
            <a:r>
              <a:rPr lang="cs-CZ" sz="2800" i="1" dirty="0"/>
              <a:t>k projednání a schválení</a:t>
            </a:r>
            <a:endParaRPr lang="cs-CZ" sz="2400" dirty="0"/>
          </a:p>
          <a:p>
            <a:pPr algn="ctr"/>
            <a:endParaRPr lang="cs-CZ" sz="1200" b="1" dirty="0"/>
          </a:p>
          <a:p>
            <a:pPr algn="ctr"/>
            <a:endParaRPr lang="cs-CZ" sz="2800" b="1" dirty="0"/>
          </a:p>
          <a:p>
            <a:pPr algn="just"/>
            <a:r>
              <a:rPr lang="cs-CZ" sz="2800" b="1" dirty="0"/>
              <a:t>Představení výzvy </a:t>
            </a:r>
            <a:endParaRPr lang="cs-CZ" sz="2800" b="1" dirty="0" smtClean="0"/>
          </a:p>
          <a:p>
            <a:pPr algn="just"/>
            <a:endParaRPr lang="cs-CZ" sz="2800" dirty="0" smtClean="0">
              <a:solidFill>
                <a:srgbClr val="FF0000"/>
              </a:solidFill>
            </a:endParaRPr>
          </a:p>
          <a:p>
            <a:pPr algn="just"/>
            <a:r>
              <a:rPr lang="cs-CZ" sz="2400" dirty="0"/>
              <a:t>Cílem výzvy je umožnit rozvoj lidských zdrojů pro výzkum a vývoj prostřednictvím rozvoje výzkumně zaměřených studijních programů (doktorských), a to ve vazbě na priority RIS3 a strategii VŠ.</a:t>
            </a:r>
          </a:p>
          <a:p>
            <a:pPr algn="just"/>
            <a:endParaRPr lang="cs-CZ" sz="2800" dirty="0"/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561772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Rozvoj výzkumně zaměřených studijních programů</a:t>
            </a:r>
          </a:p>
          <a:p>
            <a:pPr algn="just"/>
            <a:endParaRPr lang="cs-CZ" sz="2400" b="1" dirty="0"/>
          </a:p>
          <a:p>
            <a:pPr algn="just"/>
            <a:r>
              <a:rPr lang="cs-CZ" sz="2400" b="1" dirty="0"/>
              <a:t>Alokace</a:t>
            </a:r>
            <a:r>
              <a:rPr lang="cs-CZ" sz="2400" dirty="0"/>
              <a:t> : 550 000 000 Kč</a:t>
            </a:r>
          </a:p>
          <a:p>
            <a:pPr algn="just"/>
            <a:endParaRPr lang="cs-CZ" sz="2400" dirty="0"/>
          </a:p>
          <a:p>
            <a:pPr algn="just"/>
            <a:r>
              <a:rPr lang="cs-CZ" sz="2400" b="1" dirty="0"/>
              <a:t>Příjemce</a:t>
            </a:r>
            <a:r>
              <a:rPr lang="cs-CZ" sz="2400" dirty="0"/>
              <a:t>: Vysoké </a:t>
            </a:r>
            <a:r>
              <a:rPr lang="cs-CZ" sz="2400" dirty="0" smtClean="0"/>
              <a:t>školy </a:t>
            </a:r>
            <a:r>
              <a:rPr lang="cs-CZ" sz="2400" dirty="0"/>
              <a:t>podle zákona č. 111/1998 Sb.,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o </a:t>
            </a:r>
            <a:r>
              <a:rPr lang="cs-CZ" sz="2400" dirty="0"/>
              <a:t>vysokých školách a o změně a doplnění dalších zákonů (zákon o vysokých školách), ve znění pozdějších předpisů, které zároveň splňují definici organizace pro výzkum a šíření znalostí dle Rámce pro státní podporu VaVaI.</a:t>
            </a:r>
          </a:p>
          <a:p>
            <a:pPr algn="just"/>
            <a:endParaRPr lang="cs-CZ" sz="2400" dirty="0"/>
          </a:p>
          <a:p>
            <a:pPr lvl="0" fontAlgn="base"/>
            <a:r>
              <a:rPr lang="cs-CZ" sz="2400" b="1" dirty="0"/>
              <a:t>Cílová skupina</a:t>
            </a:r>
            <a:r>
              <a:rPr lang="cs-CZ" sz="2400" dirty="0"/>
              <a:t>: pracovníci výzkumných organizací; akademičtí </a:t>
            </a:r>
            <a:br>
              <a:rPr lang="cs-CZ" sz="2400" dirty="0"/>
            </a:br>
            <a:r>
              <a:rPr lang="cs-CZ" sz="2400" dirty="0"/>
              <a:t>a ostatní pracovníci VŠ; studenti VŠ</a:t>
            </a:r>
          </a:p>
          <a:p>
            <a:endParaRPr lang="cs-CZ" sz="2000" i="1" dirty="0"/>
          </a:p>
          <a:p>
            <a:endParaRPr lang="cs-CZ" sz="2000" i="1" dirty="0"/>
          </a:p>
          <a:p>
            <a:endParaRPr lang="cs-CZ" sz="2000" dirty="0"/>
          </a:p>
          <a:p>
            <a:r>
              <a:rPr lang="cs-CZ" sz="2000" dirty="0"/>
              <a:t>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43907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1732" y="680832"/>
            <a:ext cx="8480415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Rozvoj výzkumně zaměřených studijních programů</a:t>
            </a:r>
          </a:p>
          <a:p>
            <a:pPr fontAlgn="base"/>
            <a:endParaRPr lang="cs-CZ" b="1" dirty="0" smtClean="0"/>
          </a:p>
          <a:p>
            <a:pPr fontAlgn="base"/>
            <a:r>
              <a:rPr lang="cs-CZ" sz="2400" b="1" dirty="0"/>
              <a:t>Podporované aktivity</a:t>
            </a:r>
            <a:r>
              <a:rPr lang="cs-CZ" sz="2400" b="1" dirty="0" smtClean="0"/>
              <a:t>:</a:t>
            </a:r>
          </a:p>
          <a:p>
            <a:pPr fontAlgn="base"/>
            <a:endParaRPr lang="cs-CZ" b="1" dirty="0" smtClean="0"/>
          </a:p>
          <a:p>
            <a:pPr fontAlgn="base"/>
            <a:r>
              <a:rPr lang="cs-CZ" sz="2400" b="1" i="1" dirty="0" smtClean="0"/>
              <a:t>Povinně </a:t>
            </a:r>
            <a:r>
              <a:rPr lang="cs-CZ" sz="2400" b="1" i="1" dirty="0"/>
              <a:t>volitelné aktivity:</a:t>
            </a:r>
            <a:endParaRPr lang="cs-CZ" b="1" i="1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400" dirty="0"/>
              <a:t>Tvorba a rozvoj výzkumně zaměřených studijních programů v souladu se strategií VŠ a s  požadavky znalostní ekonomiky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potřebami trhu práce v oblasti výzkumu a vývoje (soulad s RIS 3); podporována je tvorba a rozvoj programů a jejich realizace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i </a:t>
            </a:r>
            <a:r>
              <a:rPr lang="cs-CZ" sz="2400" dirty="0"/>
              <a:t>v cizím jazyce. </a:t>
            </a:r>
            <a:endParaRPr lang="cs-CZ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400" dirty="0"/>
              <a:t>Tvorba výzkumně zaměřených studijních programů typu joint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multiple degree.</a:t>
            </a:r>
            <a:endParaRPr lang="cs-CZ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400" dirty="0"/>
              <a:t>Tvorba a rozvoj doctoral school na národní úrovni včetně podpory interdisciplinarity a spolupráce.</a:t>
            </a:r>
            <a:endParaRPr lang="cs-CZ" dirty="0"/>
          </a:p>
          <a:p>
            <a:pPr algn="just"/>
            <a:endParaRPr lang="cs-CZ" sz="1400" dirty="0"/>
          </a:p>
          <a:p>
            <a:pPr algn="just"/>
            <a:endParaRPr lang="cs-CZ" sz="1600" dirty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20306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1796" y="843157"/>
            <a:ext cx="813816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Rozvoj výzkumně zaměřených studijních programů</a:t>
            </a:r>
          </a:p>
          <a:p>
            <a:pPr fontAlgn="base"/>
            <a:endParaRPr lang="cs-CZ" u="sng" dirty="0" smtClean="0"/>
          </a:p>
          <a:p>
            <a:pPr fontAlgn="base"/>
            <a:endParaRPr lang="cs-CZ" sz="2400" b="1" i="1" dirty="0" smtClean="0"/>
          </a:p>
          <a:p>
            <a:pPr fontAlgn="base"/>
            <a:r>
              <a:rPr lang="cs-CZ" sz="2400" b="1" i="1" dirty="0" smtClean="0"/>
              <a:t>Doplňující </a:t>
            </a:r>
            <a:r>
              <a:rPr lang="cs-CZ" sz="2400" b="1" i="1" dirty="0"/>
              <a:t>nepovinné </a:t>
            </a:r>
            <a:r>
              <a:rPr lang="cs-CZ" sz="2400" b="1" i="1" dirty="0" smtClean="0"/>
              <a:t>aktivity:</a:t>
            </a:r>
            <a:endParaRPr lang="cs-CZ" sz="2400" b="1" i="1" dirty="0"/>
          </a:p>
          <a:p>
            <a:pPr fontAlgn="base"/>
            <a:endParaRPr lang="cs-CZ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400" dirty="0"/>
              <a:t>Podpora Ph.D. </a:t>
            </a:r>
            <a:r>
              <a:rPr lang="cs-CZ" sz="2400" dirty="0" smtClean="0"/>
              <a:t>studentů </a:t>
            </a:r>
            <a:endParaRPr lang="cs-CZ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2400" dirty="0"/>
              <a:t>Zapojení odborníků z praxe a zahraničí při vytváření výzkumně zaměřených studijních </a:t>
            </a:r>
            <a:r>
              <a:rPr lang="cs-CZ" sz="2400" dirty="0" smtClean="0"/>
              <a:t>programů</a:t>
            </a:r>
            <a:endParaRPr lang="cs-CZ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400" dirty="0"/>
              <a:t>Podpora zahraničních stáží akademických pracovníků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výzkumných pracovníků (zejména post doktorandů) s cílem využití příkladů dobré praxe v oblasti přípravy a rozvoje výzkumně zaměřených studijních programů.</a:t>
            </a:r>
            <a:endParaRPr lang="cs-CZ" dirty="0"/>
          </a:p>
          <a:p>
            <a:pPr algn="just"/>
            <a:endParaRPr lang="cs-CZ" sz="1400" dirty="0"/>
          </a:p>
          <a:p>
            <a:pPr algn="just"/>
            <a:endParaRPr lang="cs-CZ" sz="1600" dirty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738850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Výzkumné infrastruktury pro vzdělávací účely - budování či </a:t>
            </a:r>
            <a:r>
              <a:rPr lang="cs-CZ" sz="2800" b="1" dirty="0" smtClean="0"/>
              <a:t>modernizace</a:t>
            </a:r>
          </a:p>
          <a:p>
            <a:pPr algn="ctr"/>
            <a:endParaRPr lang="cs-CZ" sz="800" b="1" dirty="0" smtClean="0"/>
          </a:p>
          <a:p>
            <a:pPr algn="ctr"/>
            <a:r>
              <a:rPr lang="cs-CZ" sz="2800" i="1" dirty="0"/>
              <a:t>Podkladový materiál č. </a:t>
            </a:r>
            <a:r>
              <a:rPr lang="cs-CZ" sz="2800" i="1" dirty="0" smtClean="0"/>
              <a:t>4.5.1 </a:t>
            </a:r>
            <a:r>
              <a:rPr lang="cs-CZ" sz="2800" i="1" dirty="0"/>
              <a:t>až </a:t>
            </a:r>
            <a:r>
              <a:rPr lang="cs-CZ" sz="2800" i="1" dirty="0" smtClean="0"/>
              <a:t>4.5.6</a:t>
            </a:r>
            <a:r>
              <a:rPr lang="cs-CZ" sz="2800" dirty="0" smtClean="0"/>
              <a:t> </a:t>
            </a:r>
            <a:endParaRPr lang="cs-CZ" sz="2800" dirty="0"/>
          </a:p>
          <a:p>
            <a:pPr algn="ctr"/>
            <a:r>
              <a:rPr lang="cs-CZ" sz="2800" i="1" dirty="0" smtClean="0"/>
              <a:t>- k </a:t>
            </a:r>
            <a:r>
              <a:rPr lang="cs-CZ" sz="2800" i="1" dirty="0"/>
              <a:t>projednání a schválení</a:t>
            </a:r>
            <a:endParaRPr lang="cs-CZ" sz="2800" b="1" dirty="0" smtClean="0"/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 algn="just"/>
            <a:r>
              <a:rPr lang="cs-CZ" sz="2800" b="1" dirty="0"/>
              <a:t>Představení výzvy </a:t>
            </a:r>
          </a:p>
          <a:p>
            <a:pPr algn="just"/>
            <a:endParaRPr lang="cs-CZ" dirty="0">
              <a:solidFill>
                <a:srgbClr val="FF0000"/>
              </a:solidFill>
            </a:endParaRPr>
          </a:p>
          <a:p>
            <a:pPr algn="just"/>
            <a:r>
              <a:rPr lang="cs-CZ" sz="2000" dirty="0"/>
              <a:t>Cílem výzvy je rozvoj kvalitní infrastruktury výzkumně zaměřených doktorských studijních programů v souladu s potřebami identifikovanými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RIS3 a </a:t>
            </a:r>
            <a:r>
              <a:rPr lang="cs-CZ" sz="2000" dirty="0" smtClean="0"/>
              <a:t>strategii </a:t>
            </a:r>
            <a:r>
              <a:rPr lang="cs-CZ" sz="2000" dirty="0"/>
              <a:t>zapojené VŠ, z důvodů zatraktivnění zázemí pro VaV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ve </a:t>
            </a:r>
            <a:r>
              <a:rPr lang="cs-CZ" sz="2000" dirty="0"/>
              <a:t>výuce a následně podpory lidských zdrojů a zlepšení podmínek vzdělávání spojené s výzkumem.</a:t>
            </a: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497829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Výzkumné infrastruktury pro vzdělávací účely - budování či modernizace</a:t>
            </a:r>
          </a:p>
          <a:p>
            <a:pPr algn="ctr"/>
            <a:endParaRPr lang="cs-CZ" sz="2800" b="1" dirty="0" smtClean="0"/>
          </a:p>
          <a:p>
            <a:pPr algn="ctr"/>
            <a:endParaRPr lang="cs-CZ" sz="2800" b="1" dirty="0"/>
          </a:p>
          <a:p>
            <a:pPr algn="just"/>
            <a:r>
              <a:rPr lang="cs-CZ" sz="2400" b="1" dirty="0"/>
              <a:t>Alokace : </a:t>
            </a:r>
            <a:r>
              <a:rPr lang="cs-CZ" sz="2400" dirty="0"/>
              <a:t>3 500 000 000 Kč</a:t>
            </a:r>
          </a:p>
          <a:p>
            <a:pPr algn="just"/>
            <a:r>
              <a:rPr lang="cs-CZ" sz="800" dirty="0" smtClean="0">
                <a:solidFill>
                  <a:srgbClr val="FF0000"/>
                </a:solidFill>
              </a:rPr>
              <a:t>  </a:t>
            </a:r>
            <a:endParaRPr lang="cs-CZ" sz="800" dirty="0">
              <a:solidFill>
                <a:srgbClr val="FF0000"/>
              </a:solidFill>
            </a:endParaRPr>
          </a:p>
          <a:p>
            <a:pPr algn="just"/>
            <a:r>
              <a:rPr lang="cs-CZ" sz="2400" b="1" dirty="0"/>
              <a:t>Příjemce: </a:t>
            </a:r>
            <a:r>
              <a:rPr lang="cs-CZ" sz="2400" dirty="0"/>
              <a:t>Subjekty splňující definici organizace pro výzkum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šíření znalostí dle Rámce pro státní podporu VaVaI.</a:t>
            </a:r>
            <a:endParaRPr lang="cs-CZ" sz="1600" dirty="0"/>
          </a:p>
          <a:p>
            <a:r>
              <a:rPr lang="cs-CZ" sz="800" b="1" dirty="0" smtClean="0"/>
              <a:t>  </a:t>
            </a:r>
            <a:endParaRPr lang="cs-CZ" sz="800" b="1" dirty="0"/>
          </a:p>
          <a:p>
            <a:pPr lvl="0" algn="just"/>
            <a:r>
              <a:rPr lang="cs-CZ" sz="2400" b="1" dirty="0"/>
              <a:t>Cílová skupina: </a:t>
            </a:r>
            <a:r>
              <a:rPr lang="cs-CZ" sz="2400" dirty="0"/>
              <a:t>pracovníci výzkumných organizací; akademičtí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 </a:t>
            </a:r>
            <a:r>
              <a:rPr lang="cs-CZ" sz="2400" dirty="0"/>
              <a:t>ostatní pracovníci VŠ; studenti VŠ</a:t>
            </a:r>
            <a:endParaRPr lang="cs-CZ" sz="1600" dirty="0"/>
          </a:p>
          <a:p>
            <a:endParaRPr lang="cs-CZ" sz="1400" i="1" dirty="0"/>
          </a:p>
          <a:p>
            <a:endParaRPr lang="cs-CZ" sz="2000" i="1" dirty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718054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8580" y="600445"/>
            <a:ext cx="813816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Výzkumné infrastruktury pro vzdělávací účely - budování či </a:t>
            </a:r>
            <a:r>
              <a:rPr lang="cs-CZ" sz="2800" b="1" dirty="0" smtClean="0"/>
              <a:t>modernizace</a:t>
            </a:r>
          </a:p>
          <a:p>
            <a:pPr algn="ctr"/>
            <a:endParaRPr lang="cs-CZ" sz="800" b="1" dirty="0"/>
          </a:p>
          <a:p>
            <a:r>
              <a:rPr lang="cs-CZ" sz="2400" b="1" dirty="0" smtClean="0"/>
              <a:t>Podporované </a:t>
            </a:r>
            <a:r>
              <a:rPr lang="cs-CZ" sz="2400" b="1" dirty="0"/>
              <a:t>aktivity: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400" dirty="0"/>
              <a:t>Zajištění moderní infrastruktury pro výuku spojenou s výzkumem a inovacemi, tedy pro potřeby výzkumně zaměřených studijních programů (přestavba, rozšiřování prostor</a:t>
            </a:r>
            <a:r>
              <a:rPr lang="cs-CZ" sz="2400" dirty="0" smtClean="0"/>
              <a:t>)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Zajištění </a:t>
            </a:r>
            <a:r>
              <a:rPr lang="cs-CZ" sz="2400" dirty="0"/>
              <a:t>přístrojového a laboratorního vybavení pro výzkumně zaměřené studijní </a:t>
            </a:r>
            <a:r>
              <a:rPr lang="cs-CZ" sz="2400" dirty="0" smtClean="0"/>
              <a:t>programy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/>
              <a:t> </a:t>
            </a:r>
            <a:r>
              <a:rPr lang="cs-CZ" sz="2400" dirty="0"/>
              <a:t>Zajištění dodatečného podpůrného vybavení nezbytného pro kvalitu výzkumně zaměřených studijních programů včetně informační infrastruktury (materiál, hardware </a:t>
            </a:r>
            <a:br>
              <a:rPr lang="cs-CZ" sz="2400" dirty="0"/>
            </a:br>
            <a:r>
              <a:rPr lang="cs-CZ" sz="2400" dirty="0"/>
              <a:t>a osobní vybavení nezbytné pro studijní program aj</a:t>
            </a:r>
            <a:r>
              <a:rPr lang="cs-CZ" sz="2400" dirty="0" smtClean="0"/>
              <a:t>.)</a:t>
            </a:r>
            <a:endParaRPr lang="cs-CZ" sz="2400" dirty="0"/>
          </a:p>
          <a:p>
            <a:pPr algn="just"/>
            <a:endParaRPr lang="cs-CZ" sz="2400" dirty="0" smtClean="0">
              <a:solidFill>
                <a:srgbClr val="FF0000"/>
              </a:solidFill>
            </a:endParaRPr>
          </a:p>
          <a:p>
            <a:endParaRPr lang="cs-CZ" sz="14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7561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1050" y="1712796"/>
            <a:ext cx="75819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Statut MV OP VVV</a:t>
            </a:r>
          </a:p>
          <a:p>
            <a:r>
              <a:rPr lang="cs-CZ" sz="900" i="1" dirty="0" smtClean="0"/>
              <a:t>     </a:t>
            </a:r>
            <a:endParaRPr lang="cs-CZ" sz="900" i="1" dirty="0"/>
          </a:p>
          <a:p>
            <a:pPr algn="ctr"/>
            <a:r>
              <a:rPr lang="cs-CZ" sz="2800" i="1" dirty="0"/>
              <a:t>Podkladový materiál č. 2.1 </a:t>
            </a:r>
            <a:r>
              <a:rPr lang="cs-CZ" sz="2800" i="1" dirty="0" smtClean="0"/>
              <a:t>až 2.5</a:t>
            </a:r>
          </a:p>
        </p:txBody>
      </p:sp>
    </p:spTree>
    <p:extLst>
      <p:ext uri="{BB962C8B-B14F-4D97-AF65-F5344CB8AC3E}">
        <p14:creationId xmlns:p14="http://schemas.microsoft.com/office/powerpoint/2010/main" val="9600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2800" b="1" dirty="0">
                <a:latin typeface="+mn-lt"/>
                <a:ea typeface="+mn-ea"/>
                <a:cs typeface="+mn-cs"/>
              </a:rPr>
              <a:t>Výzkumné infrastruktury pro vzdělávací účely - budování či modernizace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7140" y="2077471"/>
            <a:ext cx="64826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dirty="0" smtClean="0"/>
          </a:p>
          <a:p>
            <a:pPr algn="just"/>
            <a:r>
              <a:rPr lang="cs-CZ" sz="2400" b="1" dirty="0" smtClean="0"/>
              <a:t>Metodika </a:t>
            </a:r>
            <a:r>
              <a:rPr lang="cs-CZ" sz="2400" b="1" dirty="0"/>
              <a:t>výběrů projektů včetně hodnoticích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a </a:t>
            </a:r>
            <a:r>
              <a:rPr lang="cs-CZ" sz="2400" b="1" dirty="0"/>
              <a:t>výběrových kritérií pro </a:t>
            </a:r>
            <a:r>
              <a:rPr lang="cs-CZ" sz="2400" b="1" dirty="0" smtClean="0"/>
              <a:t>výzvu</a:t>
            </a:r>
          </a:p>
          <a:p>
            <a:pPr algn="just"/>
            <a:endParaRPr lang="cs-CZ" sz="2400" b="1" dirty="0"/>
          </a:p>
          <a:p>
            <a:pPr algn="just"/>
            <a:endParaRPr lang="cs-CZ" sz="2400" b="1" dirty="0" smtClean="0"/>
          </a:p>
          <a:p>
            <a:pPr algn="just"/>
            <a:r>
              <a:rPr lang="cs-CZ" sz="2400" b="1" dirty="0" smtClean="0"/>
              <a:t>Aplikace </a:t>
            </a:r>
            <a:r>
              <a:rPr lang="cs-CZ" sz="2400" b="1" dirty="0"/>
              <a:t>článku 70 obecného nařízení </a:t>
            </a:r>
            <a:r>
              <a:rPr lang="cs-CZ" sz="2400" b="1" i="1" dirty="0"/>
              <a:t>(pro-</a:t>
            </a:r>
            <a:r>
              <a:rPr lang="en-US" sz="2400" b="1" i="1" dirty="0"/>
              <a:t>rata</a:t>
            </a:r>
            <a:r>
              <a:rPr lang="cs-CZ" sz="2400" b="1" i="1" dirty="0"/>
              <a:t>)</a:t>
            </a:r>
          </a:p>
          <a:p>
            <a:pPr algn="just"/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2361629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Budování expertních kapacit - transfer </a:t>
            </a:r>
            <a:r>
              <a:rPr lang="cs-CZ" sz="2800" b="1" dirty="0" smtClean="0"/>
              <a:t>technologií</a:t>
            </a:r>
          </a:p>
          <a:p>
            <a:pPr algn="ctr"/>
            <a:endParaRPr lang="cs-CZ" sz="800" b="1" dirty="0" smtClean="0"/>
          </a:p>
          <a:p>
            <a:pPr algn="ctr"/>
            <a:r>
              <a:rPr lang="cs-CZ" sz="2800" i="1" dirty="0"/>
              <a:t>Podkladový materiál č. </a:t>
            </a:r>
            <a:r>
              <a:rPr lang="cs-CZ" sz="2800" i="1" dirty="0" smtClean="0"/>
              <a:t>4.6.1 </a:t>
            </a:r>
            <a:r>
              <a:rPr lang="cs-CZ" sz="2800" i="1" dirty="0"/>
              <a:t>až </a:t>
            </a:r>
            <a:r>
              <a:rPr lang="cs-CZ" sz="2800" i="1" dirty="0" smtClean="0"/>
              <a:t>4.6.6</a:t>
            </a:r>
            <a:endParaRPr lang="cs-CZ" sz="2800" b="1" dirty="0" smtClean="0"/>
          </a:p>
          <a:p>
            <a:pPr algn="ctr"/>
            <a:r>
              <a:rPr lang="cs-CZ" sz="2800" i="1" dirty="0" smtClean="0"/>
              <a:t>- k </a:t>
            </a:r>
            <a:r>
              <a:rPr lang="cs-CZ" sz="2800" i="1" dirty="0"/>
              <a:t>projednání a schválení</a:t>
            </a:r>
            <a:endParaRPr lang="cs-CZ" sz="2400" dirty="0"/>
          </a:p>
          <a:p>
            <a:pPr algn="ctr"/>
            <a:endParaRPr lang="cs-CZ" sz="2800" b="1" dirty="0"/>
          </a:p>
          <a:p>
            <a:pPr algn="just"/>
            <a:r>
              <a:rPr lang="cs-CZ" sz="2800" b="1" dirty="0"/>
              <a:t>Představení výzvy </a:t>
            </a:r>
          </a:p>
          <a:p>
            <a:pPr algn="just"/>
            <a:endParaRPr lang="cs-CZ" sz="2800" dirty="0">
              <a:solidFill>
                <a:srgbClr val="FF0000"/>
              </a:solidFill>
            </a:endParaRPr>
          </a:p>
          <a:p>
            <a:pPr algn="just"/>
            <a:r>
              <a:rPr lang="cs-CZ" sz="2000" dirty="0"/>
              <a:t>Hlavním cílem výzvy je podpořit centra transferu technologií, aby se stala relevantním partnerem výzkumných pracovníků i pracovníků z průmyslu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uznávanou součástí systému výzkumu a vývoje, podpořit rozvoj lidských zdrojů v odborných znalostech v centrech transferu technologií.</a:t>
            </a:r>
          </a:p>
          <a:p>
            <a:pPr algn="just"/>
            <a:endParaRPr lang="cs-CZ" sz="2800" dirty="0" smtClean="0"/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21837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Budování expertních kapacit - transfer technologií</a:t>
            </a:r>
          </a:p>
          <a:p>
            <a:pPr algn="ctr"/>
            <a:endParaRPr lang="cs-CZ" sz="2800" b="1" dirty="0"/>
          </a:p>
          <a:p>
            <a:pPr algn="just"/>
            <a:endParaRPr lang="cs-CZ" sz="2000" b="1" dirty="0" smtClean="0"/>
          </a:p>
          <a:p>
            <a:pPr algn="just"/>
            <a:r>
              <a:rPr lang="cs-CZ" sz="2000" b="1" dirty="0" smtClean="0"/>
              <a:t>Alokace: </a:t>
            </a:r>
            <a:r>
              <a:rPr lang="cs-CZ" sz="2000" dirty="0" smtClean="0"/>
              <a:t>450 000 000 Kč</a:t>
            </a:r>
          </a:p>
          <a:p>
            <a:pPr algn="just"/>
            <a:endParaRPr lang="cs-CZ" sz="2000" dirty="0" smtClean="0"/>
          </a:p>
          <a:p>
            <a:pPr algn="just"/>
            <a:r>
              <a:rPr lang="cs-CZ" sz="2000" b="1" dirty="0" smtClean="0"/>
              <a:t>Příjemce: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organizace pro výzkum a šíření znalostí dle definice Rámce pro státní podporu výzkumu, vývoje a inovací (2014/C 198/01</a:t>
            </a:r>
            <a:r>
              <a:rPr lang="cs-CZ" sz="2000" dirty="0" smtClean="0"/>
              <a:t>)</a:t>
            </a:r>
          </a:p>
          <a:p>
            <a:pPr algn="just"/>
            <a:endParaRPr lang="cs-CZ" sz="2000" dirty="0" smtClean="0">
              <a:solidFill>
                <a:srgbClr val="FF0000"/>
              </a:solidFill>
            </a:endParaRPr>
          </a:p>
          <a:p>
            <a:pPr algn="just"/>
            <a:r>
              <a:rPr lang="cs-CZ" sz="2000" b="1" dirty="0" smtClean="0"/>
              <a:t>Cílová skupina: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Pracovníci výzkumných organizací a vysokých škol, pracovníci zabývající se výzkumem v soukromém sektoru, pracovníci veřejné správy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oblasti řízení a implementace VaVaI včetně pracovníků podílejících se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na </a:t>
            </a:r>
            <a:r>
              <a:rPr lang="cs-CZ" sz="2000" dirty="0"/>
              <a:t>implementaci </a:t>
            </a:r>
            <a:r>
              <a:rPr lang="cs-CZ" sz="2000" dirty="0" smtClean="0"/>
              <a:t>RIS3 </a:t>
            </a:r>
            <a:endParaRPr lang="cs-CZ" sz="2000" dirty="0" smtClean="0">
              <a:solidFill>
                <a:srgbClr val="FF0000"/>
              </a:solidFill>
            </a:endParaRPr>
          </a:p>
          <a:p>
            <a:pPr algn="just"/>
            <a:endParaRPr lang="cs-CZ" sz="2800" dirty="0"/>
          </a:p>
          <a:p>
            <a:endParaRPr lang="cs-CZ" sz="2000" i="1" dirty="0" smtClean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385221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Budování expertních kapacit - transfer technologií</a:t>
            </a:r>
          </a:p>
          <a:p>
            <a:pPr algn="ctr">
              <a:spcAft>
                <a:spcPts val="600"/>
              </a:spcAft>
            </a:pPr>
            <a:endParaRPr lang="cs-CZ" sz="1200" b="1" dirty="0"/>
          </a:p>
          <a:p>
            <a:pPr fontAlgn="base">
              <a:spcAft>
                <a:spcPts val="600"/>
              </a:spcAft>
            </a:pPr>
            <a:r>
              <a:rPr lang="cs-CZ" sz="2000" b="1" dirty="0" smtClean="0"/>
              <a:t>Podporované aktivity:</a:t>
            </a:r>
            <a:r>
              <a:rPr lang="cs-CZ" sz="2000" dirty="0" smtClean="0"/>
              <a:t> </a:t>
            </a:r>
          </a:p>
          <a:p>
            <a:pPr fontAlgn="base"/>
            <a:r>
              <a:rPr lang="cs-CZ" sz="2000" b="1" i="1" dirty="0" smtClean="0"/>
              <a:t>Povinné </a:t>
            </a:r>
            <a:r>
              <a:rPr lang="cs-CZ" sz="2000" b="1" i="1" dirty="0"/>
              <a:t>aktivity: </a:t>
            </a:r>
            <a:endParaRPr lang="cs-CZ" sz="2000" b="1" i="1" dirty="0" smtClean="0"/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Vzdělávání </a:t>
            </a:r>
            <a:r>
              <a:rPr lang="cs-CZ" sz="2000" dirty="0"/>
              <a:t>pracovníků týmu transferu technologií (TT) v oblastech spojených s transferem technologií a komercializací, a to včetně rozvoje pomocí praktických zkušeností a </a:t>
            </a:r>
            <a:r>
              <a:rPr lang="cs-CZ" sz="2000" dirty="0" smtClean="0"/>
              <a:t>dovedností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Procesní </a:t>
            </a:r>
            <a:r>
              <a:rPr lang="cs-CZ" sz="2000" dirty="0"/>
              <a:t>nastavení transferu technologií v instituci, v případě již fungujícího CTT další rozvoj a zefektivňování procesního </a:t>
            </a:r>
            <a:r>
              <a:rPr lang="cs-CZ" sz="2000" dirty="0" smtClean="0"/>
              <a:t>nastavení </a:t>
            </a:r>
          </a:p>
          <a:p>
            <a:pPr marL="342900" indent="-34290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Řízení </a:t>
            </a:r>
            <a:r>
              <a:rPr lang="cs-CZ" sz="2000" dirty="0"/>
              <a:t>projektu</a:t>
            </a:r>
            <a:r>
              <a:rPr lang="cs-CZ" sz="2000" b="1" dirty="0"/>
              <a:t> </a:t>
            </a:r>
            <a:r>
              <a:rPr lang="cs-CZ" sz="1600" dirty="0"/>
              <a:t> </a:t>
            </a:r>
            <a:endParaRPr lang="cs-CZ" sz="1100" dirty="0"/>
          </a:p>
          <a:p>
            <a:r>
              <a:rPr lang="cs-CZ" sz="800" b="1" i="1" dirty="0" smtClean="0"/>
              <a:t>   </a:t>
            </a:r>
          </a:p>
          <a:p>
            <a:r>
              <a:rPr lang="cs-CZ" sz="2000" b="1" i="1" dirty="0" smtClean="0"/>
              <a:t>Volitelné </a:t>
            </a:r>
            <a:r>
              <a:rPr lang="cs-CZ" sz="2000" b="1" i="1" dirty="0"/>
              <a:t>aktivity: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000" dirty="0"/>
              <a:t>Vytvoření a rozvoj propagačních aktivit CTT směrem k výzkumným pracovníkům v organizaci pro výzkum a šíření znalostí (případně studentům v organizaci pro výzkum a šíření znalostí), včetně zapojení výzkumných a dalších pracovníků instituce do procesů a činností </a:t>
            </a:r>
            <a:r>
              <a:rPr lang="cs-CZ" sz="2000" dirty="0" smtClean="0"/>
              <a:t>CTT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7724920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Budování expertních kapacit - transfer technologií</a:t>
            </a:r>
          </a:p>
          <a:p>
            <a:pPr algn="ctr"/>
            <a:endParaRPr lang="cs-CZ" sz="2800" b="1" dirty="0" smtClean="0"/>
          </a:p>
          <a:p>
            <a:pPr algn="ctr"/>
            <a:endParaRPr lang="cs-CZ" sz="2800" b="1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000" dirty="0"/>
              <a:t>Rozvoj technologického skautingu včetně institucionalizace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 </a:t>
            </a:r>
            <a:r>
              <a:rPr lang="cs-CZ" sz="2000" dirty="0"/>
              <a:t>systematizace této činnosti v instituci</a:t>
            </a:r>
            <a:endParaRPr lang="cs-CZ" sz="2000" dirty="0" smtClean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Podpora</a:t>
            </a:r>
            <a:r>
              <a:rPr lang="cs-CZ" sz="2000" dirty="0"/>
              <a:t> , případně vytvoření v případě neexistence, panelu z aplikační sféry na úrovni instituce (např. rada pro komercializaci)</a:t>
            </a:r>
            <a:endParaRPr lang="cs-CZ" sz="2000" dirty="0" smtClean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Konzultantské </a:t>
            </a:r>
            <a:r>
              <a:rPr lang="cs-CZ" sz="2000" dirty="0"/>
              <a:t>poradenství (studie, průzkumy trhu) za účelem budoucího zhodnocení duševního vlastnictví a know-how instituce pro účely projektu </a:t>
            </a:r>
            <a:endParaRPr lang="cs-CZ" sz="2000" dirty="0" smtClean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Vytvoření </a:t>
            </a:r>
            <a:r>
              <a:rPr lang="cs-CZ" sz="2000" dirty="0"/>
              <a:t>konceptů alternativních zdrojů financování transferu technologií; alternativním zdrojem je chápán zdroj jiný než veřejný dotační zdroj financování   </a:t>
            </a:r>
            <a:endParaRPr lang="cs-CZ" sz="2000" dirty="0" smtClean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Vytvoření </a:t>
            </a:r>
            <a:r>
              <a:rPr lang="cs-CZ" sz="2000" dirty="0"/>
              <a:t>v případě neexistence či rozvoj informačního systému pro TT 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181589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Budování expertních kapacit - transfer technologií</a:t>
            </a:r>
          </a:p>
          <a:p>
            <a:pPr algn="ctr"/>
            <a:endParaRPr lang="cs-CZ" sz="2800" b="1" dirty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000" b="1" dirty="0"/>
              <a:t>Partnerství CTT s mezinárodně uznávanými CTT v daném oboru, včetně spolupráce s výzkumnými organizacemi </a:t>
            </a:r>
            <a:r>
              <a:rPr lang="cs-CZ" sz="2000" b="1" dirty="0" smtClean="0"/>
              <a:t>- </a:t>
            </a:r>
            <a:r>
              <a:rPr lang="cs-CZ" sz="2000" b="1" dirty="0"/>
              <a:t>společné </a:t>
            </a:r>
            <a:r>
              <a:rPr lang="cs-CZ" sz="2000" b="1" dirty="0" smtClean="0"/>
              <a:t>workshopy, </a:t>
            </a:r>
            <a:r>
              <a:rPr lang="cs-CZ" sz="2000" b="1" dirty="0"/>
              <a:t>předávání zkušeností, či spolupráce na společných projektech transferu technologií, včetně twinningu</a:t>
            </a:r>
            <a:endParaRPr lang="cs-CZ" sz="2000" b="1" dirty="0" smtClean="0"/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Budovaní </a:t>
            </a:r>
            <a:r>
              <a:rPr lang="cs-CZ" sz="2000" dirty="0"/>
              <a:t>a rozvíjení partnerství CTT s relevantními partnery z aplikační sféry pomocí aktivní účasti    na veletrzích, výstavách, účasti na roadshow či jiných business-to-business a </a:t>
            </a:r>
            <a:r>
              <a:rPr lang="cs-CZ" sz="2000" dirty="0" smtClean="0"/>
              <a:t>business-to-</a:t>
            </a:r>
            <a:r>
              <a:rPr lang="en-US" sz="2000" dirty="0" smtClean="0"/>
              <a:t>client/customer</a:t>
            </a:r>
            <a:r>
              <a:rPr lang="cs-CZ" sz="2000" dirty="0" smtClean="0"/>
              <a:t> </a:t>
            </a:r>
            <a:r>
              <a:rPr lang="cs-CZ" sz="2000" dirty="0"/>
              <a:t>aktivitách, včetně marketingových </a:t>
            </a:r>
            <a:r>
              <a:rPr lang="cs-CZ" sz="2000" dirty="0" smtClean="0"/>
              <a:t>kampaní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cs-CZ" sz="2000" dirty="0" smtClean="0"/>
              <a:t>Vytvoření </a:t>
            </a:r>
            <a:r>
              <a:rPr lang="cs-CZ" sz="2000" dirty="0"/>
              <a:t>a rozvoj propagačních aktivit CTT směrem k aplikační sféře  </a:t>
            </a:r>
          </a:p>
          <a:p>
            <a:r>
              <a:rPr lang="cs-CZ" sz="1400" dirty="0"/>
              <a:t> </a:t>
            </a:r>
            <a:r>
              <a:rPr lang="cs-CZ" sz="1600" dirty="0"/>
              <a:t> </a:t>
            </a:r>
            <a:endParaRPr lang="cs-CZ" sz="2400" dirty="0">
              <a:solidFill>
                <a:srgbClr val="FF0000"/>
              </a:solidFill>
            </a:endParaRPr>
          </a:p>
          <a:p>
            <a:endParaRPr lang="cs-CZ" sz="2000" i="1" dirty="0" smtClean="0"/>
          </a:p>
          <a:p>
            <a:r>
              <a:rPr lang="cs-CZ" sz="2400" b="1" dirty="0"/>
              <a:t>Aplikace článku 13 nařízení  o ESF</a:t>
            </a:r>
            <a:endParaRPr lang="cs-CZ" sz="2400" b="1" i="1" dirty="0"/>
          </a:p>
          <a:p>
            <a:endParaRPr lang="cs-CZ" sz="2000" i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2858241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1050" y="1596206"/>
            <a:ext cx="7581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Vyhodnocení Strategického realizačního plánu </a:t>
            </a:r>
          </a:p>
          <a:p>
            <a:pPr algn="ctr"/>
            <a:r>
              <a:rPr lang="cs-CZ" sz="2800" b="1" dirty="0"/>
              <a:t>na rok 2015 </a:t>
            </a:r>
          </a:p>
          <a:p>
            <a:pPr algn="ctr"/>
            <a:endParaRPr lang="cs-CZ" sz="800" b="1" dirty="0"/>
          </a:p>
          <a:p>
            <a:pPr algn="ctr"/>
            <a:r>
              <a:rPr lang="cs-CZ" sz="2800" i="1" dirty="0"/>
              <a:t>Podkladový materiál č. 6.1 </a:t>
            </a:r>
            <a:r>
              <a:rPr lang="cs-CZ" sz="2800" i="1"/>
              <a:t>až 6.4</a:t>
            </a:r>
            <a:r>
              <a:rPr lang="cs-CZ" sz="2800" i="1">
                <a:solidFill>
                  <a:srgbClr val="FF0000"/>
                </a:solidFill>
              </a:rPr>
              <a:t> </a:t>
            </a:r>
            <a:endParaRPr lang="cs-CZ" sz="2800" i="1" dirty="0"/>
          </a:p>
          <a:p>
            <a:pPr algn="ctr"/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0198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73160" y="661712"/>
            <a:ext cx="813816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Strategický realizační plán na rok </a:t>
            </a:r>
            <a:r>
              <a:rPr lang="cs-CZ" sz="2800" b="1" dirty="0" smtClean="0"/>
              <a:t>2015 - vyhodnocení</a:t>
            </a:r>
            <a:endParaRPr lang="cs-CZ" sz="2800" b="1" dirty="0"/>
          </a:p>
          <a:p>
            <a:pPr algn="ctr"/>
            <a:r>
              <a:rPr lang="cs-CZ" sz="2800" dirty="0"/>
              <a:t>- </a:t>
            </a:r>
            <a:r>
              <a:rPr lang="cs-CZ" sz="2800" i="1" dirty="0" smtClean="0"/>
              <a:t>pro informaci</a:t>
            </a:r>
            <a:endParaRPr lang="cs-CZ" sz="2800" b="1" dirty="0"/>
          </a:p>
          <a:p>
            <a:pPr algn="just"/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r>
              <a:rPr lang="cs-CZ" sz="2400" dirty="0" smtClean="0"/>
              <a:t>Vyhodnocení SRP </a:t>
            </a:r>
            <a:r>
              <a:rPr lang="cs-CZ" sz="2400" dirty="0"/>
              <a:t>obsahuje data k 30</a:t>
            </a:r>
            <a:r>
              <a:rPr lang="cs-CZ" sz="2400" dirty="0" smtClean="0"/>
              <a:t>. 9</a:t>
            </a:r>
            <a:r>
              <a:rPr lang="cs-CZ" sz="2400" dirty="0"/>
              <a:t>. 2015</a:t>
            </a: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r>
              <a:rPr lang="cs-CZ" sz="2400" b="1" dirty="0"/>
              <a:t>V rámci tohoto období došlo k těmto změnám </a:t>
            </a:r>
            <a:r>
              <a:rPr lang="cs-CZ" sz="2400" b="1" dirty="0" smtClean="0"/>
              <a:t>- </a:t>
            </a:r>
            <a:r>
              <a:rPr lang="cs-CZ" sz="2400" dirty="0" smtClean="0"/>
              <a:t>posun </a:t>
            </a:r>
            <a:br>
              <a:rPr lang="cs-CZ" sz="2400" dirty="0" smtClean="0"/>
            </a:br>
            <a:r>
              <a:rPr lang="cs-CZ" sz="2400" dirty="0" smtClean="0"/>
              <a:t>v termínech</a:t>
            </a:r>
            <a:endParaRPr lang="cs-CZ" sz="24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Fázované projekty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Místní akční plány rozvoje vzdělávání</a:t>
            </a: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endParaRPr lang="cs-CZ" sz="2400" i="1" dirty="0"/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r>
              <a:rPr lang="cs-CZ" sz="2800" dirty="0"/>
              <a:t> </a:t>
            </a:r>
          </a:p>
          <a:p>
            <a:endParaRPr lang="cs-CZ" sz="2000" i="1" dirty="0"/>
          </a:p>
          <a:p>
            <a:endParaRPr lang="cs-CZ" sz="2000" i="1" dirty="0"/>
          </a:p>
          <a:p>
            <a:endParaRPr lang="cs-CZ" sz="2000" dirty="0"/>
          </a:p>
          <a:p>
            <a:r>
              <a:rPr lang="cs-CZ" sz="2000" dirty="0"/>
              <a:t>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844062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81050" y="1655199"/>
            <a:ext cx="75819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Strategický </a:t>
            </a:r>
            <a:r>
              <a:rPr lang="cs-CZ" sz="2800" b="1"/>
              <a:t>realizační </a:t>
            </a:r>
            <a:r>
              <a:rPr lang="cs-CZ" sz="2800" b="1" smtClean="0"/>
              <a:t>plán</a:t>
            </a:r>
            <a:endParaRPr lang="cs-CZ" sz="2800" b="1" dirty="0"/>
          </a:p>
          <a:p>
            <a:pPr algn="ctr"/>
            <a:r>
              <a:rPr lang="cs-CZ" sz="2800" b="1" dirty="0"/>
              <a:t>na rok 2016 </a:t>
            </a:r>
          </a:p>
          <a:p>
            <a:pPr algn="ctr"/>
            <a:endParaRPr lang="cs-CZ" sz="800" b="1" dirty="0"/>
          </a:p>
          <a:p>
            <a:pPr algn="ctr"/>
            <a:r>
              <a:rPr lang="cs-CZ" sz="2800" i="1" dirty="0"/>
              <a:t>Podkladový materiál č. 7.1 </a:t>
            </a:r>
            <a:r>
              <a:rPr lang="cs-CZ" sz="2800" i="1"/>
              <a:t>až 7.3</a:t>
            </a:r>
            <a:r>
              <a:rPr lang="cs-CZ" sz="2800" i="1">
                <a:solidFill>
                  <a:srgbClr val="FF0000"/>
                </a:solidFill>
              </a:rPr>
              <a:t>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970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47760" y="1258612"/>
            <a:ext cx="81381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Strategický realizační plán na rok 2016</a:t>
            </a:r>
          </a:p>
          <a:p>
            <a:pPr algn="ctr"/>
            <a:r>
              <a:rPr lang="cs-CZ" sz="2400" dirty="0" smtClean="0"/>
              <a:t>- </a:t>
            </a:r>
            <a:r>
              <a:rPr lang="cs-CZ" sz="2400" i="1" dirty="0"/>
              <a:t>k projednání</a:t>
            </a:r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r>
              <a:rPr lang="cs-CZ" sz="2400" dirty="0"/>
              <a:t>Harmonogram výzev 2016</a:t>
            </a:r>
          </a:p>
          <a:p>
            <a:pPr algn="just"/>
            <a:r>
              <a:rPr lang="cs-CZ" sz="2400" dirty="0"/>
              <a:t>-    Prozatím nefinalizován</a:t>
            </a:r>
          </a:p>
          <a:p>
            <a:pPr marL="342900" indent="-342900" algn="just">
              <a:buFontTx/>
              <a:buChar char="-"/>
            </a:pPr>
            <a:r>
              <a:rPr lang="cs-CZ" sz="2400" dirty="0"/>
              <a:t>Projednán na PKP dne 4.12. 2015 9. 12. nalezena shoda – Harmonogram 2016 bude schválen na zasedání PKP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druhém lednovém týdnu.</a:t>
            </a: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r>
              <a:rPr lang="cs-CZ" sz="2400" dirty="0" smtClean="0"/>
              <a:t>Predikce čerpání a predikce indikátorů (viz podklad). </a:t>
            </a:r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400" dirty="0"/>
          </a:p>
          <a:p>
            <a:pPr algn="just"/>
            <a:endParaRPr lang="cs-CZ" sz="2000" dirty="0"/>
          </a:p>
          <a:p>
            <a:pPr algn="just"/>
            <a:r>
              <a:rPr lang="cs-CZ" sz="2800" dirty="0"/>
              <a:t> </a:t>
            </a:r>
          </a:p>
          <a:p>
            <a:endParaRPr lang="cs-CZ" sz="2000" dirty="0"/>
          </a:p>
          <a:p>
            <a:r>
              <a:rPr lang="cs-CZ" sz="2000" dirty="0"/>
              <a:t>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99725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140" y="843157"/>
            <a:ext cx="840991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Změny Statutu MV OP VVV:</a:t>
            </a:r>
          </a:p>
          <a:p>
            <a:endParaRPr lang="cs-CZ" sz="200" dirty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</a:pPr>
            <a:r>
              <a:rPr lang="cs-CZ" sz="2200" i="1" dirty="0" smtClean="0"/>
              <a:t>- pro informaci</a:t>
            </a:r>
          </a:p>
          <a:p>
            <a:pPr algn="just"/>
            <a:r>
              <a:rPr lang="cs-CZ" sz="2200" dirty="0" smtClean="0"/>
              <a:t>Aktualizace </a:t>
            </a:r>
            <a:r>
              <a:rPr lang="cs-CZ" sz="2200" dirty="0"/>
              <a:t>byla provedena dle nového vzoru statutu pro monitorovací výbory operačních programů, který byl vydán v rámci </a:t>
            </a:r>
            <a:r>
              <a:rPr lang="cs-CZ" sz="2200" b="1" dirty="0"/>
              <a:t>„Metodického pokynu pro přípravu řídicí dokumentace programů </a:t>
            </a:r>
            <a:br>
              <a:rPr lang="cs-CZ" sz="2200" b="1" dirty="0"/>
            </a:br>
            <a:r>
              <a:rPr lang="cs-CZ" sz="2200" b="1" dirty="0"/>
              <a:t>v programovém období 2014–2020“</a:t>
            </a:r>
            <a:r>
              <a:rPr lang="cs-CZ" sz="2200" dirty="0"/>
              <a:t> z úrovně Národního orgánu pro koordinaci (NOK) MMR.</a:t>
            </a:r>
          </a:p>
          <a:p>
            <a:pPr algn="just"/>
            <a:endParaRPr lang="cs-CZ" sz="800" dirty="0"/>
          </a:p>
          <a:p>
            <a:pPr algn="just"/>
            <a:r>
              <a:rPr lang="cs-CZ" sz="2200" dirty="0"/>
              <a:t>Nový Statut MV OP VVV byl vydán a schválen předsedou Monitorovacího výboru dne </a:t>
            </a:r>
            <a:r>
              <a:rPr lang="cs-CZ" sz="2200" b="1" dirty="0" smtClean="0"/>
              <a:t>4. prosince 2015</a:t>
            </a:r>
            <a:r>
              <a:rPr lang="cs-CZ" sz="2200" dirty="0" smtClean="0"/>
              <a:t>.</a:t>
            </a:r>
            <a:endParaRPr lang="cs-CZ" sz="2200" dirty="0"/>
          </a:p>
          <a:p>
            <a:pPr algn="just"/>
            <a:endParaRPr lang="cs-CZ" sz="800" dirty="0"/>
          </a:p>
          <a:p>
            <a:pPr algn="just"/>
            <a:r>
              <a:rPr lang="cs-CZ" sz="2200" dirty="0"/>
              <a:t>Řídicí orgán OP VVV doplnil ustanovení, která podrobně upravují proces </a:t>
            </a:r>
            <a:r>
              <a:rPr lang="cs-CZ" sz="2200" b="1" dirty="0"/>
              <a:t>přijímání usnesení v případě projednávání Charty Individuálního projektu systémového</a:t>
            </a:r>
            <a:r>
              <a:rPr lang="cs-CZ" sz="2200" dirty="0"/>
              <a:t>. </a:t>
            </a:r>
          </a:p>
          <a:p>
            <a:pPr algn="just"/>
            <a:endParaRPr lang="cs-CZ" sz="800" dirty="0"/>
          </a:p>
          <a:p>
            <a:pPr algn="just"/>
            <a:endParaRPr lang="cs-CZ" sz="800" i="1" dirty="0"/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386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2950" y="1876425"/>
            <a:ext cx="75819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Roční </a:t>
            </a:r>
            <a:r>
              <a:rPr lang="cs-CZ" sz="2800" b="1" dirty="0" smtClean="0"/>
              <a:t>komunikační </a:t>
            </a:r>
            <a:r>
              <a:rPr lang="cs-CZ" sz="2800" b="1" dirty="0"/>
              <a:t>plán </a:t>
            </a:r>
            <a:r>
              <a:rPr lang="cs-CZ" sz="2800" b="1" dirty="0" smtClean="0"/>
              <a:t>ŘO OP </a:t>
            </a:r>
            <a:r>
              <a:rPr lang="cs-CZ" sz="2800" b="1" dirty="0"/>
              <a:t>VVV </a:t>
            </a:r>
            <a:r>
              <a:rPr lang="cs-CZ" sz="2800" b="1" dirty="0" smtClean="0"/>
              <a:t>pro rok 2016</a:t>
            </a:r>
          </a:p>
          <a:p>
            <a:pPr algn="ctr"/>
            <a:endParaRPr lang="cs-CZ" sz="1200" b="1" dirty="0"/>
          </a:p>
          <a:p>
            <a:pPr algn="ctr"/>
            <a:r>
              <a:rPr lang="cs-CZ" sz="2800" i="1" dirty="0"/>
              <a:t>Podkladový materiál č. </a:t>
            </a:r>
            <a:r>
              <a:rPr lang="cs-CZ" sz="2800" i="1" dirty="0" smtClean="0"/>
              <a:t>5.1 </a:t>
            </a:r>
            <a:r>
              <a:rPr lang="cs-CZ" sz="2800" i="1" dirty="0"/>
              <a:t>až </a:t>
            </a:r>
            <a:r>
              <a:rPr lang="cs-CZ" sz="2800" i="1" dirty="0" smtClean="0"/>
              <a:t>5.3</a:t>
            </a:r>
            <a:r>
              <a:rPr lang="cs-CZ" sz="2800" dirty="0" smtClean="0"/>
              <a:t>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719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679518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latin typeface="+mn-lt"/>
                <a:ea typeface="+mn-ea"/>
                <a:cs typeface="+mn-cs"/>
              </a:rPr>
              <a:t>Roční komunikační plán ŘO OP VVV pro rok 2016</a:t>
            </a:r>
            <a:br>
              <a:rPr lang="cs-CZ" sz="2800" b="1" dirty="0">
                <a:latin typeface="+mn-lt"/>
                <a:ea typeface="+mn-ea"/>
                <a:cs typeface="+mn-cs"/>
              </a:rPr>
            </a:br>
            <a:endParaRPr lang="cs-CZ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4350" y="1794510"/>
            <a:ext cx="8138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Výchozí dokumenty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RKoP </a:t>
            </a:r>
            <a:r>
              <a:rPr lang="cs-CZ" sz="2400" dirty="0"/>
              <a:t>2016 v souladu s:</a:t>
            </a:r>
          </a:p>
          <a:p>
            <a:endParaRPr lang="cs-CZ" sz="24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Společnou komunikační strategií ESIF v programovém období </a:t>
            </a:r>
            <a:r>
              <a:rPr lang="cs-CZ" sz="2400" dirty="0" smtClean="0"/>
              <a:t>2014-2020</a:t>
            </a: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Nařízením Evropského parlamentu a Rady (EU) č. 1303/2013;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Metodickým pokynem pro publicitu a komunikaci ESIF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v </a:t>
            </a:r>
            <a:r>
              <a:rPr lang="cs-CZ" sz="2400" dirty="0"/>
              <a:t>programovém období </a:t>
            </a:r>
            <a:r>
              <a:rPr lang="cs-CZ" sz="2400" dirty="0" smtClean="0"/>
              <a:t>2014-2020</a:t>
            </a: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Operačním manuálem OP </a:t>
            </a:r>
            <a:r>
              <a:rPr lang="cs-CZ" sz="2400" dirty="0" smtClean="0"/>
              <a:t>VVV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733514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442" y="708398"/>
            <a:ext cx="8229600" cy="67951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3100" b="1" dirty="0">
                <a:latin typeface="+mn-lt"/>
                <a:ea typeface="+mn-ea"/>
                <a:cs typeface="+mn-cs"/>
              </a:rPr>
              <a:t>Roční komunikační plán ŘO OP VVV pro rok </a:t>
            </a:r>
            <a:r>
              <a:rPr lang="cs-CZ" sz="3100" b="1" dirty="0" smtClean="0">
                <a:latin typeface="+mn-lt"/>
                <a:ea typeface="+mn-ea"/>
                <a:cs typeface="+mn-cs"/>
              </a:rPr>
              <a:t>2016</a:t>
            </a:r>
            <a:br>
              <a:rPr lang="cs-CZ" sz="3100" b="1" dirty="0" smtClean="0">
                <a:latin typeface="+mn-lt"/>
                <a:ea typeface="+mn-ea"/>
                <a:cs typeface="+mn-cs"/>
              </a:rPr>
            </a:br>
            <a:r>
              <a:rPr lang="cs-CZ" sz="700" b="1" dirty="0" smtClean="0">
                <a:latin typeface="+mn-lt"/>
                <a:ea typeface="+mn-ea"/>
                <a:cs typeface="+mn-cs"/>
              </a:rPr>
              <a:t>  </a:t>
            </a:r>
            <a:r>
              <a:rPr lang="cs-CZ" sz="1000" b="1" dirty="0" smtClean="0">
                <a:latin typeface="+mn-lt"/>
                <a:ea typeface="+mn-ea"/>
                <a:cs typeface="+mn-cs"/>
              </a:rPr>
              <a:t/>
            </a:r>
            <a:br>
              <a:rPr lang="cs-CZ" sz="1000" b="1" dirty="0" smtClean="0">
                <a:latin typeface="+mn-lt"/>
                <a:ea typeface="+mn-ea"/>
                <a:cs typeface="+mn-cs"/>
              </a:rPr>
            </a:br>
            <a:r>
              <a:rPr lang="cs-CZ" sz="2200" b="1" dirty="0">
                <a:latin typeface="+mn-lt"/>
                <a:ea typeface="+mn-ea"/>
                <a:cs typeface="+mn-cs"/>
              </a:rPr>
              <a:t>Cíle komunikace pro rok 2016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14350" y="1794510"/>
            <a:ext cx="8138160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Podpora absorpční kapacity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prstClr val="black"/>
                </a:solidFill>
              </a:rPr>
              <a:t>Maximální informovanost potencionálních </a:t>
            </a:r>
            <a:r>
              <a:rPr lang="cs-CZ" sz="2000" dirty="0" smtClean="0">
                <a:solidFill>
                  <a:prstClr val="black"/>
                </a:solidFill>
              </a:rPr>
              <a:t>žadatelů </a:t>
            </a:r>
            <a:r>
              <a:rPr lang="cs-CZ" sz="2000" dirty="0">
                <a:solidFill>
                  <a:prstClr val="black"/>
                </a:solidFill>
              </a:rPr>
              <a:t>o možnostech podpory </a:t>
            </a:r>
            <a:r>
              <a:rPr lang="cs-CZ" sz="2000" dirty="0" smtClean="0">
                <a:solidFill>
                  <a:prstClr val="black"/>
                </a:solidFill>
              </a:rPr>
              <a:t>              z </a:t>
            </a:r>
            <a:r>
              <a:rPr lang="cs-CZ" sz="2000" dirty="0">
                <a:solidFill>
                  <a:prstClr val="black"/>
                </a:solidFill>
              </a:rPr>
              <a:t>OP </a:t>
            </a:r>
            <a:r>
              <a:rPr lang="cs-CZ" sz="2000" dirty="0" smtClean="0">
                <a:solidFill>
                  <a:prstClr val="black"/>
                </a:solidFill>
              </a:rPr>
              <a:t>VVV           podpora absorpční kapacity; dostatek </a:t>
            </a:r>
            <a:r>
              <a:rPr lang="cs-CZ" sz="2000" dirty="0">
                <a:solidFill>
                  <a:prstClr val="black"/>
                </a:solidFill>
              </a:rPr>
              <a:t>kvalitně zpracovaných </a:t>
            </a:r>
            <a:r>
              <a:rPr lang="cs-CZ" sz="2000" dirty="0" smtClean="0">
                <a:solidFill>
                  <a:prstClr val="black"/>
                </a:solidFill>
              </a:rPr>
              <a:t> a </a:t>
            </a:r>
            <a:r>
              <a:rPr lang="cs-CZ" sz="2000" dirty="0">
                <a:solidFill>
                  <a:prstClr val="black"/>
                </a:solidFill>
              </a:rPr>
              <a:t>podaných žádostí o podporu ve všech prioritních </a:t>
            </a:r>
            <a:r>
              <a:rPr lang="cs-CZ" sz="2000" dirty="0" smtClean="0">
                <a:solidFill>
                  <a:prstClr val="black"/>
                </a:solidFill>
              </a:rPr>
              <a:t>osách</a:t>
            </a:r>
            <a:endParaRPr lang="cs-CZ" sz="20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Zajištění přiměřené podpory příjemcům při administraci projektů OP VVV                   </a:t>
            </a:r>
            <a:br>
              <a:rPr lang="cs-CZ" sz="2000" dirty="0" smtClean="0">
                <a:solidFill>
                  <a:prstClr val="black"/>
                </a:solidFill>
              </a:rPr>
            </a:br>
            <a:r>
              <a:rPr lang="cs-CZ" sz="2000" dirty="0" smtClean="0">
                <a:solidFill>
                  <a:prstClr val="black"/>
                </a:solidFill>
              </a:rPr>
              <a:t>                zajištění jednotného a jasného výkladu pravidel administrace</a:t>
            </a:r>
            <a:endParaRPr lang="cs-CZ" sz="20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Zajištění informovanosti potencionálních a konečných uživatelů pomoci OP VVV      o realizovaných projektech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prstClr val="black"/>
                </a:solidFill>
              </a:rPr>
              <a:t>Zajištění informovanosti odborné a široké veřejnosti                 prezentace věcného zaměření OP VVV, včetně informování o ukončování starého období 2007-2013</a:t>
            </a:r>
            <a:endParaRPr lang="cs-CZ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6" name="Šipka doprava 5"/>
          <p:cNvSpPr/>
          <p:nvPr/>
        </p:nvSpPr>
        <p:spPr>
          <a:xfrm>
            <a:off x="2284915" y="2506771"/>
            <a:ext cx="691978" cy="259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889596" y="3435505"/>
            <a:ext cx="691978" cy="259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>
            <a:off x="6296134" y="4525176"/>
            <a:ext cx="691978" cy="259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445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1055076"/>
            <a:ext cx="8229600" cy="425853"/>
          </a:xfrm>
        </p:spPr>
        <p:txBody>
          <a:bodyPr>
            <a:normAutofit fontScale="90000"/>
          </a:bodyPr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3100" b="1" dirty="0">
                <a:latin typeface="+mn-lt"/>
                <a:ea typeface="+mn-ea"/>
                <a:cs typeface="+mn-cs"/>
              </a:rPr>
              <a:t>Roční komunikační plán ŘO OP VVV pro rok 2016</a:t>
            </a:r>
            <a:br>
              <a:rPr lang="cs-CZ" sz="3100" b="1" dirty="0">
                <a:latin typeface="+mn-lt"/>
                <a:ea typeface="+mn-ea"/>
                <a:cs typeface="+mn-cs"/>
              </a:rPr>
            </a:br>
            <a:r>
              <a:rPr lang="cs-CZ" sz="3100" b="1" dirty="0">
                <a:latin typeface="+mn-lt"/>
                <a:ea typeface="+mn-ea"/>
                <a:cs typeface="+mn-cs"/>
              </a:rPr>
              <a:t/>
            </a:r>
            <a:br>
              <a:rPr lang="cs-CZ" sz="3100" b="1" dirty="0">
                <a:latin typeface="+mn-lt"/>
                <a:ea typeface="+mn-ea"/>
                <a:cs typeface="+mn-cs"/>
              </a:rPr>
            </a:br>
            <a:r>
              <a:rPr lang="cs-CZ" sz="2800" b="1" dirty="0" smtClean="0">
                <a:latin typeface="+mn-lt"/>
              </a:rPr>
              <a:t>Cílové skupiny </a:t>
            </a:r>
            <a:br>
              <a:rPr lang="cs-CZ" sz="2800" b="1" dirty="0" smtClean="0">
                <a:latin typeface="+mn-lt"/>
              </a:rPr>
            </a:br>
            <a:endParaRPr lang="cs-CZ" sz="2800" b="1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14350" y="1794510"/>
            <a:ext cx="8138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Základní cílové skupiny, na které budou zaměřeny komunikační aktivity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			</a:t>
            </a:r>
          </a:p>
          <a:p>
            <a:r>
              <a:rPr lang="cs-CZ" dirty="0" smtClean="0"/>
              <a:t>						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Specifické podskupiny jsou definovány dle prioritních os OP VVV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1025610" y="2681417"/>
            <a:ext cx="2211859" cy="15693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Odborná veřejnost a potencionální       a koneční uživatelé pomoci	 </a:t>
            </a:r>
            <a:endParaRPr lang="cs-CZ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3734830" y="2681417"/>
            <a:ext cx="1902940" cy="129746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Široká veřejnost</a:t>
            </a:r>
            <a:endParaRPr lang="cs-CZ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6135131" y="2681417"/>
            <a:ext cx="1902940" cy="87733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Média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3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2139496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endParaRPr lang="cs-CZ" sz="36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14350" y="950163"/>
            <a:ext cx="7886700" cy="5430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latin typeface="+mn-lt"/>
                <a:ea typeface="+mn-ea"/>
                <a:cs typeface="+mn-cs"/>
              </a:rPr>
              <a:t>Roční komunikační plán ŘO OP VVV pro rok 2016</a:t>
            </a:r>
            <a:br>
              <a:rPr lang="cs-CZ" sz="2800" b="1" dirty="0">
                <a:latin typeface="+mn-lt"/>
                <a:ea typeface="+mn-ea"/>
                <a:cs typeface="+mn-cs"/>
              </a:rPr>
            </a:br>
            <a:endParaRPr lang="cs-CZ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14350" y="2051124"/>
            <a:ext cx="8542191" cy="33043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mtClean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012624" y="2051123"/>
            <a:ext cx="1357745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/>
              <a:t>Hlavní komunikační </a:t>
            </a:r>
            <a:r>
              <a:rPr lang="cs-CZ" sz="1350" dirty="0" smtClean="0"/>
              <a:t>témata</a:t>
            </a:r>
            <a:endParaRPr lang="cs-CZ" sz="1350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514349" y="1495168"/>
            <a:ext cx="8542192" cy="417170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Publicita a komunikace OP VVV v roce 2016</a:t>
            </a:r>
            <a:endParaRPr lang="cs-CZ" sz="2100" dirty="0"/>
          </a:p>
        </p:txBody>
      </p:sp>
      <p:sp>
        <p:nvSpPr>
          <p:cNvPr id="8" name="Zaoblený obdélník 7"/>
          <p:cNvSpPr/>
          <p:nvPr/>
        </p:nvSpPr>
        <p:spPr>
          <a:xfrm>
            <a:off x="5982563" y="2424005"/>
            <a:ext cx="1839263" cy="85980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 smtClean="0"/>
              <a:t>Podpora absorpční kapacity: informace            o pokroku při realizaci projektů OP VVV</a:t>
            </a:r>
            <a:endParaRPr lang="cs-CZ" sz="1350" dirty="0"/>
          </a:p>
        </p:txBody>
      </p:sp>
      <p:sp>
        <p:nvSpPr>
          <p:cNvPr id="9" name="Zaoblený obdélník 8"/>
          <p:cNvSpPr/>
          <p:nvPr/>
        </p:nvSpPr>
        <p:spPr>
          <a:xfrm>
            <a:off x="1456044" y="2426387"/>
            <a:ext cx="1761676" cy="95936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 smtClean="0"/>
              <a:t>Podpora absorpční kapacity: informace o vyhlášených a probíhajících výzvách</a:t>
            </a:r>
            <a:endParaRPr lang="cs-CZ" sz="1350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52444" y="2394023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100" dirty="0"/>
          </a:p>
          <a:p>
            <a:pPr marL="0" indent="0">
              <a:buNone/>
            </a:pPr>
            <a:endParaRPr lang="cs-CZ" sz="21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4132636" y="2871723"/>
            <a:ext cx="1132609" cy="77747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/>
              <a:t>Hlavní </a:t>
            </a:r>
            <a:r>
              <a:rPr lang="cs-CZ" sz="1350" dirty="0" smtClean="0"/>
              <a:t>nástroje komunikace</a:t>
            </a:r>
            <a:endParaRPr lang="cs-CZ" sz="1350" dirty="0"/>
          </a:p>
        </p:txBody>
      </p:sp>
      <p:sp>
        <p:nvSpPr>
          <p:cNvPr id="12" name="Zaoblený obdélník 11"/>
          <p:cNvSpPr/>
          <p:nvPr/>
        </p:nvSpPr>
        <p:spPr>
          <a:xfrm>
            <a:off x="901953" y="3786532"/>
            <a:ext cx="1110095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/>
              <a:t>Přímá komunikace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3135347" y="3769453"/>
            <a:ext cx="1097973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/>
              <a:t>On-line komunikace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5344173" y="3786532"/>
            <a:ext cx="1103818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 smtClean="0"/>
              <a:t>Mediální komunikace</a:t>
            </a:r>
            <a:endParaRPr lang="cs-CZ" sz="1350" dirty="0"/>
          </a:p>
        </p:txBody>
      </p:sp>
      <p:sp>
        <p:nvSpPr>
          <p:cNvPr id="15" name="Zaoblený obdélník 14"/>
          <p:cNvSpPr/>
          <p:nvPr/>
        </p:nvSpPr>
        <p:spPr>
          <a:xfrm>
            <a:off x="527244" y="4761932"/>
            <a:ext cx="1878375" cy="76371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Semináře, workshopy, konference, </a:t>
            </a:r>
            <a:r>
              <a:rPr lang="cs-CZ" sz="1200" dirty="0" smtClean="0"/>
              <a:t>eventy</a:t>
            </a:r>
            <a:endParaRPr lang="cs-CZ" sz="1200" dirty="0"/>
          </a:p>
        </p:txBody>
      </p:sp>
      <p:sp>
        <p:nvSpPr>
          <p:cNvPr id="16" name="Zaoblený obdélník 15"/>
          <p:cNvSpPr/>
          <p:nvPr/>
        </p:nvSpPr>
        <p:spPr>
          <a:xfrm>
            <a:off x="2768575" y="4776842"/>
            <a:ext cx="1878373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Nové webové stránky; sociální sítě</a:t>
            </a:r>
            <a:endParaRPr lang="cs-CZ" sz="1200" dirty="0"/>
          </a:p>
        </p:txBody>
      </p:sp>
      <p:sp>
        <p:nvSpPr>
          <p:cNvPr id="17" name="Zaoblený obdélník 16"/>
          <p:cNvSpPr/>
          <p:nvPr/>
        </p:nvSpPr>
        <p:spPr>
          <a:xfrm>
            <a:off x="5023821" y="4780558"/>
            <a:ext cx="1878373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Mediální kampaň</a:t>
            </a:r>
            <a:endParaRPr lang="cs-CZ" sz="1200" dirty="0"/>
          </a:p>
        </p:txBody>
      </p:sp>
      <p:sp>
        <p:nvSpPr>
          <p:cNvPr id="18" name="Zaoblený obdélník 17"/>
          <p:cNvSpPr/>
          <p:nvPr/>
        </p:nvSpPr>
        <p:spPr>
          <a:xfrm>
            <a:off x="7167454" y="4783751"/>
            <a:ext cx="1901981" cy="96613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Tiskové zprávy, aplikace jednotné vizuální identity, monitorovací výbory, </a:t>
            </a:r>
            <a:r>
              <a:rPr lang="cs-CZ" sz="1200" dirty="0" smtClean="0"/>
              <a:t>  sběr </a:t>
            </a:r>
            <a:r>
              <a:rPr lang="cs-CZ" sz="1200" dirty="0"/>
              <a:t>dat a </a:t>
            </a:r>
            <a:r>
              <a:rPr lang="cs-CZ" sz="1200" dirty="0" smtClean="0"/>
              <a:t>monitoring; propagační předměty</a:t>
            </a:r>
            <a:endParaRPr lang="cs-CZ" sz="12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7537992" y="3776601"/>
            <a:ext cx="1103818" cy="6858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350" dirty="0" smtClean="0"/>
              <a:t>Publikační    a ostatní aktivity</a:t>
            </a:r>
            <a:endParaRPr lang="cs-CZ" sz="1350" dirty="0"/>
          </a:p>
        </p:txBody>
      </p:sp>
      <p:cxnSp>
        <p:nvCxnSpPr>
          <p:cNvPr id="20" name="Přímá spojnice 19"/>
          <p:cNvCxnSpPr>
            <a:stCxn id="6" idx="1"/>
            <a:endCxn id="9" idx="3"/>
          </p:cNvCxnSpPr>
          <p:nvPr/>
        </p:nvCxnSpPr>
        <p:spPr>
          <a:xfrm flipH="1">
            <a:off x="3217720" y="2394023"/>
            <a:ext cx="794904" cy="512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>
            <a:stCxn id="6" idx="3"/>
            <a:endCxn id="8" idx="1"/>
          </p:cNvCxnSpPr>
          <p:nvPr/>
        </p:nvCxnSpPr>
        <p:spPr>
          <a:xfrm>
            <a:off x="5370369" y="2394023"/>
            <a:ext cx="612194" cy="4598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stCxn id="6" idx="2"/>
            <a:endCxn id="11" idx="0"/>
          </p:cNvCxnSpPr>
          <p:nvPr/>
        </p:nvCxnSpPr>
        <p:spPr>
          <a:xfrm>
            <a:off x="4691497" y="2736923"/>
            <a:ext cx="7444" cy="13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>
            <a:stCxn id="12" idx="0"/>
          </p:cNvCxnSpPr>
          <p:nvPr/>
        </p:nvCxnSpPr>
        <p:spPr>
          <a:xfrm flipH="1" flipV="1">
            <a:off x="1456732" y="3723888"/>
            <a:ext cx="269" cy="6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19" idx="0"/>
          </p:cNvCxnSpPr>
          <p:nvPr/>
        </p:nvCxnSpPr>
        <p:spPr>
          <a:xfrm flipH="1" flipV="1">
            <a:off x="8089901" y="3766616"/>
            <a:ext cx="1" cy="99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1440262" y="3709327"/>
            <a:ext cx="6649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>
            <a:stCxn id="19" idx="0"/>
          </p:cNvCxnSpPr>
          <p:nvPr/>
        </p:nvCxnSpPr>
        <p:spPr>
          <a:xfrm flipH="1" flipV="1">
            <a:off x="8089901" y="3713957"/>
            <a:ext cx="1" cy="6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>
            <a:stCxn id="13" idx="0"/>
          </p:cNvCxnSpPr>
          <p:nvPr/>
        </p:nvCxnSpPr>
        <p:spPr>
          <a:xfrm flipV="1">
            <a:off x="3684334" y="3706809"/>
            <a:ext cx="0" cy="6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>
            <a:stCxn id="14" idx="0"/>
          </p:cNvCxnSpPr>
          <p:nvPr/>
        </p:nvCxnSpPr>
        <p:spPr>
          <a:xfrm flipH="1" flipV="1">
            <a:off x="5896081" y="3723888"/>
            <a:ext cx="1" cy="62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>
            <a:endCxn id="11" idx="2"/>
          </p:cNvCxnSpPr>
          <p:nvPr/>
        </p:nvCxnSpPr>
        <p:spPr>
          <a:xfrm flipV="1">
            <a:off x="4698938" y="3649202"/>
            <a:ext cx="2" cy="6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Šipka dolů 29"/>
          <p:cNvSpPr/>
          <p:nvPr/>
        </p:nvSpPr>
        <p:spPr>
          <a:xfrm>
            <a:off x="1352132" y="4458983"/>
            <a:ext cx="228600" cy="2816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1" name="Šipka dolů 30"/>
          <p:cNvSpPr/>
          <p:nvPr/>
        </p:nvSpPr>
        <p:spPr>
          <a:xfrm>
            <a:off x="3557584" y="4462401"/>
            <a:ext cx="229247" cy="321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2" name="Šipka dolů 31"/>
          <p:cNvSpPr/>
          <p:nvPr/>
        </p:nvSpPr>
        <p:spPr>
          <a:xfrm>
            <a:off x="5769978" y="4455253"/>
            <a:ext cx="212585" cy="315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33" name="Šipka dolů 32"/>
          <p:cNvSpPr/>
          <p:nvPr/>
        </p:nvSpPr>
        <p:spPr>
          <a:xfrm>
            <a:off x="7991251" y="4455253"/>
            <a:ext cx="225992" cy="3090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2776502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58059" y="1052621"/>
            <a:ext cx="8229600" cy="609945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latin typeface="+mn-lt"/>
                <a:ea typeface="+mn-ea"/>
                <a:cs typeface="+mn-cs"/>
              </a:rPr>
              <a:t>Roční komunikační plán ŘO OP VVV pro rok 2016</a:t>
            </a:r>
            <a:r>
              <a:rPr lang="cs-CZ" sz="3200" b="1" dirty="0"/>
              <a:t/>
            </a:r>
            <a:br>
              <a:rPr lang="cs-CZ" sz="3200" b="1" dirty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2800" b="1" dirty="0" smtClean="0"/>
              <a:t>Proběhlé komunikační aktivity v roce 2015</a:t>
            </a:r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08025" y="2046764"/>
          <a:ext cx="7823200" cy="4290060"/>
        </p:xfrm>
        <a:graphic>
          <a:graphicData uri="http://schemas.openxmlformats.org/drawingml/2006/table">
            <a:tbl>
              <a:tblPr/>
              <a:tblGrid>
                <a:gridCol w="889000"/>
                <a:gridCol w="330200"/>
                <a:gridCol w="317500"/>
                <a:gridCol w="317500"/>
                <a:gridCol w="1016000"/>
                <a:gridCol w="901700"/>
                <a:gridCol w="698500"/>
                <a:gridCol w="1803400"/>
                <a:gridCol w="723900"/>
                <a:gridCol w="825500"/>
              </a:tblGrid>
              <a:tr h="5486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 semináře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Cílová skupina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Počet podpořených osob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Zaměření semináře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Organizátor akce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Konáno/                  období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Semináře pro žadatele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odborná veřejnost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prezenční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seminář k vyhlášeným výzvám: obecné informace k výzvě, věcné zaměření výzvy, finanční část projektu, hodnotící kritéria, MS2014+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722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08-12/2015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722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Semináře pro externí hodnotitele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napříč prioritními osami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odborná veřejnost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on-line/   prezenční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obecné informace k OP VVV, zaměření konkrétní PO, seznámení      s procesem hodnocení a pravidly práce hodnotitelů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 721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08-12/2015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Semináře                       k OP VVV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napříč prioritními osami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odborná veřejnost, široká veřejnost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prezenční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20 seminářů, seznámení           s  OP VVV napříč všemi PO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O71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01-06/2015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Monitorovací výbor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napříč prioritními osami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odborná veřejnost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prezenční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3 MV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 714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01-12/2015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Konference                   OP VVV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napříč prioritními osami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odborná veřejnost           z řad počátečního             a vysokoškolského vzdělávání a vědy            a výzkumu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prezenční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základní nástroj pro setkání                               s odbornou veřejností. Informace                o OP VVV, prioritních osách, informace o stávajících a plánovaných výzvách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 723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4.11.2015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 fontAlgn="ctr"/>
                      <a:r>
                        <a:rPr lang="nn-N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 s fondy EU (MMR)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napříč prioritními osami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odborná veřejnost, široká veřejnost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70 - konkrétně podpořených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interaktivní/ prezenční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společná zahajovací akce všech OP           v období 2014-2020, zvýšení povědomí o OP VVV, informace                                         o plánovaných výzvách a prioritních osách, ukázky výstupů z OP VK, interaktivní hry pro děti i dospělé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odd 723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26.9.2015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6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39" y="1253588"/>
            <a:ext cx="8229600" cy="609945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latin typeface="+mn-lt"/>
                <a:ea typeface="+mn-ea"/>
                <a:cs typeface="+mn-cs"/>
              </a:rPr>
              <a:t>Roční komunikační plán ŘO OP VVV pro rok </a:t>
            </a:r>
            <a:r>
              <a:rPr lang="cs-CZ" sz="3100" b="1" dirty="0" smtClean="0">
                <a:latin typeface="+mn-lt"/>
                <a:ea typeface="+mn-ea"/>
                <a:cs typeface="+mn-cs"/>
              </a:rPr>
              <a:t>2016</a:t>
            </a:r>
            <a:br>
              <a:rPr lang="cs-CZ" sz="3100" b="1" dirty="0" smtClean="0">
                <a:latin typeface="+mn-lt"/>
                <a:ea typeface="+mn-ea"/>
                <a:cs typeface="+mn-cs"/>
              </a:rPr>
            </a:br>
            <a:r>
              <a:rPr lang="cs-CZ" sz="900" b="1" dirty="0">
                <a:latin typeface="+mn-lt"/>
                <a:ea typeface="+mn-ea"/>
                <a:cs typeface="+mn-cs"/>
              </a:rPr>
              <a:t> </a:t>
            </a:r>
            <a:r>
              <a:rPr lang="cs-CZ" sz="900" b="1" dirty="0" smtClean="0">
                <a:latin typeface="+mn-lt"/>
                <a:ea typeface="+mn-ea"/>
                <a:cs typeface="+mn-cs"/>
              </a:rPr>
              <a:t> </a:t>
            </a:r>
            <a:r>
              <a:rPr lang="cs-CZ" sz="1500" b="1" dirty="0" smtClean="0">
                <a:latin typeface="+mn-lt"/>
                <a:ea typeface="+mn-ea"/>
                <a:cs typeface="+mn-cs"/>
              </a:rPr>
              <a:t/>
            </a:r>
            <a:br>
              <a:rPr lang="cs-CZ" sz="1500" b="1" dirty="0" smtClean="0">
                <a:latin typeface="+mn-lt"/>
                <a:ea typeface="+mn-ea"/>
                <a:cs typeface="+mn-cs"/>
              </a:rPr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Stěžejní komunikační aktivity v roce 2016 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580768" y="1655805"/>
            <a:ext cx="8115971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Semináře </a:t>
            </a:r>
            <a:r>
              <a:rPr lang="cs-CZ" sz="2400" dirty="0"/>
              <a:t>pro žadatele, příjemce a externí hodnotitele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Informační semináře pro potencionální žadatele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Konference OP VVV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Účast na veletrzích a eventových akcích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On-line komunikace prostřednictvím nových webových stránek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Mediální kampaň OP VVV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MV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6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132" y="1106385"/>
            <a:ext cx="8229600" cy="609945"/>
          </a:xfrm>
        </p:spPr>
        <p:txBody>
          <a:bodyPr>
            <a:normAutofit fontScale="90000"/>
          </a:bodyPr>
          <a:lstStyle/>
          <a:p>
            <a:r>
              <a:rPr lang="cs-CZ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Roční komunikační plán ŘO OP VVV pro rok 2016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Rozpočet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467140" y="1411358"/>
            <a:ext cx="83555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Celkové náklady bez DPH : </a:t>
            </a:r>
            <a:r>
              <a:rPr lang="cs-CZ" sz="2400" b="1" dirty="0" smtClean="0"/>
              <a:t>51 500 000 Kč;</a:t>
            </a:r>
          </a:p>
          <a:p>
            <a:endParaRPr lang="cs-CZ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Financování bude zajištěno v rámci OP VVV z projektů Technické pomoci OP VVV;</a:t>
            </a:r>
          </a:p>
          <a:p>
            <a:pPr algn="just"/>
            <a:endParaRPr lang="cs-CZ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smtClean="0"/>
              <a:t>Finanční prostředky , které byly plánované čerpat na publicitu    a komunikační aktivity pro rok 2015, jsou převedeny do roku 2016.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904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2950" y="1876425"/>
            <a:ext cx="758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Stav naplňování předběžných podmínek</a:t>
            </a:r>
          </a:p>
          <a:p>
            <a:pPr algn="ctr"/>
            <a:endParaRPr lang="cs-CZ" sz="800" b="1" dirty="0"/>
          </a:p>
          <a:p>
            <a:pPr algn="ctr"/>
            <a:r>
              <a:rPr lang="cs-CZ" sz="2800" i="1" dirty="0"/>
              <a:t>Podkladový materiál č. 9.1 </a:t>
            </a:r>
            <a:r>
              <a:rPr lang="cs-CZ" sz="2800" i="1"/>
              <a:t>až 9.4</a:t>
            </a:r>
            <a:r>
              <a:rPr lang="cs-CZ" sz="2800" i="1">
                <a:solidFill>
                  <a:srgbClr val="FF0000"/>
                </a:solidFill>
              </a:rPr>
              <a:t>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02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Stav naplňování předběžných podmínek </a:t>
            </a:r>
          </a:p>
          <a:p>
            <a:pPr algn="ctr"/>
            <a:r>
              <a:rPr lang="cs-CZ" sz="2400" i="1" dirty="0"/>
              <a:t>- </a:t>
            </a:r>
            <a:r>
              <a:rPr lang="cs-CZ" sz="2400" i="1" dirty="0" smtClean="0"/>
              <a:t>pro </a:t>
            </a:r>
            <a:r>
              <a:rPr lang="cs-CZ" sz="2400" i="1" dirty="0"/>
              <a:t>informaci</a:t>
            </a:r>
          </a:p>
          <a:p>
            <a:pPr algn="ctr"/>
            <a:endParaRPr lang="cs-CZ" sz="2800" dirty="0" smtClean="0"/>
          </a:p>
          <a:p>
            <a:pPr algn="ctr"/>
            <a:endParaRPr lang="cs-CZ" sz="2800" dirty="0"/>
          </a:p>
          <a:p>
            <a:pPr algn="just"/>
            <a:r>
              <a:rPr lang="cs-CZ" sz="2400" dirty="0"/>
              <a:t>Akční plán inkluzivního vzdělávání byl zaslán k vyhodnocení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na </a:t>
            </a:r>
            <a:r>
              <a:rPr lang="cs-CZ" sz="2400" dirty="0"/>
              <a:t>EK 31. července 2015</a:t>
            </a:r>
          </a:p>
          <a:p>
            <a:pPr algn="just"/>
            <a:endParaRPr lang="cs-CZ" sz="800" dirty="0"/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Naplňuje </a:t>
            </a:r>
            <a:r>
              <a:rPr lang="cs-CZ" sz="2400" dirty="0"/>
              <a:t>předběžnou podmínku 10.1 a 10.3</a:t>
            </a:r>
          </a:p>
          <a:p>
            <a:pPr marL="342900" lvl="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Zpětná vazba obdržena 17. září 2015</a:t>
            </a:r>
          </a:p>
          <a:p>
            <a:pPr marL="342900" indent="-3429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Odesláno vypořádání připomínek 29. října 2015</a:t>
            </a: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57897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140" y="640639"/>
            <a:ext cx="8409914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Změny Statutu MV OP VVV:</a:t>
            </a:r>
          </a:p>
          <a:p>
            <a:endParaRPr lang="cs-CZ" sz="1600" b="1" dirty="0" smtClean="0">
              <a:solidFill>
                <a:prstClr val="black"/>
              </a:solidFill>
            </a:endParaRPr>
          </a:p>
          <a:p>
            <a:r>
              <a:rPr lang="cs-CZ" sz="2800" b="1" dirty="0" smtClean="0">
                <a:solidFill>
                  <a:prstClr val="black"/>
                </a:solidFill>
              </a:rPr>
              <a:t>Vložení písmena </a:t>
            </a:r>
            <a:r>
              <a:rPr lang="cs-CZ" sz="2800" b="1" dirty="0">
                <a:solidFill>
                  <a:prstClr val="black"/>
                </a:solidFill>
              </a:rPr>
              <a:t>c) </a:t>
            </a:r>
            <a:r>
              <a:rPr lang="cs-CZ" sz="2800" b="1" dirty="0" smtClean="0">
                <a:solidFill>
                  <a:prstClr val="black"/>
                </a:solidFill>
              </a:rPr>
              <a:t>- Článek 2, bod 8 </a:t>
            </a:r>
            <a:r>
              <a:rPr lang="cs-CZ" sz="3200" b="1" dirty="0">
                <a:solidFill>
                  <a:prstClr val="black"/>
                </a:solidFill>
              </a:rPr>
              <a:t/>
            </a:r>
            <a:br>
              <a:rPr lang="cs-CZ" sz="3200" b="1" dirty="0">
                <a:solidFill>
                  <a:prstClr val="black"/>
                </a:solidFill>
              </a:rPr>
            </a:br>
            <a:endParaRPr lang="cs-CZ" sz="900" b="1" dirty="0">
              <a:solidFill>
                <a:prstClr val="black"/>
              </a:solidFill>
            </a:endParaRPr>
          </a:p>
          <a:p>
            <a:r>
              <a:rPr lang="cs-CZ" sz="2400" b="1" spc="100" dirty="0" smtClean="0">
                <a:solidFill>
                  <a:prstClr val="black"/>
                </a:solidFill>
              </a:rPr>
              <a:t>Varianty usnesení při schvalování IPs:</a:t>
            </a:r>
          </a:p>
          <a:p>
            <a:endParaRPr lang="cs-CZ" sz="800" b="1" spc="1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spc="100" dirty="0" smtClean="0">
                <a:solidFill>
                  <a:prstClr val="black"/>
                </a:solidFill>
              </a:rPr>
              <a:t>MV schvaluje realizaci 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spc="100" dirty="0" smtClean="0">
                <a:solidFill>
                  <a:prstClr val="black"/>
                </a:solidFill>
              </a:rPr>
              <a:t>MV neschvaluje </a:t>
            </a:r>
            <a:r>
              <a:rPr lang="cs-CZ" sz="2400" spc="100" dirty="0">
                <a:solidFill>
                  <a:prstClr val="black"/>
                </a:solidFill>
              </a:rPr>
              <a:t>realizaci IPs</a:t>
            </a:r>
            <a:endParaRPr lang="cs-CZ" sz="2400" spc="1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spc="100" dirty="0" smtClean="0">
                <a:solidFill>
                  <a:prstClr val="black"/>
                </a:solidFill>
              </a:rPr>
              <a:t>MV </a:t>
            </a:r>
            <a:r>
              <a:rPr lang="cs-CZ" sz="2400" spc="100" dirty="0">
                <a:solidFill>
                  <a:prstClr val="black"/>
                </a:solidFill>
              </a:rPr>
              <a:t>souhlasí s realizací projektu a ukládá </a:t>
            </a:r>
            <a:r>
              <a:rPr lang="cs-CZ" sz="2400" spc="100" dirty="0" smtClean="0">
                <a:solidFill>
                  <a:prstClr val="black"/>
                </a:solidFill>
              </a:rPr>
              <a:t>dopracovat    předložené </a:t>
            </a:r>
            <a:r>
              <a:rPr lang="cs-CZ" sz="2400" spc="100" dirty="0">
                <a:solidFill>
                  <a:prstClr val="black"/>
                </a:solidFill>
              </a:rPr>
              <a:t>zkrácené znění charty dle připomínek </a:t>
            </a:r>
            <a:r>
              <a:rPr lang="cs-CZ" sz="2400" spc="100" dirty="0" smtClean="0">
                <a:solidFill>
                  <a:prstClr val="black"/>
                </a:solidFill>
              </a:rPr>
              <a:t>MV</a:t>
            </a:r>
            <a:endParaRPr lang="cs-CZ" sz="2400" spc="100" dirty="0">
              <a:solidFill>
                <a:prstClr val="black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spc="100" dirty="0" smtClean="0">
                <a:solidFill>
                  <a:prstClr val="black"/>
                </a:solidFill>
              </a:rPr>
              <a:t>MV </a:t>
            </a:r>
            <a:r>
              <a:rPr lang="cs-CZ" sz="2400" spc="100" dirty="0">
                <a:solidFill>
                  <a:prstClr val="black"/>
                </a:solidFill>
              </a:rPr>
              <a:t>požaduje dopracování úplného znění </a:t>
            </a:r>
            <a:r>
              <a:rPr lang="cs-CZ" sz="2400" spc="100" dirty="0" smtClean="0">
                <a:solidFill>
                  <a:prstClr val="black"/>
                </a:solidFill>
              </a:rPr>
              <a:t>charty projektu dle </a:t>
            </a:r>
            <a:r>
              <a:rPr lang="cs-CZ" sz="2400" spc="100" dirty="0">
                <a:solidFill>
                  <a:prstClr val="black"/>
                </a:solidFill>
              </a:rPr>
              <a:t>vznesených připomínek, znovu </a:t>
            </a:r>
            <a:r>
              <a:rPr lang="cs-CZ" sz="2400" spc="100" dirty="0" smtClean="0">
                <a:solidFill>
                  <a:prstClr val="black"/>
                </a:solidFill>
              </a:rPr>
              <a:t>předložení úplného </a:t>
            </a:r>
            <a:r>
              <a:rPr lang="cs-CZ" sz="2400" spc="100" dirty="0">
                <a:solidFill>
                  <a:prstClr val="black"/>
                </a:solidFill>
              </a:rPr>
              <a:t>znění </a:t>
            </a:r>
            <a:r>
              <a:rPr lang="cs-CZ" sz="2400" spc="100" dirty="0" smtClean="0">
                <a:solidFill>
                  <a:prstClr val="black"/>
                </a:solidFill>
              </a:rPr>
              <a:t>přepracované </a:t>
            </a:r>
            <a:r>
              <a:rPr lang="cs-CZ" sz="2400" spc="100" dirty="0">
                <a:solidFill>
                  <a:prstClr val="black"/>
                </a:solidFill>
              </a:rPr>
              <a:t>charty ke schválení </a:t>
            </a:r>
            <a:r>
              <a:rPr lang="cs-CZ" sz="2400" spc="100" dirty="0" smtClean="0">
                <a:solidFill>
                  <a:prstClr val="black"/>
                </a:solidFill>
              </a:rPr>
              <a:t>na </a:t>
            </a:r>
            <a:r>
              <a:rPr lang="cs-CZ" sz="2400" spc="100" dirty="0">
                <a:solidFill>
                  <a:prstClr val="black"/>
                </a:solidFill>
              </a:rPr>
              <a:t>poradu vedení </a:t>
            </a:r>
            <a:r>
              <a:rPr lang="cs-CZ" sz="2400" spc="100" dirty="0" smtClean="0">
                <a:solidFill>
                  <a:prstClr val="black"/>
                </a:solidFill>
              </a:rPr>
              <a:t>MŠMT / schvalujícímu </a:t>
            </a:r>
            <a:r>
              <a:rPr lang="cs-CZ" sz="2400" spc="100" dirty="0">
                <a:solidFill>
                  <a:prstClr val="black"/>
                </a:solidFill>
              </a:rPr>
              <a:t>útvaru </a:t>
            </a:r>
            <a:r>
              <a:rPr lang="cs-CZ" sz="2400" spc="100" dirty="0" smtClean="0">
                <a:solidFill>
                  <a:prstClr val="black"/>
                </a:solidFill>
              </a:rPr>
              <a:t>a</a:t>
            </a:r>
            <a:r>
              <a:rPr lang="cs-CZ" sz="2400" spc="100" dirty="0">
                <a:solidFill>
                  <a:prstClr val="black"/>
                </a:solidFill>
              </a:rPr>
              <a:t> </a:t>
            </a:r>
            <a:r>
              <a:rPr lang="cs-CZ" sz="2400" spc="100" dirty="0" smtClean="0">
                <a:solidFill>
                  <a:prstClr val="black"/>
                </a:solidFill>
              </a:rPr>
              <a:t>znovu předložení</a:t>
            </a:r>
            <a:r>
              <a:rPr lang="cs-CZ" sz="2400" spc="100" dirty="0">
                <a:solidFill>
                  <a:prstClr val="black"/>
                </a:solidFill>
              </a:rPr>
              <a:t> </a:t>
            </a:r>
            <a:r>
              <a:rPr lang="cs-CZ" sz="2400" spc="100" dirty="0" smtClean="0">
                <a:solidFill>
                  <a:prstClr val="black"/>
                </a:solidFill>
              </a:rPr>
              <a:t>zkráceného </a:t>
            </a:r>
            <a:r>
              <a:rPr lang="cs-CZ" sz="2400" spc="100" dirty="0">
                <a:solidFill>
                  <a:prstClr val="black"/>
                </a:solidFill>
              </a:rPr>
              <a:t>znění </a:t>
            </a:r>
            <a:r>
              <a:rPr lang="cs-CZ" sz="2400" spc="100" dirty="0" smtClean="0">
                <a:solidFill>
                  <a:prstClr val="black"/>
                </a:solidFill>
              </a:rPr>
              <a:t>charty ke </a:t>
            </a:r>
            <a:r>
              <a:rPr lang="cs-CZ" sz="2400" spc="100" dirty="0">
                <a:solidFill>
                  <a:prstClr val="black"/>
                </a:solidFill>
              </a:rPr>
              <a:t>schválení na </a:t>
            </a:r>
            <a:r>
              <a:rPr lang="cs-CZ" sz="2400" spc="100" dirty="0" smtClean="0">
                <a:solidFill>
                  <a:prstClr val="black"/>
                </a:solidFill>
              </a:rPr>
              <a:t>následující </a:t>
            </a:r>
            <a:r>
              <a:rPr lang="cs-CZ" sz="2400" spc="100" dirty="0">
                <a:solidFill>
                  <a:prstClr val="black"/>
                </a:solidFill>
              </a:rPr>
              <a:t>MV</a:t>
            </a:r>
          </a:p>
          <a:p>
            <a:endParaRPr lang="cs-CZ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887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630590"/>
            <a:ext cx="81381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Stav naplňování předběžných </a:t>
            </a:r>
            <a:r>
              <a:rPr lang="cs-CZ" sz="2400" b="1" dirty="0" smtClean="0"/>
              <a:t>podmínek na úrovni OP VVV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800" b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640303"/>
              </p:ext>
            </p:extLst>
          </p:nvPr>
        </p:nvGraphicFramePr>
        <p:xfrm>
          <a:off x="371789" y="1157869"/>
          <a:ext cx="8324950" cy="4250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7446"/>
                <a:gridCol w="763675"/>
                <a:gridCol w="1197014"/>
                <a:gridCol w="1113878"/>
                <a:gridCol w="1113878"/>
                <a:gridCol w="1092234"/>
                <a:gridCol w="1088903"/>
                <a:gridCol w="407922"/>
              </a:tblGrid>
              <a:tr h="38957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Předběžná podmínka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Gestor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PP splněna při schválení programu EK (ANO/NE)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Pokud nebyla PP splněna při schválení programu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Proces dokončen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vert="vert270" anchor="ctr"/>
                </a:tc>
              </a:tr>
              <a:tr h="99099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splnění dle AP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splnění na národní úrovni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formálního zaslání EK (přes SFC)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Termín formální verifikace EK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O1 Nediskriminace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O2 Rovnost mužů a žen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ÚV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O3 Zdravotní postižení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MPSV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5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O6 EIA/SEA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MŽP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ANO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---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---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200"/>
                        <a:buFont typeface="Wingdings" panose="05000000000000000000" pitchFamily="2" charset="2"/>
                        <a:buChar char=""/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267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O4 Veřejné zakázky - OPVVV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ŘO VVV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30.06.2015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30.06</a:t>
                      </a:r>
                      <a:r>
                        <a:rPr lang="cs-CZ" sz="1600" dirty="0">
                          <a:effectLst/>
                        </a:rPr>
                        <a:t>. 2015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dosud </a:t>
                      </a:r>
                      <a:r>
                        <a:rPr lang="cs-CZ" sz="1400" dirty="0" smtClean="0">
                          <a:effectLst/>
                        </a:rPr>
                        <a:t>neodesláno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0340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Stav naplňování předběžných </a:t>
            </a:r>
            <a:r>
              <a:rPr lang="cs-CZ" sz="2400" b="1" dirty="0" smtClean="0"/>
              <a:t>podmínek na úrovni OP VVV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/>
            <a:endParaRPr lang="cs-CZ" sz="2400" b="1" dirty="0" smtClean="0"/>
          </a:p>
          <a:p>
            <a:pPr algn="ctr"/>
            <a:endParaRPr lang="cs-CZ" sz="2800" b="1" dirty="0"/>
          </a:p>
          <a:p>
            <a:endParaRPr lang="cs-CZ" sz="2000" dirty="0" smtClean="0"/>
          </a:p>
          <a:p>
            <a:r>
              <a:rPr lang="cs-CZ" sz="2000" dirty="0" smtClean="0"/>
              <a:t>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41721"/>
              </p:ext>
            </p:extLst>
          </p:nvPr>
        </p:nvGraphicFramePr>
        <p:xfrm>
          <a:off x="467140" y="1455006"/>
          <a:ext cx="8335214" cy="4153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384"/>
                <a:gridCol w="617739"/>
                <a:gridCol w="1015337"/>
                <a:gridCol w="1115251"/>
                <a:gridCol w="1115251"/>
                <a:gridCol w="1093580"/>
                <a:gridCol w="1090246"/>
                <a:gridCol w="408426"/>
              </a:tblGrid>
              <a:tr h="29340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Gestor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PP splněna při schválení programu EK (ANO/NE)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Pokud nebyla PP splněna při schválení programu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Proces dokončen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 vert="vert270" anchor="ctr"/>
                </a:tc>
              </a:tr>
              <a:tr h="9822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 splnění dle AP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Termín splnění na národní úrovni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Termín formálního zaslání EK (přes SFC)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Termín formální verifikace EK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T1.1 Výzkum a Vývoj – Inteligentní specializace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30. 09. 2015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30. 09. 2015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dosud neodesláno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736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T1.2 Výzkum a Vývoj – víceletý plán pro sestavování rozpočtu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000"/>
                        <a:buFont typeface="Wingdings" panose="05000000000000000000" pitchFamily="2" charset="2"/>
                        <a:buChar char=""/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736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T10.1 Ukončování školní docházky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MŠMT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NE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30. 06. 2015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29. 07. 2015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31. 07. 2015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očekávána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verifikace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  <a:tr h="4911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T10.2 Vysokoškolské vzdělávání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MŠMT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---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---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---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---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2000"/>
                        <a:buFont typeface="Wingdings" panose="05000000000000000000" pitchFamily="2" charset="2"/>
                        <a:buChar char=""/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32748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Stav naplňování předběžných podmínek na úrovni OP VVV</a:t>
            </a:r>
            <a:endParaRPr lang="cs-CZ" sz="2400" b="1" dirty="0">
              <a:solidFill>
                <a:srgbClr val="FF0000"/>
              </a:solidFill>
            </a:endParaRPr>
          </a:p>
          <a:p>
            <a:pPr algn="ctr"/>
            <a:endParaRPr lang="cs-CZ" sz="2800" b="1" dirty="0" smtClean="0"/>
          </a:p>
          <a:p>
            <a:pPr algn="ctr"/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47998"/>
              </p:ext>
            </p:extLst>
          </p:nvPr>
        </p:nvGraphicFramePr>
        <p:xfrm>
          <a:off x="628650" y="1426702"/>
          <a:ext cx="8022368" cy="4212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730"/>
                <a:gridCol w="743578"/>
                <a:gridCol w="1135464"/>
                <a:gridCol w="1286189"/>
                <a:gridCol w="3536407"/>
              </a:tblGrid>
              <a:tr h="8276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Předběžná podmínka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Gestor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Stav plnění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(ČÁSTEČNĚ/NE)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Termín splnění PP dle AP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Popis aktuálního plnění PP, včetně možné identifikace změn v Akčním plánu (max. 1000 znaků)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5015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O4 Veřejné zakázky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MMR 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ČÁSTEČNĚ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31. 12. 2016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Došlo ke splnění dvou opatření v termínech stanovených v Akčním plánu a jednoho kritéria týkajícího se posílení správní kapacity. Z celkem čtyř kritérií zbývají splnit ještě dvě kritéria.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Předběžná podmínka je na národní úrovni plněna dle Akčního plánu.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4245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O5 Veřejná podpora -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MMR 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ČÁSTEČNĚ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30. 06. 2016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Z celkem tří kritérií zbývá splnit pouze jedno kritérium týkající se posílení správní kapacity.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Předběžná podmínka je na národní úrovni plněna dle Akčního plánu.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28650" y="1930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6141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b="1" dirty="0">
                <a:latin typeface="+mn-lt"/>
                <a:ea typeface="+mn-ea"/>
                <a:cs typeface="+mn-cs"/>
              </a:rPr>
              <a:t>Stav naplňování předběžných podmínek na úrovni OP VVV</a:t>
            </a: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09426"/>
              </p:ext>
            </p:extLst>
          </p:nvPr>
        </p:nvGraphicFramePr>
        <p:xfrm>
          <a:off x="381836" y="1600200"/>
          <a:ext cx="8314904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246"/>
                <a:gridCol w="656130"/>
                <a:gridCol w="989404"/>
                <a:gridCol w="1416408"/>
                <a:gridCol w="4091716"/>
              </a:tblGrid>
              <a:tr h="6470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Gestor 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Stav plnění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(ČÁSTEČNĚ/NE)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Termín splnění PP dle AP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Popis aktuálního plnění PP, včetně možné identifikace změn v Akčním plánu (max. 1000 znaků)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087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O7 Statistické systémy a ukazatele výsledků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MMR 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ČÁSTEČNĚ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30. 06. 2016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Došlo ke splnění jednoho kritéria v souvislosti se splněním programů. Z celkem šesti kritérií je třeba splnit ještě čtyři.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 je na národní úrovni plněna dle Akčního plánu.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0871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O7 Statistické systémy a ukazatele výsledků – OP VVV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OP VVV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31. 12. 2016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Je potřeba splnit jedno opatření na úrovni programu týkající se indikátorů k začlenění Romů do vzdělávání.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 je na národní úrovni plněna dle Akčního plánu.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  <a:tr h="15271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T9.2 Politika začleňování Romů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ÚV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ČÁSTEČNĚ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31. 03. 2016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cs-CZ" sz="1400" dirty="0">
                          <a:effectLst/>
                        </a:rPr>
                        <a:t>Z šesti kritérií nesplněno jedno kritérium týkající se kontrolních metod, které umožní hodnocení dopadu opatření na integraci Romů, a přezkumného mechanismu pro upravování strategie (Metodika hodnocení a monitoringu Strategie romské integrace do roku 2020).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Předběžná podmínka je plněna dle Akčního plánu.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35" marR="596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8655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2950" y="1876425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Pracovní skupiny pod MV OP </a:t>
            </a:r>
            <a:r>
              <a:rPr lang="cs-CZ" sz="2800" b="1" dirty="0" smtClean="0"/>
              <a:t>VVV</a:t>
            </a:r>
          </a:p>
          <a:p>
            <a:pPr algn="ctr"/>
            <a:r>
              <a:rPr lang="cs-CZ" sz="2800" i="1" dirty="0" smtClean="0"/>
              <a:t>- pro informaci</a:t>
            </a:r>
            <a:endParaRPr lang="cs-CZ" sz="2800" i="1" dirty="0"/>
          </a:p>
        </p:txBody>
      </p:sp>
    </p:spTree>
    <p:extLst>
      <p:ext uri="{BB962C8B-B14F-4D97-AF65-F5344CB8AC3E}">
        <p14:creationId xmlns:p14="http://schemas.microsoft.com/office/powerpoint/2010/main" val="35253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58580" y="801412"/>
            <a:ext cx="813816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Pracovní skupiny pod MV OP VVV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Pracovní </a:t>
            </a:r>
            <a:r>
              <a:rPr lang="cs-CZ" sz="2400" b="1" dirty="0"/>
              <a:t>skupina Plánovací komise programu (PKP) </a:t>
            </a:r>
            <a:endParaRPr lang="cs-CZ" b="1" dirty="0"/>
          </a:p>
          <a:p>
            <a:endParaRPr lang="cs-CZ" sz="1200" b="1" dirty="0"/>
          </a:p>
          <a:p>
            <a:pPr algn="just"/>
            <a:r>
              <a:rPr lang="cs-CZ" sz="2400" b="1" dirty="0" smtClean="0"/>
              <a:t>4. </a:t>
            </a:r>
            <a:r>
              <a:rPr lang="cs-CZ" sz="2400" b="1" dirty="0"/>
              <a:t>prosince </a:t>
            </a:r>
            <a:r>
              <a:rPr lang="cs-CZ" sz="2400" b="1" dirty="0" smtClean="0"/>
              <a:t>2015</a:t>
            </a:r>
            <a:r>
              <a:rPr lang="cs-CZ" sz="2400" b="1" dirty="0"/>
              <a:t>: </a:t>
            </a:r>
            <a:r>
              <a:rPr lang="cs-CZ" sz="2400" dirty="0"/>
              <a:t>aktualizace harmonogramu výzev pro rok 2015 </a:t>
            </a:r>
            <a:r>
              <a:rPr lang="cs-CZ" sz="2400" dirty="0" smtClean="0"/>
              <a:t>a </a:t>
            </a:r>
            <a:r>
              <a:rPr lang="cs-CZ" sz="2400" dirty="0"/>
              <a:t>projednání stavu přípravy a harmonogramu projednávání harmonogramu </a:t>
            </a:r>
            <a:r>
              <a:rPr lang="cs-CZ" sz="2400" dirty="0" smtClean="0"/>
              <a:t>výzev </a:t>
            </a:r>
            <a:r>
              <a:rPr lang="cs-CZ" sz="2400" dirty="0"/>
              <a:t>pro rok </a:t>
            </a:r>
            <a:r>
              <a:rPr lang="cs-CZ" sz="2400" dirty="0" smtClean="0"/>
              <a:t>2016</a:t>
            </a:r>
          </a:p>
          <a:p>
            <a:pPr algn="just"/>
            <a:r>
              <a:rPr lang="cs-CZ" sz="2400" b="1" dirty="0" smtClean="0"/>
              <a:t>9. prosince 2015:</a:t>
            </a:r>
            <a:r>
              <a:rPr lang="cs-CZ" sz="2400" dirty="0" smtClean="0"/>
              <a:t> projednání problematiky podpory odborného vzdělávání</a:t>
            </a:r>
            <a:endParaRPr lang="cs-CZ" sz="2400" dirty="0"/>
          </a:p>
          <a:p>
            <a:pPr algn="just"/>
            <a:endParaRPr lang="cs-CZ" sz="800" b="1" dirty="0" smtClean="0"/>
          </a:p>
          <a:p>
            <a:pPr algn="just"/>
            <a:endParaRPr lang="cs-CZ" sz="800" b="1" dirty="0"/>
          </a:p>
          <a:p>
            <a:pPr algn="just"/>
            <a:r>
              <a:rPr lang="cs-CZ" sz="2400" b="1" dirty="0"/>
              <a:t>Dílčí Pracovní skupina PKP pro PO1 a PO2 </a:t>
            </a:r>
          </a:p>
          <a:p>
            <a:pPr algn="just"/>
            <a:endParaRPr lang="cs-CZ" sz="1200" b="1" dirty="0"/>
          </a:p>
          <a:p>
            <a:pPr algn="just"/>
            <a:r>
              <a:rPr lang="cs-CZ" sz="2400" b="1" dirty="0" smtClean="0"/>
              <a:t>8. </a:t>
            </a:r>
            <a:r>
              <a:rPr lang="cs-CZ" sz="2400" b="1" dirty="0"/>
              <a:t>října </a:t>
            </a:r>
            <a:r>
              <a:rPr lang="cs-CZ" sz="2400" b="1" dirty="0" smtClean="0"/>
              <a:t>a </a:t>
            </a:r>
            <a:r>
              <a:rPr lang="cs-CZ" sz="2400" b="1" dirty="0"/>
              <a:t>4. </a:t>
            </a:r>
            <a:r>
              <a:rPr lang="cs-CZ" sz="2400" b="1" dirty="0" smtClean="0"/>
              <a:t>prosince 2015: </a:t>
            </a:r>
            <a:r>
              <a:rPr lang="cs-CZ" sz="2400" dirty="0"/>
              <a:t>zaměření a aktivity ve výzvách, jejichž hodnotící kritéria jsou předmětem jednání na </a:t>
            </a:r>
            <a:r>
              <a:rPr lang="cs-CZ" sz="2400" dirty="0" smtClean="0"/>
              <a:t>3</a:t>
            </a:r>
            <a:r>
              <a:rPr lang="cs-CZ" sz="2400" dirty="0"/>
              <a:t>. MV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OP VVV</a:t>
            </a:r>
            <a:endParaRPr lang="cs-CZ" sz="2400" dirty="0"/>
          </a:p>
          <a:p>
            <a:endParaRPr lang="cs-CZ" dirty="0"/>
          </a:p>
          <a:p>
            <a:pPr algn="just"/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5169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33"/>
          <a:stretch/>
        </p:blipFill>
        <p:spPr>
          <a:xfrm>
            <a:off x="0" y="0"/>
            <a:ext cx="9144000" cy="536067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42950" y="1876425"/>
            <a:ext cx="758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Různé</a:t>
            </a:r>
          </a:p>
        </p:txBody>
      </p:sp>
    </p:spTree>
    <p:extLst>
      <p:ext uri="{BB962C8B-B14F-4D97-AF65-F5344CB8AC3E}">
        <p14:creationId xmlns:p14="http://schemas.microsoft.com/office/powerpoint/2010/main" val="34242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dirty="0" smtClean="0"/>
          </a:p>
          <a:p>
            <a:endParaRPr lang="cs-CZ" sz="3200" dirty="0"/>
          </a:p>
          <a:p>
            <a:endParaRPr lang="cs-CZ" sz="3200" dirty="0" smtClean="0"/>
          </a:p>
          <a:p>
            <a:r>
              <a:rPr lang="cs-CZ" sz="3200" dirty="0" smtClean="0"/>
              <a:t>	Plánované </a:t>
            </a:r>
            <a:r>
              <a:rPr lang="cs-CZ" sz="3200" dirty="0"/>
              <a:t>termíny MV OP VVV: </a:t>
            </a:r>
          </a:p>
          <a:p>
            <a:r>
              <a:rPr lang="cs-CZ" sz="3200" dirty="0"/>
              <a:t>  </a:t>
            </a:r>
            <a:endParaRPr lang="cs-CZ" sz="3200" dirty="0" smtClean="0"/>
          </a:p>
          <a:p>
            <a:r>
              <a:rPr lang="cs-CZ" sz="3200" dirty="0">
                <a:solidFill>
                  <a:srgbClr val="FF0000"/>
                </a:solidFill>
              </a:rPr>
              <a:t>	</a:t>
            </a:r>
            <a:r>
              <a:rPr lang="cs-CZ" sz="3200" b="1" dirty="0"/>
              <a:t>4. zasedání </a:t>
            </a:r>
            <a:r>
              <a:rPr lang="cs-CZ" sz="3200" dirty="0"/>
              <a:t>MV OP VVV </a:t>
            </a:r>
            <a:r>
              <a:rPr lang="cs-CZ" sz="3200" b="1" dirty="0" smtClean="0"/>
              <a:t>25. </a:t>
            </a:r>
            <a:r>
              <a:rPr lang="cs-CZ" sz="3200" b="1" dirty="0"/>
              <a:t>února 2016</a:t>
            </a:r>
          </a:p>
          <a:p>
            <a:pPr>
              <a:lnSpc>
                <a:spcPct val="150000"/>
              </a:lnSpc>
            </a:pPr>
            <a:r>
              <a:rPr lang="cs-CZ" sz="3200" b="1" dirty="0"/>
              <a:t>  </a:t>
            </a:r>
            <a:r>
              <a:rPr lang="cs-CZ" sz="3200" b="1" dirty="0" smtClean="0"/>
              <a:t>        </a:t>
            </a:r>
            <a:r>
              <a:rPr lang="cs-CZ" sz="3200" b="1" dirty="0"/>
              <a:t>5. zasedání </a:t>
            </a:r>
            <a:r>
              <a:rPr lang="cs-CZ" sz="3200" dirty="0"/>
              <a:t>MV OP VVV </a:t>
            </a:r>
            <a:r>
              <a:rPr lang="cs-CZ" sz="3200" b="1" dirty="0"/>
              <a:t>27. dubna </a:t>
            </a:r>
            <a:r>
              <a:rPr lang="cs-CZ" sz="3200" b="1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053605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140" y="801412"/>
            <a:ext cx="8229600" cy="83491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2860" y="801412"/>
            <a:ext cx="8138160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Změny Statutu MV OP VVV: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800" spc="100" dirty="0"/>
          </a:p>
          <a:p>
            <a:r>
              <a:rPr lang="cs-CZ" sz="2800" b="1" dirty="0"/>
              <a:t>Zvláštní upozornění na aktualizované znění </a:t>
            </a:r>
            <a:br>
              <a:rPr lang="cs-CZ" sz="2800" b="1" dirty="0"/>
            </a:br>
            <a:r>
              <a:rPr lang="cs-CZ" sz="2800" b="1" dirty="0"/>
              <a:t>Článku </a:t>
            </a:r>
            <a:r>
              <a:rPr lang="cs-CZ" sz="2800" b="1" dirty="0" smtClean="0"/>
              <a:t>3, </a:t>
            </a:r>
            <a:r>
              <a:rPr lang="cs-CZ" sz="2800" b="1" dirty="0"/>
              <a:t>bod 7., písmeno f)</a:t>
            </a:r>
            <a:br>
              <a:rPr lang="cs-CZ" sz="2800" b="1" dirty="0"/>
            </a:br>
            <a:endParaRPr lang="cs-CZ" sz="800" b="1" dirty="0"/>
          </a:p>
          <a:p>
            <a:pPr algn="just"/>
            <a:endParaRPr lang="cs-CZ" dirty="0" smtClean="0"/>
          </a:p>
          <a:p>
            <a:pPr algn="just"/>
            <a:r>
              <a:rPr lang="cs-CZ" sz="2400" dirty="0" smtClean="0"/>
              <a:t>Člen </a:t>
            </a:r>
            <a:r>
              <a:rPr lang="cs-CZ" sz="2400" dirty="0"/>
              <a:t>MV či jeho nominovaný zástupce musí poskytnout </a:t>
            </a:r>
            <a:r>
              <a:rPr lang="cs-CZ" sz="2400" dirty="0" smtClean="0"/>
              <a:t>součinnost,  </a:t>
            </a:r>
            <a:r>
              <a:rPr lang="cs-CZ" sz="2400" dirty="0"/>
              <a:t>aby mu mohly být veškeré dokumenty týkající se MV zasílány prostřednictvím informačního systému MS2014+ (tj. absolvovat školení uživatele, zaregistrovat se, apod.).</a:t>
            </a:r>
          </a:p>
          <a:p>
            <a:pPr algn="just"/>
            <a:endParaRPr lang="cs-CZ" sz="1000" dirty="0">
              <a:solidFill>
                <a:srgbClr val="FF0000"/>
              </a:solidFill>
            </a:endParaRPr>
          </a:p>
          <a:p>
            <a:pPr algn="just"/>
            <a:r>
              <a:rPr lang="cs-CZ" sz="2400" b="1" dirty="0"/>
              <a:t>Členové a stálí hosté a jejich nominovaní zástupci, kteří neučiní potřebné kroky pro zasílání dokumentů prostřednictvím MS2014+ do 10. ledna 2016 budou písemně vyzváni k nápravě. </a:t>
            </a:r>
            <a:r>
              <a:rPr lang="cs-CZ" sz="2400" dirty="0">
                <a:solidFill>
                  <a:srgbClr val="FF0000"/>
                </a:solidFill>
              </a:rPr>
              <a:t/>
            </a:r>
            <a:br>
              <a:rPr lang="cs-CZ" sz="2400" dirty="0">
                <a:solidFill>
                  <a:srgbClr val="FF0000"/>
                </a:solidFill>
              </a:rPr>
            </a:br>
            <a:r>
              <a:rPr lang="cs-CZ" sz="2400" dirty="0">
                <a:solidFill>
                  <a:srgbClr val="FF0000"/>
                </a:solidFill>
              </a:rPr>
              <a:t> </a:t>
            </a:r>
          </a:p>
          <a:p>
            <a:endParaRPr lang="cs-CZ" sz="2000" i="1" dirty="0"/>
          </a:p>
          <a:p>
            <a:endParaRPr lang="cs-CZ" sz="2000" i="1" dirty="0"/>
          </a:p>
          <a:p>
            <a:endParaRPr lang="cs-CZ" sz="2000" i="1" dirty="0"/>
          </a:p>
          <a:p>
            <a:endParaRPr lang="cs-CZ" sz="2000" dirty="0"/>
          </a:p>
          <a:p>
            <a:r>
              <a:rPr lang="cs-CZ" sz="2000" dirty="0"/>
              <a:t> </a:t>
            </a:r>
            <a:br>
              <a:rPr lang="cs-CZ" sz="200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14959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VVV [jen pro čtení]" id="{55DEF8B9-3EA4-4AA7-828A-8FE4F2423DC7}" vid="{5C77B7FB-FC31-4917-8A92-D3000B8830A8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15OPMSMT0001-28-14199</_dlc_DocId>
    <_dlc_DocIdUrl xmlns="0104a4cd-1400-468e-be1b-c7aad71d7d5a">
      <Url>http://op.msmt.cz/_layouts/15/DocIdRedir.aspx?ID=15OPMSMT0001-28-14199</Url>
      <Description>15OPMSMT0001-28-14199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836A6B-B9C0-4044-A2B1-4CDBD2A5CC87}"/>
</file>

<file path=customXml/itemProps2.xml><?xml version="1.0" encoding="utf-8"?>
<ds:datastoreItem xmlns:ds="http://schemas.openxmlformats.org/officeDocument/2006/customXml" ds:itemID="{241FC87D-118F-4FFF-98EE-59ADE527E458}"/>
</file>

<file path=customXml/itemProps3.xml><?xml version="1.0" encoding="utf-8"?>
<ds:datastoreItem xmlns:ds="http://schemas.openxmlformats.org/officeDocument/2006/customXml" ds:itemID="{EB7D9836-1CA0-4407-ABC7-093FC03A947E}"/>
</file>

<file path=customXml/itemProps4.xml><?xml version="1.0" encoding="utf-8"?>
<ds:datastoreItem xmlns:ds="http://schemas.openxmlformats.org/officeDocument/2006/customXml" ds:itemID="{C17D1AF3-33D3-4B37-8B2D-D5BDEF33BE0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</TotalTime>
  <Words>3718</Words>
  <Application>Microsoft Office PowerPoint</Application>
  <PresentationFormat>Předvádění na obrazovce (4:3)</PresentationFormat>
  <Paragraphs>1104</Paragraphs>
  <Slides>87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87</vt:i4>
      </vt:variant>
    </vt:vector>
  </HeadingPairs>
  <TitlesOfParts>
    <vt:vector size="94" baseType="lpstr">
      <vt:lpstr>Meiryo UI</vt:lpstr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  </vt:lpstr>
      <vt:lpstr>  </vt:lpstr>
      <vt:lpstr>  </vt:lpstr>
      <vt:lpstr>Prezentace aplikace PowerPoint</vt:lpstr>
      <vt:lpstr>Prezentace aplikace PowerPoint</vt:lpstr>
      <vt:lpstr>  </vt:lpstr>
      <vt:lpstr>  </vt:lpstr>
      <vt:lpstr>  </vt:lpstr>
      <vt:lpstr>Prezentace aplikace PowerPoint</vt:lpstr>
      <vt:lpstr>  </vt:lpstr>
      <vt:lpstr>  </vt:lpstr>
      <vt:lpstr>  </vt:lpstr>
      <vt:lpstr>Prezentace aplikace PowerPoint</vt:lpstr>
      <vt:lpstr>  </vt:lpstr>
      <vt:lpstr>Den s evropskými fondy - 26. 9. 2015 </vt:lpstr>
      <vt:lpstr>Prezentace aplikace PowerPoint</vt:lpstr>
      <vt:lpstr>  </vt:lpstr>
      <vt:lpstr>  </vt:lpstr>
      <vt:lpstr>  </vt:lpstr>
      <vt:lpstr>  </vt:lpstr>
      <vt:lpstr>  </vt:lpstr>
      <vt:lpstr>Prezentace aplikace PowerPoint</vt:lpstr>
      <vt:lpstr>Prezentace aplikace PowerPoint</vt:lpstr>
      <vt:lpstr>IPs - Inkluzivní a kvalitní vzdělávání v územích se sociálně vyloučenými lokalitami </vt:lpstr>
      <vt:lpstr>IPs - Inkluzivní a kvalitní vzdělávání v územích se sociálně vyloučenými lokalitami </vt:lpstr>
      <vt:lpstr>IPs - Inkluzivní a kvalitní vzdělávání v územích se sociálně vyloučenými lokalitami </vt:lpstr>
      <vt:lpstr>IPs - Inkluzivní a kvalitní vzdělávání v územích se sociálně vyloučenými lokalitami </vt:lpstr>
      <vt:lpstr>IPs - Inkluzivní a kvalitní vzdělávání v územích se sociálně vyloučenými lokalitami </vt:lpstr>
      <vt:lpstr>IPs - Inkluzivní a kvalitní vzdělávání v územích se sociálně vyloučenými lokalitami </vt:lpstr>
      <vt:lpstr>IPs - Inkluzivní a kvalitní vzdělávání v územích se sociálně vyloučenými lokalitami </vt:lpstr>
      <vt:lpstr>IPs - Inkluzivní a kvalitní vzdělávání v územích se sociálně vyloučenými lokalitami </vt:lpstr>
      <vt:lpstr>IPs - Inkluzivní a kvalitní vzdělávání v územích se sociálně vyloučenými lokalitami </vt:lpstr>
      <vt:lpstr>IPs - Inkluzivní a kvalitní vzdělávání v územích se sociálně vyloučenými lokalitami </vt:lpstr>
      <vt:lpstr>IPs - Inkluzivní a kvalitní vzdělávání v územích se sociálně vyloučenými lokalitami </vt:lpstr>
      <vt:lpstr>IPs - Inkluzivní a kvalitní vzdělávání v územích se sociálně vyloučenými lokalitami  Rozsah a výstupy</vt:lpstr>
      <vt:lpstr>IPs - Inkluzivní a kvalitní vzdělávání v územích se sociálně vyloučenými lokalitami  Rozsah a výstupy</vt:lpstr>
      <vt:lpstr>IPs - Inkluzivní a kvalitní vzdělávání v územích se sociálně vyloučenými lokalitami </vt:lpstr>
      <vt:lpstr>IPs - Inkluzivní a kvalitní vzdělávání v územích se sociálně vyloučenými lokalitami  Schéma základních vztahů v území</vt:lpstr>
      <vt:lpstr>IPs - Inkluzivní a kvalitní vzdělávání v územích se sociálně vyloučenými lokalitami </vt:lpstr>
      <vt:lpstr>Prezentace aplikace PowerPoint</vt:lpstr>
      <vt:lpstr>Prezentace aplikace PowerPoint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Výzkumné infrastruktury pro vzdělávací účely - budování či modernizace</vt:lpstr>
      <vt:lpstr>  </vt:lpstr>
      <vt:lpstr>  </vt:lpstr>
      <vt:lpstr>  </vt:lpstr>
      <vt:lpstr>  </vt:lpstr>
      <vt:lpstr>  </vt:lpstr>
      <vt:lpstr>Prezentace aplikace PowerPoint</vt:lpstr>
      <vt:lpstr>  </vt:lpstr>
      <vt:lpstr>Prezentace aplikace PowerPoint</vt:lpstr>
      <vt:lpstr>  </vt:lpstr>
      <vt:lpstr>Prezentace aplikace PowerPoint</vt:lpstr>
      <vt:lpstr>Roční komunikační plán ŘO OP VVV pro rok 2016 </vt:lpstr>
      <vt:lpstr> Roční komunikační plán ŘO OP VVV pro rok 2016    Cíle komunikace pro rok 2016 </vt:lpstr>
      <vt:lpstr> Roční komunikační plán ŘO OP VVV pro rok 2016  Cílové skupiny  </vt:lpstr>
      <vt:lpstr>     </vt:lpstr>
      <vt:lpstr>Roční komunikační plán ŘO OP VVV pro rok 2016  Proběhlé komunikační aktivity v roce 2015</vt:lpstr>
      <vt:lpstr>Roční komunikační plán ŘO OP VVV pro rok 2016     Stěžejní komunikační aktivity v roce 2016 </vt:lpstr>
      <vt:lpstr>Roční komunikační plán ŘO OP VVV pro rok 2016  Rozpočet</vt:lpstr>
      <vt:lpstr>Prezentace aplikace PowerPoint</vt:lpstr>
      <vt:lpstr>  </vt:lpstr>
      <vt:lpstr>  </vt:lpstr>
      <vt:lpstr>  </vt:lpstr>
      <vt:lpstr>  </vt:lpstr>
      <vt:lpstr>Stav naplňování předběžných podmínek na úrovni OP VVV</vt:lpstr>
      <vt:lpstr>Prezentace aplikace PowerPoint</vt:lpstr>
      <vt:lpstr>  </vt:lpstr>
      <vt:lpstr>Prezentace aplikace PowerPoint</vt:lpstr>
      <vt:lpstr>  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Presová Eva</dc:creator>
  <cp:lastModifiedBy>Burešová Veronika</cp:lastModifiedBy>
  <cp:revision>213</cp:revision>
  <cp:lastPrinted>2015-12-04T14:58:02Z</cp:lastPrinted>
  <dcterms:created xsi:type="dcterms:W3CDTF">2015-09-11T08:58:50Z</dcterms:created>
  <dcterms:modified xsi:type="dcterms:W3CDTF">2015-12-09T14:28:05Z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9ea28072-091d-4853-87c2-c06c9dafaabc</vt:lpwstr>
  </property>
</Properties>
</file>