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5"/>
    <p:sldMasterId id="2147483676" r:id="rId6"/>
  </p:sldMasterIdLst>
  <p:notesMasterIdLst>
    <p:notesMasterId r:id="rId35"/>
  </p:notesMasterIdLst>
  <p:handoutMasterIdLst>
    <p:handoutMasterId r:id="rId36"/>
  </p:handoutMasterIdLst>
  <p:sldIdLst>
    <p:sldId id="256" r:id="rId7"/>
    <p:sldId id="268" r:id="rId8"/>
    <p:sldId id="269" r:id="rId9"/>
    <p:sldId id="272" r:id="rId10"/>
    <p:sldId id="266" r:id="rId11"/>
    <p:sldId id="267" r:id="rId12"/>
    <p:sldId id="306" r:id="rId13"/>
    <p:sldId id="313" r:id="rId14"/>
    <p:sldId id="314" r:id="rId15"/>
    <p:sldId id="315" r:id="rId16"/>
    <p:sldId id="307" r:id="rId17"/>
    <p:sldId id="308" r:id="rId18"/>
    <p:sldId id="309" r:id="rId19"/>
    <p:sldId id="310" r:id="rId20"/>
    <p:sldId id="311" r:id="rId21"/>
    <p:sldId id="312" r:id="rId22"/>
    <p:sldId id="276" r:id="rId23"/>
    <p:sldId id="279" r:id="rId24"/>
    <p:sldId id="294" r:id="rId25"/>
    <p:sldId id="295" r:id="rId26"/>
    <p:sldId id="296" r:id="rId27"/>
    <p:sldId id="297" r:id="rId28"/>
    <p:sldId id="298" r:id="rId29"/>
    <p:sldId id="299" r:id="rId30"/>
    <p:sldId id="300" r:id="rId31"/>
    <p:sldId id="301" r:id="rId32"/>
    <p:sldId id="286" r:id="rId33"/>
    <p:sldId id="287" r:id="rId34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89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87849" autoAdjust="0"/>
  </p:normalViewPr>
  <p:slideViewPr>
    <p:cSldViewPr snapToGrid="0">
      <p:cViewPr varScale="1">
        <p:scale>
          <a:sx n="62" d="100"/>
          <a:sy n="62" d="100"/>
        </p:scale>
        <p:origin x="126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5C36D5-50EE-48F3-8639-430CA27A17F3}" type="datetimeFigureOut">
              <a:rPr lang="cs-CZ" smtClean="0"/>
              <a:t>24.2.2016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EAA0F0-8CBB-43D5-A06D-AB175ECAE96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06019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C4E047-F0E3-4D96-9601-877D0F443167}" type="datetimeFigureOut">
              <a:rPr lang="cs-CZ" smtClean="0"/>
              <a:t>24.2.2016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3F150-E127-4526-889F-47418C4ACA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6320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01430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9121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24.2.2016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345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24.2.2016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0387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24.2.2016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61589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40313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30602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nadpis 1"/>
          <p:cNvSpPr>
            <a:spLocks noGrp="1"/>
          </p:cNvSpPr>
          <p:nvPr>
            <p:ph type="title"/>
          </p:nvPr>
        </p:nvSpPr>
        <p:spPr>
          <a:xfrm>
            <a:off x="467140" y="801412"/>
            <a:ext cx="8229600" cy="6099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593328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nadpis 1"/>
          <p:cNvSpPr>
            <a:spLocks noGrp="1"/>
          </p:cNvSpPr>
          <p:nvPr>
            <p:ph type="title"/>
          </p:nvPr>
        </p:nvSpPr>
        <p:spPr>
          <a:xfrm>
            <a:off x="467140" y="801412"/>
            <a:ext cx="8229600" cy="6099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177665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nadpis 1"/>
          <p:cNvSpPr>
            <a:spLocks noGrp="1"/>
          </p:cNvSpPr>
          <p:nvPr>
            <p:ph type="title"/>
          </p:nvPr>
        </p:nvSpPr>
        <p:spPr>
          <a:xfrm>
            <a:off x="467140" y="801412"/>
            <a:ext cx="8229600" cy="6099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136730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nadpis 1"/>
          <p:cNvSpPr>
            <a:spLocks noGrp="1"/>
          </p:cNvSpPr>
          <p:nvPr>
            <p:ph type="title"/>
          </p:nvPr>
        </p:nvSpPr>
        <p:spPr>
          <a:xfrm>
            <a:off x="467140" y="801412"/>
            <a:ext cx="8229600" cy="6099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992639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nadpis 1"/>
          <p:cNvSpPr>
            <a:spLocks noGrp="1"/>
          </p:cNvSpPr>
          <p:nvPr>
            <p:ph type="title"/>
          </p:nvPr>
        </p:nvSpPr>
        <p:spPr>
          <a:xfrm>
            <a:off x="467140" y="801412"/>
            <a:ext cx="8229600" cy="6099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434952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24.2.2016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4767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24.2.2016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79441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24.2.2016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01656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24.2.2016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56451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24.2.2016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04523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24.2.2016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79470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24.2.2016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32390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24.2.2016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14455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24.2.2016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3586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24.2.2016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04257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24.2.2016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73641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24.2.2016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9245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24.2.2016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69183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30019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75067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nadpis 1"/>
          <p:cNvSpPr>
            <a:spLocks noGrp="1"/>
          </p:cNvSpPr>
          <p:nvPr>
            <p:ph type="title"/>
          </p:nvPr>
        </p:nvSpPr>
        <p:spPr>
          <a:xfrm>
            <a:off x="467140" y="801412"/>
            <a:ext cx="8229600" cy="6099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722379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nadpis 1"/>
          <p:cNvSpPr>
            <a:spLocks noGrp="1"/>
          </p:cNvSpPr>
          <p:nvPr>
            <p:ph type="title"/>
          </p:nvPr>
        </p:nvSpPr>
        <p:spPr>
          <a:xfrm>
            <a:off x="467140" y="801412"/>
            <a:ext cx="8229600" cy="6099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916881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nadpis 1"/>
          <p:cNvSpPr>
            <a:spLocks noGrp="1"/>
          </p:cNvSpPr>
          <p:nvPr>
            <p:ph type="title"/>
          </p:nvPr>
        </p:nvSpPr>
        <p:spPr>
          <a:xfrm>
            <a:off x="467140" y="801412"/>
            <a:ext cx="8229600" cy="6099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7434642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nadpis 1"/>
          <p:cNvSpPr>
            <a:spLocks noGrp="1"/>
          </p:cNvSpPr>
          <p:nvPr>
            <p:ph type="title"/>
          </p:nvPr>
        </p:nvSpPr>
        <p:spPr>
          <a:xfrm>
            <a:off x="467140" y="801412"/>
            <a:ext cx="8229600" cy="6099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772981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nadpis 1"/>
          <p:cNvSpPr>
            <a:spLocks noGrp="1"/>
          </p:cNvSpPr>
          <p:nvPr>
            <p:ph type="title"/>
          </p:nvPr>
        </p:nvSpPr>
        <p:spPr>
          <a:xfrm>
            <a:off x="467140" y="801412"/>
            <a:ext cx="8229600" cy="6099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45838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24.2.2016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6205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24.2.2016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2242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24.2.2016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956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24.2.2016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9606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24.2.2016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6903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24.2.2016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7990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jp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1.xml"/><Relationship Id="rId21" Type="http://schemas.openxmlformats.org/officeDocument/2006/relationships/image" Target="../media/image2.jpg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28650" y="792451"/>
            <a:ext cx="7886700" cy="898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1356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E76D02-AD12-4212-8B08-025A0969B009}" type="datetimeFigureOut">
              <a:rPr lang="cs-CZ" smtClean="0"/>
              <a:t>24.2.2016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061"/>
          <a:stretch/>
        </p:blipFill>
        <p:spPr>
          <a:xfrm>
            <a:off x="0" y="0"/>
            <a:ext cx="9144000" cy="613064"/>
          </a:xfrm>
          <a:prstGeom prst="rect">
            <a:avLst/>
          </a:prstGeom>
        </p:spPr>
      </p:pic>
      <p:pic>
        <p:nvPicPr>
          <p:cNvPr id="8" name="Obrázek 7"/>
          <p:cNvPicPr/>
          <p:nvPr userDrawn="1"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25"/>
          <a:stretch/>
        </p:blipFill>
        <p:spPr>
          <a:xfrm>
            <a:off x="2369127" y="5961239"/>
            <a:ext cx="4610100" cy="896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745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56" r:id="rId13"/>
    <p:sldLayoutId id="2147483671" r:id="rId14"/>
    <p:sldLayoutId id="2147483672" r:id="rId15"/>
    <p:sldLayoutId id="2147483673" r:id="rId16"/>
    <p:sldLayoutId id="2147483674" r:id="rId17"/>
    <p:sldLayoutId id="2147483675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28650" y="792451"/>
            <a:ext cx="7886700" cy="898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1356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E76D02-AD12-4212-8B08-025A0969B009}" type="datetimeFigureOut">
              <a:rPr lang="cs-CZ" smtClean="0"/>
              <a:t>24.2.2016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061"/>
          <a:stretch/>
        </p:blipFill>
        <p:spPr>
          <a:xfrm>
            <a:off x="0" y="0"/>
            <a:ext cx="9144000" cy="613064"/>
          </a:xfrm>
          <a:prstGeom prst="rect">
            <a:avLst/>
          </a:prstGeom>
        </p:spPr>
      </p:pic>
      <p:pic>
        <p:nvPicPr>
          <p:cNvPr id="8" name="Obrázek 7"/>
          <p:cNvPicPr/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25"/>
          <a:stretch/>
        </p:blipFill>
        <p:spPr>
          <a:xfrm>
            <a:off x="2369127" y="5961239"/>
            <a:ext cx="4610100" cy="896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300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  <p:sldLayoutId id="2147483693" r:id="rId17"/>
    <p:sldLayoutId id="2147483694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368"/>
          <a:stretch/>
        </p:blipFill>
        <p:spPr>
          <a:xfrm>
            <a:off x="0" y="0"/>
            <a:ext cx="9144000" cy="2375065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981075" y="3121226"/>
            <a:ext cx="76382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Monitorovací výbor </a:t>
            </a:r>
            <a:b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Operačního programu Výzkum, vývoj a vzdělávání</a:t>
            </a:r>
          </a:p>
          <a:p>
            <a:pPr algn="ctr"/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Praha </a:t>
            </a: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25. února 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</a:p>
        </p:txBody>
      </p:sp>
      <p:sp>
        <p:nvSpPr>
          <p:cNvPr id="7" name="Nadpis 12"/>
          <p:cNvSpPr txBox="1">
            <a:spLocks/>
          </p:cNvSpPr>
          <p:nvPr/>
        </p:nvSpPr>
        <p:spPr>
          <a:xfrm>
            <a:off x="529389" y="1190625"/>
            <a:ext cx="7727250" cy="116613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6152">
              <a:lnSpc>
                <a:spcPct val="85000"/>
              </a:lnSpc>
              <a:spcBef>
                <a:spcPts val="0"/>
              </a:spcBef>
            </a:pPr>
            <a:r>
              <a:rPr lang="cs-CZ" sz="4800" b="1" dirty="0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34" charset="-128"/>
                <a:cs typeface="Arial" panose="020B0604020202020204" pitchFamily="34" charset="0"/>
              </a:rPr>
              <a:t>Monitorovací výbor OP VVV</a:t>
            </a:r>
          </a:p>
        </p:txBody>
      </p:sp>
    </p:spTree>
    <p:extLst>
      <p:ext uri="{BB962C8B-B14F-4D97-AF65-F5344CB8AC3E}">
        <p14:creationId xmlns:p14="http://schemas.microsoft.com/office/powerpoint/2010/main" val="162731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4523" y="993538"/>
            <a:ext cx="872922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endParaRPr lang="cs-CZ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cs-CZ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Dílčí Pracovní skupina PKP pro PO3</a:t>
            </a:r>
          </a:p>
          <a:p>
            <a:pPr lvl="0" algn="just"/>
            <a:endParaRPr lang="cs-CZ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cs-CZ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14. ledna 2016: </a:t>
            </a:r>
            <a:r>
              <a:rPr lang="cs-CZ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schválení aktualizovaného Jednacího </a:t>
            </a:r>
            <a:r>
              <a:rPr lang="cs-CZ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řádu a </a:t>
            </a:r>
            <a:r>
              <a:rPr lang="cs-CZ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seznámení se změnami ve Statutu PKP dílčí </a:t>
            </a:r>
            <a:r>
              <a:rPr lang="cs-CZ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 PO </a:t>
            </a:r>
            <a:r>
              <a:rPr lang="cs-CZ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 projednání věcného záměru výzev: Inkluzivní vzdělávání pro KPSVL, Individuální projekty systémové II, Podpora škol formou zjednodušeného vykazování – Šablony pro MŠ a ZŠ 1</a:t>
            </a:r>
          </a:p>
          <a:p>
            <a:pPr lvl="0" algn="just"/>
            <a:r>
              <a:rPr lang="cs-CZ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lvl="0" algn="just"/>
            <a:endParaRPr lang="cs-CZ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5253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385"/>
          <a:stretch/>
        </p:blipFill>
        <p:spPr>
          <a:xfrm>
            <a:off x="0" y="0"/>
            <a:ext cx="9144000" cy="5391397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742951" y="1966822"/>
            <a:ext cx="75211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Stav naplňování předběžných podmínek</a:t>
            </a:r>
          </a:p>
          <a:p>
            <a:pPr algn="ctr"/>
            <a:endParaRPr lang="cs-CZ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Podkladový materiál č. </a:t>
            </a:r>
            <a:r>
              <a:rPr lang="cs-CZ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3.1 </a:t>
            </a:r>
            <a:r>
              <a:rPr lang="cs-CZ" sz="2400" i="1">
                <a:latin typeface="Arial" panose="020B0604020202020204" pitchFamily="34" charset="0"/>
                <a:cs typeface="Arial" panose="020B0604020202020204" pitchFamily="34" charset="0"/>
              </a:rPr>
              <a:t>až </a:t>
            </a:r>
            <a:r>
              <a:rPr lang="cs-CZ" sz="2400" i="1" smtClean="0">
                <a:latin typeface="Arial" panose="020B0604020202020204" pitchFamily="34" charset="0"/>
                <a:cs typeface="Arial" panose="020B0604020202020204" pitchFamily="34" charset="0"/>
              </a:rPr>
              <a:t>3.3 </a:t>
            </a:r>
            <a:endParaRPr lang="cs-CZ" sz="24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cs-CZ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5773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140" y="801412"/>
            <a:ext cx="8229600" cy="83491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  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512860" y="801412"/>
            <a:ext cx="8138160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/>
              <a:t>Stav naplňování předběžných podmínek </a:t>
            </a:r>
          </a:p>
          <a:p>
            <a:pPr algn="ctr"/>
            <a:r>
              <a:rPr lang="cs-CZ" sz="2400" i="1" dirty="0"/>
              <a:t>- pro informaci</a:t>
            </a:r>
            <a:endParaRPr lang="cs-CZ" sz="2800" dirty="0"/>
          </a:p>
          <a:p>
            <a:pPr algn="just"/>
            <a:endParaRPr lang="cs-CZ" sz="1100" dirty="0">
              <a:solidFill>
                <a:srgbClr val="00B050"/>
              </a:solidFill>
            </a:endParaRPr>
          </a:p>
          <a:p>
            <a:pPr algn="just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Akční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plán inkluzivního vzdělávání byl zaslán k vyhodnocení 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na EK 31. července 2015</a:t>
            </a:r>
          </a:p>
          <a:p>
            <a:pPr algn="just"/>
            <a:endParaRPr lang="cs-CZ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Naplňuje předběžnou podmínku 10.1 a 10.3</a:t>
            </a:r>
          </a:p>
          <a:p>
            <a:pPr marL="342900" lvl="0" indent="-342900" algn="just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Zpětná vazba obdržena 17. září 2015</a:t>
            </a:r>
          </a:p>
          <a:p>
            <a:pPr marL="342900" indent="-342900" algn="just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Odesláno vypořádání připomínek 29. října 2015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26.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ledna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2016 obdrželo MŠMT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dopis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z EK o verifikaci předběžné podmínky 10.3 a o požadavku na doplnění dalších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informací</a:t>
            </a:r>
          </a:p>
          <a:p>
            <a:pPr marL="365125" lvl="1" algn="just">
              <a:spcAft>
                <a:spcPts val="1800"/>
              </a:spcAft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k předběžné podmínce 10.1</a:t>
            </a:r>
            <a:endParaRPr lang="cs-CZ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12.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února 2016 odeslána odpověď paní ministryně spolu s návrhem aktualizace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APIV </a:t>
            </a:r>
            <a:endParaRPr lang="cs-CZ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sz="2400" dirty="0">
              <a:solidFill>
                <a:srgbClr val="FF0000"/>
              </a:solidFill>
            </a:endParaRPr>
          </a:p>
          <a:p>
            <a:r>
              <a:rPr lang="cs-CZ" sz="2000" dirty="0"/>
              <a:t/>
            </a:r>
            <a:br>
              <a:rPr lang="cs-CZ" sz="2000" dirty="0"/>
            </a:b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65101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140" y="801412"/>
            <a:ext cx="8229600" cy="83491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  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512860" y="630590"/>
            <a:ext cx="813816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/>
              <a:t>Stav naplňování předběžných </a:t>
            </a:r>
            <a:r>
              <a:rPr lang="cs-CZ" sz="2400" b="1" dirty="0" smtClean="0"/>
              <a:t>podmínek na úrovni OP VVV</a:t>
            </a:r>
            <a:endParaRPr lang="cs-CZ" sz="2400" b="1" dirty="0">
              <a:solidFill>
                <a:srgbClr val="FF0000"/>
              </a:solidFill>
            </a:endParaRPr>
          </a:p>
          <a:p>
            <a:pPr algn="ctr"/>
            <a:endParaRPr lang="cs-CZ" sz="2400" b="1" dirty="0" smtClean="0"/>
          </a:p>
          <a:p>
            <a:pPr algn="ctr"/>
            <a:endParaRPr lang="cs-CZ" sz="2800" b="1" dirty="0"/>
          </a:p>
          <a:p>
            <a:endParaRPr lang="cs-CZ" sz="2000" dirty="0" smtClean="0"/>
          </a:p>
          <a:p>
            <a:r>
              <a:rPr lang="cs-CZ" sz="2000" dirty="0" smtClean="0"/>
              <a:t> </a:t>
            </a:r>
            <a:r>
              <a:rPr lang="cs-CZ" sz="2000" dirty="0"/>
              <a:t/>
            </a:r>
            <a:br>
              <a:rPr lang="cs-CZ" sz="2000" dirty="0"/>
            </a:br>
            <a:endParaRPr lang="cs-CZ" sz="2000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8385137"/>
              </p:ext>
            </p:extLst>
          </p:nvPr>
        </p:nvGraphicFramePr>
        <p:xfrm>
          <a:off x="371787" y="1469368"/>
          <a:ext cx="8558852" cy="42500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90924"/>
                <a:gridCol w="785132"/>
                <a:gridCol w="1230646"/>
                <a:gridCol w="1145174"/>
                <a:gridCol w="1145174"/>
                <a:gridCol w="1122922"/>
                <a:gridCol w="990241"/>
                <a:gridCol w="548639"/>
              </a:tblGrid>
              <a:tr h="389577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Předběžná podmínka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Gestor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PP splněna při schválení programu EK (ANO/NE)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  <a:tc grid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Pokud nebyla PP splněna při schválení programu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71755" marR="71755" algn="l">
                        <a:lnSpc>
                          <a:spcPts val="192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Proces dokončen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 vert="vert270" anchor="ctr"/>
                </a:tc>
              </a:tr>
              <a:tr h="99099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Termín splnění dle AP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Termín splnění na národní úrovni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Termín formálního zaslání EK (přes SFC)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Termín formální verifikace EK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49549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O1 Nediskriminace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ÚV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ANO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---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---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---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---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2200"/>
                        <a:buFont typeface="Wingdings" panose="05000000000000000000" pitchFamily="2" charset="2"/>
                        <a:buChar char=""/>
                      </a:pPr>
                      <a:r>
                        <a:rPr lang="cs-CZ" sz="1600">
                          <a:effectLst/>
                        </a:rPr>
                        <a:t> 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</a:tr>
              <a:tr h="49549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O2 Rovnost mužů a žen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ÚV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ANO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---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---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---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---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2200"/>
                        <a:buFont typeface="Wingdings" panose="05000000000000000000" pitchFamily="2" charset="2"/>
                        <a:buChar char=""/>
                      </a:pPr>
                      <a:r>
                        <a:rPr lang="cs-CZ" sz="1600">
                          <a:effectLst/>
                        </a:rPr>
                        <a:t> 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</a:tr>
              <a:tr h="49549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O3 Zdravotní postižení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MPSV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ANO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---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---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---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---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2200"/>
                        <a:buFont typeface="Wingdings" panose="05000000000000000000" pitchFamily="2" charset="2"/>
                        <a:buChar char=""/>
                      </a:pPr>
                      <a:r>
                        <a:rPr lang="cs-CZ" sz="1600">
                          <a:effectLst/>
                        </a:rPr>
                        <a:t> 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</a:tr>
              <a:tr h="49549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O6 EIA/SEA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MŽP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ANO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---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---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---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---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2200"/>
                        <a:buFont typeface="Wingdings" panose="05000000000000000000" pitchFamily="2" charset="2"/>
                        <a:buChar char=""/>
                      </a:pPr>
                      <a:r>
                        <a:rPr lang="cs-CZ" sz="1600">
                          <a:effectLst/>
                        </a:rPr>
                        <a:t> 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</a:tr>
              <a:tr h="26728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O4 Veřejné zakázky - OPVVV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ŘO VVV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NE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effectLst/>
                        </a:rPr>
                        <a:t>30.06.2015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effectLst/>
                        </a:rPr>
                        <a:t>30.06</a:t>
                      </a:r>
                      <a:r>
                        <a:rPr lang="cs-CZ" sz="1600" dirty="0">
                          <a:effectLst/>
                        </a:rPr>
                        <a:t>. 2015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dosud </a:t>
                      </a:r>
                      <a:r>
                        <a:rPr lang="cs-CZ" sz="1400" dirty="0" smtClean="0">
                          <a:effectLst/>
                        </a:rPr>
                        <a:t>neodesláno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 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 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17420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140" y="801412"/>
            <a:ext cx="8229600" cy="83491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  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512860" y="801412"/>
            <a:ext cx="813816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/>
              <a:t>Stav naplňování předběžných </a:t>
            </a:r>
            <a:r>
              <a:rPr lang="cs-CZ" sz="2400" b="1" dirty="0" smtClean="0"/>
              <a:t>podmínek na úrovni OP VVV</a:t>
            </a:r>
            <a:endParaRPr lang="cs-CZ" sz="2400" b="1" dirty="0">
              <a:solidFill>
                <a:srgbClr val="FF0000"/>
              </a:solidFill>
            </a:endParaRPr>
          </a:p>
          <a:p>
            <a:pPr algn="ctr"/>
            <a:endParaRPr lang="cs-CZ" sz="2400" b="1" dirty="0" smtClean="0"/>
          </a:p>
          <a:p>
            <a:pPr algn="ctr"/>
            <a:endParaRPr lang="cs-CZ" sz="2800" b="1" dirty="0"/>
          </a:p>
          <a:p>
            <a:endParaRPr lang="cs-CZ" sz="2000" dirty="0" smtClean="0"/>
          </a:p>
          <a:p>
            <a:r>
              <a:rPr lang="cs-CZ" sz="2000" dirty="0" smtClean="0"/>
              <a:t> </a:t>
            </a:r>
            <a:r>
              <a:rPr lang="cs-CZ" sz="2000" dirty="0"/>
              <a:t/>
            </a:r>
            <a:br>
              <a:rPr lang="cs-CZ" sz="2000" dirty="0"/>
            </a:br>
            <a:endParaRPr lang="cs-CZ" sz="2000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/>
          </p:nvPr>
        </p:nvGraphicFramePr>
        <p:xfrm>
          <a:off x="467140" y="1455006"/>
          <a:ext cx="8335214" cy="41538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79384"/>
                <a:gridCol w="617739"/>
                <a:gridCol w="1015337"/>
                <a:gridCol w="1115251"/>
                <a:gridCol w="1115251"/>
                <a:gridCol w="1093580"/>
                <a:gridCol w="1090246"/>
                <a:gridCol w="408426"/>
              </a:tblGrid>
              <a:tr h="293407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Předběžná podmínka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Gestor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PP splněna při schválení programu EK (ANO/NE)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  <a:tc grid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Pokud nebyla PP splněna při schválení programu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71755"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Proces dokončen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 vert="vert270" anchor="ctr"/>
                </a:tc>
              </a:tr>
              <a:tr h="98226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Termín splnění dle AP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Termín splnění na národní úrovni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Termín formálního zaslání EK (přes SFC)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Termín formální verifikace EK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71712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T1.1 Výzkum a Vývoj – Inteligentní specializace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ÚV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NE 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30. 09. 2015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30. 09. 2015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dosud neodesláno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---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 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</a:tr>
              <a:tr h="73669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T1.2 Výzkum a Vývoj – víceletý plán pro sestavování rozpočtu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ÚV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ANO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---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---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---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---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2000"/>
                        <a:buFont typeface="Wingdings" panose="05000000000000000000" pitchFamily="2" charset="2"/>
                        <a:buChar char=""/>
                      </a:pPr>
                      <a:r>
                        <a:rPr lang="cs-CZ" sz="1400">
                          <a:effectLst/>
                        </a:rPr>
                        <a:t> 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</a:tr>
              <a:tr h="73669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T10.1 Ukončování školní docházky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 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MŠMT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NE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30. 06. 2015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29. 07. 2015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31. 07. 2015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očekávána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verifikace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 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</a:tr>
              <a:tr h="49113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T10.2 Vysokoškolské vzdělávání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MŠMT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ANO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 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---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---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---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---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2000"/>
                        <a:buFont typeface="Wingdings" panose="05000000000000000000" pitchFamily="2" charset="2"/>
                        <a:buChar char=""/>
                      </a:pPr>
                      <a:r>
                        <a:rPr lang="cs-CZ" sz="1400" dirty="0">
                          <a:effectLst/>
                        </a:rPr>
                        <a:t> 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45527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140" y="801412"/>
            <a:ext cx="8229600" cy="83491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  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512860" y="801412"/>
            <a:ext cx="81381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/>
              <a:t>Stav naplňování předběžných podmínek na úrovni OP VVV</a:t>
            </a:r>
            <a:endParaRPr lang="cs-CZ" sz="2400" b="1" dirty="0">
              <a:solidFill>
                <a:srgbClr val="FF0000"/>
              </a:solidFill>
            </a:endParaRPr>
          </a:p>
          <a:p>
            <a:pPr algn="ctr"/>
            <a:endParaRPr lang="cs-CZ" sz="2800" b="1" dirty="0" smtClean="0"/>
          </a:p>
          <a:p>
            <a:pPr algn="ctr"/>
            <a:endParaRPr lang="cs-CZ" sz="2800" b="1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96322"/>
              </p:ext>
            </p:extLst>
          </p:nvPr>
        </p:nvGraphicFramePr>
        <p:xfrm>
          <a:off x="628650" y="1426702"/>
          <a:ext cx="8022368" cy="42286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20730"/>
                <a:gridCol w="743578"/>
                <a:gridCol w="1135464"/>
                <a:gridCol w="1286189"/>
                <a:gridCol w="3536407"/>
              </a:tblGrid>
              <a:tr h="8276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Předběžná podmínka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5" marR="5963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Gestor 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5" marR="596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Stav plnění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(ČÁSTEČNĚ/NE) 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5" marR="596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Termín splnění PP dle AP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5" marR="596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Popis aktuálního plnění PP, včetně možné identifikace změn v Akčním plánu (max. 1000 znaků)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5" marR="59635" marT="0" marB="0"/>
                </a:tc>
              </a:tr>
              <a:tr h="150154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O4 Veřejné zakázky 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5" marR="5963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MMR 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5" marR="596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ČÁSTEČNĚ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5" marR="5963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31. 12. 2016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5" marR="596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Došlo ke splnění dvou opatření v termínech stanovených v Akčním plánu a jednoho kritéria týkajícího se posílení správní kapacity. Z celkem čtyř kritérií zbývají splnit ještě dvě kritéria.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Předběžná podmínka je na národní úrovni plněna dle Akčního plánu.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5" marR="59635" marT="0" marB="0"/>
                </a:tc>
              </a:tr>
              <a:tr h="14245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O5 Veřejná podpora - 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5" marR="5963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MMR 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5" marR="596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ČÁSTEČNĚ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5" marR="5963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30. 06. 2016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5" marR="596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Z celkem tří kritérií zbývá splnit pouze jedno kritérium týkající se posílení správní kapacity.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Předběžná podmínka je na národní úrovni plněna dle Akčního plánu.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5" marR="59635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28650" y="1930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56487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140" y="588052"/>
            <a:ext cx="8229600" cy="609945"/>
          </a:xfrm>
        </p:spPr>
        <p:txBody>
          <a:bodyPr>
            <a:normAutofit/>
          </a:bodyPr>
          <a:lstStyle/>
          <a:p>
            <a:pPr algn="ctr"/>
            <a:r>
              <a:rPr lang="cs-CZ" sz="2400" b="1" dirty="0">
                <a:latin typeface="+mn-lt"/>
                <a:ea typeface="+mn-ea"/>
                <a:cs typeface="+mn-cs"/>
              </a:rPr>
              <a:t>Stav naplňování předběžných podmínek na úrovni OP VVV</a:t>
            </a:r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2251478"/>
              </p:ext>
            </p:extLst>
          </p:nvPr>
        </p:nvGraphicFramePr>
        <p:xfrm>
          <a:off x="381836" y="1197997"/>
          <a:ext cx="8314904" cy="4907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61246"/>
                <a:gridCol w="656130"/>
                <a:gridCol w="989404"/>
                <a:gridCol w="1416408"/>
                <a:gridCol w="4091716"/>
              </a:tblGrid>
              <a:tr h="64709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Předběžná podmínka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5" marR="5963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Gestor 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5" marR="596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Stav plnění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(ČÁSTEČNĚ/NE) 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5" marR="5963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Termín splnění PP dle AP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5" marR="5963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Popis aktuálního plnění PP, včetně možné identifikace změn v Akčním plánu (max. 1000 znaků)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5" marR="59635" marT="0" marB="0"/>
                </a:tc>
              </a:tr>
              <a:tr h="108710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O7 Statistické systémy a ukazatele výsledků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5" marR="5963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MMR 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5" marR="596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ČÁSTEČNĚ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5" marR="5963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30. 06. 2016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5" marR="596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Došlo ke splnění jednoho kritéria v souvislosti se splněním programů. Z celkem šesti kritérií je třeba splnit ještě čtyři.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Předběžná podmínka je na národní úrovni plněna dle Akčního plánu.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5" marR="59635" marT="0" marB="0"/>
                </a:tc>
              </a:tr>
              <a:tr h="108710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O7 Statistické systémy a ukazatele výsledků – OP VVV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5" marR="5963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OP VVV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5" marR="596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NE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5" marR="5963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31. 12. 2016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5" marR="596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Je potřeba splnit jedno opatření na úrovni programu týkající se indikátorů k začlenění Romů do vzdělávání.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Předběžná podmínka je na národní úrovni plněna dle Akčního plánu.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5" marR="59635" marT="0" marB="0"/>
                </a:tc>
              </a:tr>
              <a:tr h="152711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T9.2 Politika začleňování Romů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5" marR="5963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ÚV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 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5" marR="596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ČÁSTEČNĚ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5" marR="5963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31. 03. 2016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5" marR="596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cs-CZ" sz="1400" dirty="0">
                          <a:effectLst/>
                        </a:rPr>
                        <a:t>Z šesti kritérií nesplněno jedno kritérium týkající se kontrolních metod, které umožní hodnocení dopadu opatření na integraci Romů, a přezkumného mechanismu pro upravování strategie (Metodika hodnocení a monitoringu Strategie romské integrace do roku 2020).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Předběžná podmínka je plněna dle Akčního plánu.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5" marR="59635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49564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385"/>
          <a:stretch/>
        </p:blipFill>
        <p:spPr>
          <a:xfrm>
            <a:off x="0" y="0"/>
            <a:ext cx="9144000" cy="5391397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733530" y="2140299"/>
            <a:ext cx="7591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Projednání připravovaných výzev</a:t>
            </a:r>
          </a:p>
        </p:txBody>
      </p:sp>
    </p:spTree>
    <p:extLst>
      <p:ext uri="{BB962C8B-B14F-4D97-AF65-F5344CB8AC3E}">
        <p14:creationId xmlns:p14="http://schemas.microsoft.com/office/powerpoint/2010/main" val="37976435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10638" y="1033151"/>
            <a:ext cx="803427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Individuální projekty systémové II </a:t>
            </a:r>
          </a:p>
          <a:p>
            <a:pPr algn="ctr">
              <a:lnSpc>
                <a:spcPct val="150000"/>
              </a:lnSpc>
            </a:pPr>
            <a:r>
              <a:rPr lang="cs-CZ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Podkladový 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materiál č. </a:t>
            </a:r>
            <a:r>
              <a:rPr lang="cs-CZ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2.1.1 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až 2</a:t>
            </a:r>
            <a:r>
              <a:rPr lang="cs-CZ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.1.5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cs-CZ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k 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projednání a </a:t>
            </a:r>
            <a:r>
              <a:rPr lang="cs-CZ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schválení</a:t>
            </a:r>
          </a:p>
          <a:p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510638" y="2941366"/>
            <a:ext cx="8034272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Představení výzvy </a:t>
            </a:r>
          </a:p>
          <a:p>
            <a:pPr algn="just"/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Cílem této výzvy je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zejména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snižovat nerovnosti ve vzdělávání, podporovat kvalitní výuku a učitele jako její klíčový předpoklad a budovat kapacity pro odpovědné a efektivní řízení vzdělávacího systému.</a:t>
            </a:r>
          </a:p>
          <a:p>
            <a:pPr algn="just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Strategickým přístupem a filozofií PO 3 OP VVV je zaměření podpory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na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zásadní oblasti změn, bez kterých není možné úspěšné dokončení kurikulární reformy. </a:t>
            </a:r>
          </a:p>
          <a:p>
            <a:pPr algn="just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 těmto zásadním oblastem patří: Kultura učení, Leadership, Inkluze, Metodická podpora učitele (Mentoring), Aktivizující formy učení. </a:t>
            </a:r>
          </a:p>
        </p:txBody>
      </p:sp>
    </p:spTree>
    <p:extLst>
      <p:ext uri="{BB962C8B-B14F-4D97-AF65-F5344CB8AC3E}">
        <p14:creationId xmlns:p14="http://schemas.microsoft.com/office/powerpoint/2010/main" val="23576685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10638" y="1033151"/>
            <a:ext cx="80342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Individuální projekty systémové II </a:t>
            </a:r>
          </a:p>
          <a:p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510638" y="2305626"/>
            <a:ext cx="813094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Alokace: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450 000 000 Kč</a:t>
            </a:r>
          </a:p>
          <a:p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Příjemce: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Organizační složky státu a příspěvkové organizace státu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Cílová skupina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Děti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žáci, Studenti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vyšších odborných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škol, Studenti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vysokých škol - budoucí pedagogičtí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pracovníci, Pedagogičtí pracovníci, Rodiče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dětí a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žáků, Zaměstnanci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veřejné správy a zřizovatelů škol působící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ve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vzdělávací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politice, Pracovníci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organizací působících ve vzdělávání, výzkumu a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poradenství, Pracovníci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 dobrovolní pracovníci organizací působících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v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oblasti vzdělávání nebo asistenčních služeb a v oblasti neformálního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zájmového vzdělávání dětí a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mládeže, Vedoucí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pracovníci škol a školských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zařízení, Zaměstnanci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veřejné správy a zřizovatelů škol působící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ve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vzdělávací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politice, Veřejnost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3843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10639" y="964142"/>
            <a:ext cx="80395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Program: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510639" y="1506187"/>
            <a:ext cx="803959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0" fontAlgn="base" hangingPunct="0">
              <a:lnSpc>
                <a:spcPct val="150000"/>
              </a:lnSpc>
              <a:spcAft>
                <a:spcPct val="0"/>
              </a:spcAft>
            </a:pPr>
            <a:endParaRPr lang="cs-CZ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0" fontAlgn="base" hangingPunct="0">
              <a:lnSpc>
                <a:spcPct val="150000"/>
              </a:lnSpc>
              <a:spcAft>
                <a:spcPct val="0"/>
              </a:spcAft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9:00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– 9:30	Registrace</a:t>
            </a:r>
          </a:p>
          <a:p>
            <a:pPr algn="just" eaLnBrk="0" fontAlgn="base" hangingPunct="0">
              <a:lnSpc>
                <a:spcPct val="150000"/>
              </a:lnSpc>
              <a:spcAft>
                <a:spcPct val="0"/>
              </a:spcAft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9:30 – 10:00 	Úvodní slovo předsedy MV OP VVV a zástupce Evropské 		komise</a:t>
            </a:r>
          </a:p>
          <a:p>
            <a:pPr algn="just" eaLnBrk="0" fontAlgn="base" hangingPunct="0">
              <a:lnSpc>
                <a:spcPct val="150000"/>
              </a:lnSpc>
              <a:spcAft>
                <a:spcPct val="0"/>
              </a:spcAft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10:00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10:30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	Hlavní události od minulého MV OP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VVV</a:t>
            </a:r>
          </a:p>
          <a:p>
            <a:pPr algn="just" eaLnBrk="0" fontAlgn="base" hangingPunct="0">
              <a:lnSpc>
                <a:spcPct val="150000"/>
              </a:lnSpc>
              <a:spcAft>
                <a:spcPct val="0"/>
              </a:spcAft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	(vyhlášené výzvy, činnost PKP, naplňování předběžných 		podmínek)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fontAlgn="base" hangingPunct="0">
              <a:lnSpc>
                <a:spcPct val="150000"/>
              </a:lnSpc>
              <a:spcAft>
                <a:spcPct val="0"/>
              </a:spcAft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10:30 </a:t>
            </a:r>
            <a:r>
              <a:rPr lang="cs-CZ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cs-CZ" smtClean="0">
                <a:latin typeface="Arial" panose="020B0604020202020204" pitchFamily="34" charset="0"/>
                <a:cs typeface="Arial" panose="020B0604020202020204" pitchFamily="34" charset="0"/>
              </a:rPr>
              <a:t>12:00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Projednání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materiálů k výzvám (principy pro výběr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			operací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metodika výběru projektů, hodnoticí a výběrová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		kritéria)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cs-CZ" i="1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k projednání a schválení 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0312740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10638" y="1033151"/>
            <a:ext cx="80342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Individuální projekty systémové II </a:t>
            </a:r>
          </a:p>
          <a:p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337218" y="2578759"/>
            <a:ext cx="829431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Podporované aktivity:</a:t>
            </a:r>
          </a:p>
          <a:p>
            <a:endParaRPr lang="cs-CZ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 fontAlgn="base">
              <a:buFont typeface="+mj-lt"/>
              <a:buAutoNum type="alphaUcPeriod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Implementace akčního plánu pro inkluzivní vzdělávání – metodická podpora</a:t>
            </a:r>
          </a:p>
          <a:p>
            <a:pPr marL="342900" lvl="0" indent="-342900" algn="just" fontAlgn="base">
              <a:buFont typeface="+mj-lt"/>
              <a:buAutoNum type="alphaUcPeriod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Implementace akčního plánu pro inkluzivní vzdělávání –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podpora pedagogických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pracovníků</a:t>
            </a:r>
          </a:p>
          <a:p>
            <a:pPr marL="342900" lvl="0" indent="-342900" algn="just" fontAlgn="base">
              <a:buFont typeface="+mj-lt"/>
              <a:buAutoNum type="alphaUcPeriod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Modernizace odborného vzdělávání</a:t>
            </a:r>
          </a:p>
          <a:p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Metodika výběru projektů včetně hodnoticích a výběrových kritérií pro výzvu     </a:t>
            </a:r>
          </a:p>
        </p:txBody>
      </p:sp>
    </p:spTree>
    <p:extLst>
      <p:ext uri="{BB962C8B-B14F-4D97-AF65-F5344CB8AC3E}">
        <p14:creationId xmlns:p14="http://schemas.microsoft.com/office/powerpoint/2010/main" val="27816419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10638" y="1033152"/>
            <a:ext cx="816039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Podpora škol formou projektů zjednodušeného vykazování </a:t>
            </a:r>
          </a:p>
          <a:p>
            <a:pPr algn="ctr">
              <a:lnSpc>
                <a:spcPct val="150000"/>
              </a:lnSpc>
            </a:pPr>
            <a:r>
              <a:rPr lang="cs-CZ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Podkladový 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materiál č. </a:t>
            </a:r>
            <a:r>
              <a:rPr lang="cs-CZ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2.2.1 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až </a:t>
            </a:r>
            <a:r>
              <a:rPr lang="cs-CZ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2.2.5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cs-CZ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k 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projednání a </a:t>
            </a:r>
            <a:r>
              <a:rPr lang="cs-CZ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schválení</a:t>
            </a:r>
          </a:p>
          <a:p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510638" y="2941366"/>
            <a:ext cx="81603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Představení 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výzvy </a:t>
            </a:r>
          </a:p>
          <a:p>
            <a:pPr algn="just"/>
            <a:endParaRPr lang="cs-CZ" sz="800" dirty="0" smtClean="0"/>
          </a:p>
          <a:p>
            <a:pPr algn="just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Cílem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této výzvy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je podporovat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základy vzdělávání rozvojem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čtenářské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 matematické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gramotnosti, kvalitnější vzdělávání dětí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žáků ohrožených školním neúspěchem a také podporovat společné vzdělávání tím, že umožňuje osobnostní a sociální rozvoj pedagogů, nabízí vzdělávání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tématech, která se společným vzděláváním souvisejí, umožňuje vzájemné učení škol a pedagogů a personální podporu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škol</a:t>
            </a:r>
          </a:p>
        </p:txBody>
      </p:sp>
    </p:spTree>
    <p:extLst>
      <p:ext uri="{BB962C8B-B14F-4D97-AF65-F5344CB8AC3E}">
        <p14:creationId xmlns:p14="http://schemas.microsoft.com/office/powerpoint/2010/main" val="17794825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10638" y="1033151"/>
            <a:ext cx="803427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Podpora škol formou projektů zjednodušeného vykazování </a:t>
            </a:r>
          </a:p>
          <a:p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337218" y="2578759"/>
            <a:ext cx="8424945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Alokace: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4 500 000 000 Kč</a:t>
            </a:r>
          </a:p>
          <a:p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65225" indent="-1165225" algn="just"/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Příjemce:	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Právnické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osoby vykonávající činnost mateřské školy, nebo základní školy, nebo mateřské a základní školy zapsané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rejstříku škol a školských zařízení, které ve školním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roce, </a:t>
            </a:r>
            <a:b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ve kterém žádají o podporu,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mají minimálně jedno dítě/žáka.</a:t>
            </a:r>
          </a:p>
          <a:p>
            <a:pPr algn="just"/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51063" indent="-2151063" algn="just"/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Cílová skupina: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Děti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 mateřských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školách, žáci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základních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škol, pedagogičtí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pracovníci mateřských a základních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škol a rodiče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dětí a žáků</a:t>
            </a:r>
          </a:p>
          <a:p>
            <a:pPr algn="just"/>
            <a:r>
              <a:rPr lang="cs-CZ" sz="2000" b="1" dirty="0" smtClean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41113863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10638" y="1033151"/>
            <a:ext cx="803427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Podpora škol formou projektů zjednodušeného vykazování </a:t>
            </a:r>
          </a:p>
          <a:p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311499" y="2120203"/>
            <a:ext cx="870187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Podporované aktivity: </a:t>
            </a:r>
          </a:p>
          <a:p>
            <a:pPr marL="1079500" indent="-360363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	</a:t>
            </a:r>
            <a:r>
              <a:rPr lang="cs-CZ" u="sng" dirty="0">
                <a:latin typeface="Arial" panose="020B0604020202020204" pitchFamily="34" charset="0"/>
                <a:cs typeface="Arial" panose="020B0604020202020204" pitchFamily="34" charset="0"/>
              </a:rPr>
              <a:t>Mateřské a základní školy</a:t>
            </a:r>
          </a:p>
          <a:p>
            <a:pPr marL="534988" indent="-360363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	Personální podpora MŠ a ZŠ</a:t>
            </a:r>
          </a:p>
          <a:p>
            <a:pPr marL="1079500" indent="-360363"/>
            <a:endParaRPr lang="cs-CZ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79500" indent="-360363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	</a:t>
            </a:r>
            <a:r>
              <a:rPr lang="cs-CZ" u="sng" dirty="0">
                <a:latin typeface="Arial" panose="020B0604020202020204" pitchFamily="34" charset="0"/>
                <a:cs typeface="Arial" panose="020B0604020202020204" pitchFamily="34" charset="0"/>
              </a:rPr>
              <a:t>Mateřské školy</a:t>
            </a:r>
          </a:p>
          <a:p>
            <a:pPr marL="534988" indent="-360363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1.	Personální podpora MŠ - Chůva</a:t>
            </a:r>
          </a:p>
          <a:p>
            <a:pPr marL="534988" indent="-360363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2.	Osobnostně sociální a profesní rozvoj pedagogů – inkluzivní MŠ</a:t>
            </a:r>
          </a:p>
          <a:p>
            <a:pPr marL="534988" indent="-360363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3.	Usnadňování přechodu dětí z MŠ do ZŠ</a:t>
            </a:r>
          </a:p>
          <a:p>
            <a:pPr marL="1079500" indent="-360363"/>
            <a:endParaRPr lang="cs-CZ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79500" indent="-360363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III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	</a:t>
            </a:r>
            <a:r>
              <a:rPr lang="cs-CZ" u="sng" dirty="0">
                <a:latin typeface="Arial" panose="020B0604020202020204" pitchFamily="34" charset="0"/>
                <a:cs typeface="Arial" panose="020B0604020202020204" pitchFamily="34" charset="0"/>
              </a:rPr>
              <a:t>Základní školy</a:t>
            </a:r>
          </a:p>
          <a:p>
            <a:pPr marL="534988" indent="-360363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1.	Osobnostně sociální a profesní rozvoj pedagogů ZŠ</a:t>
            </a:r>
          </a:p>
          <a:p>
            <a:pPr marL="534988" indent="-360363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2.	Extrakurikulární rozvojové aktivity ZŠ</a:t>
            </a:r>
          </a:p>
          <a:p>
            <a:pPr marL="534988" indent="-360363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3.	Spolupráce s rodiči žáků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ZŠ</a:t>
            </a:r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Metodika výběru projektů včetně hodnoticích a výběrových kritérií pro výzvu     </a:t>
            </a:r>
          </a:p>
        </p:txBody>
      </p:sp>
    </p:spTree>
    <p:extLst>
      <p:ext uri="{BB962C8B-B14F-4D97-AF65-F5344CB8AC3E}">
        <p14:creationId xmlns:p14="http://schemas.microsoft.com/office/powerpoint/2010/main" val="29845757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10638" y="1033151"/>
            <a:ext cx="803427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Inkluzivní vzdělávání pro KPSVL </a:t>
            </a:r>
          </a:p>
          <a:p>
            <a:pPr algn="ctr">
              <a:lnSpc>
                <a:spcPct val="150000"/>
              </a:lnSpc>
            </a:pPr>
            <a:r>
              <a:rPr lang="cs-CZ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Podkladový 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materiál č. </a:t>
            </a:r>
            <a:r>
              <a:rPr lang="cs-CZ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2.3.1 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až </a:t>
            </a:r>
            <a:r>
              <a:rPr lang="cs-CZ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2.3.5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cs-CZ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k 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projednání a </a:t>
            </a:r>
            <a:r>
              <a:rPr lang="cs-CZ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schválení</a:t>
            </a:r>
          </a:p>
          <a:p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510638" y="3017363"/>
            <a:ext cx="8211332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Představení výzvy </a:t>
            </a:r>
          </a:p>
          <a:p>
            <a:endParaRPr lang="cs-CZ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Výzva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pro obce zapojené v Koordinovaném přístupu pro sociálně vyloučené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lokality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se soustředí na podporu inkluzivního vzdělávání právě na území sociálně vyloučených lokalit. Obce budou podpořeny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jejich roli koordinátora řešení problematiky inkluzivního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vzdělávání. Další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aktivity budou moci obce zacílit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na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přímou podporu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MŠ, ZŠ a SŠ v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 oblasti zavádění a realizace individuální integrace. </a:t>
            </a: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5601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10638" y="1033151"/>
            <a:ext cx="80342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Inkluzivní vzdělávání pro KPSVL </a:t>
            </a:r>
          </a:p>
          <a:p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337218" y="1623673"/>
            <a:ext cx="8404848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Alokace: 250 000 000 Kč</a:t>
            </a:r>
          </a:p>
          <a:p>
            <a:endParaRPr lang="cs-CZ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Příjemce: Obce/ Svazky</a:t>
            </a:r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Cílová skupina: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Žáci/děti ze socioekonomicky znevýhodněného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kulturně odlišného -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povinná cílová skupin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; Žáci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kteří jsou ohroženi předčasným odchodem ze vzdělávání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; Děti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a žáci, pokud jsou aktivity realizovaného projektu zaměřeny na vytváření inkluzivního prostředí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ve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škole, školském zařízení pro zájmové vzdělávání a organizacích působících v oblasti volného času dětí a mládeže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; Rodiče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dětí a žáků, pracovníci škol a školských zařízení, vedoucí pracovníci škol a školských zařízení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; Pracovníci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a dobrovolní pracovníci organizací působících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oblasti vzdělávání nebo asistenčních služeb a v oblasti volného času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zájmového vzdělávání dětí a mládeže, studenti pedagogických fakult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oborů zaměřených na vzdělávání dětí a žáků;</a:t>
            </a:r>
          </a:p>
          <a:p>
            <a:pPr algn="just"/>
            <a:endParaRPr lang="cs-CZ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6295820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10638" y="1033151"/>
            <a:ext cx="80342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Inkluzivní vzdělávání pro KPSVL </a:t>
            </a:r>
          </a:p>
          <a:p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337218" y="2578759"/>
            <a:ext cx="83043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Podporované aktivity: </a:t>
            </a:r>
          </a:p>
          <a:p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Aktivita č. 2 Podpora obce při zavádění inkluzivního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vzdělávání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Aktivita č. 3 Předškolní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vzdělávání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Aktivita č. 4 Prevence školní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neúspěšnosti</a:t>
            </a:r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Metodika výběru projektů včetně 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hodnoticích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a výběrových kritérií pro výzvu     </a:t>
            </a:r>
          </a:p>
        </p:txBody>
      </p:sp>
    </p:spTree>
    <p:extLst>
      <p:ext uri="{BB962C8B-B14F-4D97-AF65-F5344CB8AC3E}">
        <p14:creationId xmlns:p14="http://schemas.microsoft.com/office/powerpoint/2010/main" val="40343701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385"/>
          <a:stretch/>
        </p:blipFill>
        <p:spPr>
          <a:xfrm>
            <a:off x="0" y="0"/>
            <a:ext cx="9144000" cy="5391397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742950" y="2035834"/>
            <a:ext cx="75039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Různé</a:t>
            </a:r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50014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931653" y="1897811"/>
            <a:ext cx="753948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Plánované termíny MV OP VVV: </a:t>
            </a: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>
              <a:lnSpc>
                <a:spcPct val="150000"/>
              </a:lnSpc>
            </a:pP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. zasedání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MV OP VVV 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27. dubna </a:t>
            </a: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</a:p>
          <a:p>
            <a:pPr>
              <a:lnSpc>
                <a:spcPct val="150000"/>
              </a:lnSpc>
            </a:pP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asedání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MV OP VVV </a:t>
            </a: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22. září 2016</a:t>
            </a:r>
          </a:p>
          <a:p>
            <a:pPr>
              <a:lnSpc>
                <a:spcPct val="150000"/>
              </a:lnSpc>
            </a:pP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7. zasedání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MV OP VVV </a:t>
            </a: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15. prosince 2016</a:t>
            </a:r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sz="2400" b="1" dirty="0"/>
          </a:p>
          <a:p>
            <a:endParaRPr lang="cs-CZ" dirty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135428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510639" y="1069675"/>
            <a:ext cx="7977753" cy="512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cs-CZ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cs-CZ" i="1" dirty="0" smtClean="0">
                <a:latin typeface="Arial" panose="020B0604020202020204" pitchFamily="34" charset="0"/>
                <a:cs typeface="Arial" panose="020B0604020202020204" pitchFamily="34" charset="0"/>
              </a:rPr>
              <a:t>10:30 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cs-CZ" i="1" dirty="0" smtClean="0">
                <a:latin typeface="Arial" panose="020B0604020202020204" pitchFamily="34" charset="0"/>
                <a:cs typeface="Arial" panose="020B0604020202020204" pitchFamily="34" charset="0"/>
              </a:rPr>
              <a:t>11:00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i="1" dirty="0" smtClean="0">
                <a:latin typeface="Arial" panose="020B0604020202020204" pitchFamily="34" charset="0"/>
                <a:cs typeface="Arial" panose="020B0604020202020204" pitchFamily="34" charset="0"/>
              </a:rPr>
              <a:t>Výzva Individuální projekty systémové II</a:t>
            </a:r>
          </a:p>
          <a:p>
            <a:pPr>
              <a:lnSpc>
                <a:spcPct val="150000"/>
              </a:lnSpc>
            </a:pPr>
            <a:r>
              <a:rPr lang="cs-CZ" i="1" dirty="0" smtClean="0">
                <a:latin typeface="Arial" panose="020B0604020202020204" pitchFamily="34" charset="0"/>
                <a:cs typeface="Arial" panose="020B0604020202020204" pitchFamily="34" charset="0"/>
              </a:rPr>
              <a:t>11:00 – 11:30 	Výzva 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Podpora škol formou projektů zjednodušeného </a:t>
            </a:r>
            <a:r>
              <a:rPr lang="cs-CZ" i="1" dirty="0" smtClean="0">
                <a:latin typeface="Arial" panose="020B0604020202020204" pitchFamily="34" charset="0"/>
                <a:cs typeface="Arial" panose="020B0604020202020204" pitchFamily="34" charset="0"/>
              </a:rPr>
              <a:t>			vykazování </a:t>
            </a:r>
          </a:p>
          <a:p>
            <a:pPr>
              <a:lnSpc>
                <a:spcPct val="150000"/>
              </a:lnSpc>
            </a:pPr>
            <a:r>
              <a:rPr lang="cs-CZ" i="1" dirty="0" smtClean="0">
                <a:latin typeface="Arial" panose="020B0604020202020204" pitchFamily="34" charset="0"/>
                <a:cs typeface="Arial" panose="020B0604020202020204" pitchFamily="34" charset="0"/>
              </a:rPr>
              <a:t>11:30 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cs-CZ" i="1" dirty="0" smtClean="0">
                <a:latin typeface="Arial" panose="020B0604020202020204" pitchFamily="34" charset="0"/>
                <a:cs typeface="Arial" panose="020B0604020202020204" pitchFamily="34" charset="0"/>
              </a:rPr>
              <a:t>12:00 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	Výzva Inkluzivní vzdělávání pro KPSVL</a:t>
            </a:r>
          </a:p>
          <a:p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	  </a:t>
            </a: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12:00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13:00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oběd</a:t>
            </a:r>
          </a:p>
          <a:p>
            <a:pPr>
              <a:lnSpc>
                <a:spcPct val="150000"/>
              </a:lnSpc>
            </a:pP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13:00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14:00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Různé</a:t>
            </a:r>
          </a:p>
          <a:p>
            <a:pPr>
              <a:lnSpc>
                <a:spcPct val="150000"/>
              </a:lnSpc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	(konzultace k registraci a užívání MS2014+)	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14:00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14:10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	Závěr </a:t>
            </a:r>
          </a:p>
          <a:p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 smtClean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376828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084" y="0"/>
            <a:ext cx="9144000" cy="6858000"/>
          </a:xfrm>
          <a:prstGeom prst="rect">
            <a:avLst/>
          </a:prstGeom>
        </p:spPr>
      </p:pic>
      <p:sp>
        <p:nvSpPr>
          <p:cNvPr id="5" name="Zástupný symbol pro obsah 2"/>
          <p:cNvSpPr txBox="1">
            <a:spLocks/>
          </p:cNvSpPr>
          <p:nvPr/>
        </p:nvSpPr>
        <p:spPr>
          <a:xfrm>
            <a:off x="358347" y="767255"/>
            <a:ext cx="8271304" cy="490449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ase">
              <a:lnSpc>
                <a:spcPct val="70000"/>
              </a:lnSpc>
              <a:spcAft>
                <a:spcPct val="0"/>
              </a:spcAft>
              <a:buNone/>
            </a:pPr>
            <a:r>
              <a:rPr lang="en-US" b="1" dirty="0" smtClean="0"/>
              <a:t>Kick-off speeches</a:t>
            </a:r>
            <a:endParaRPr lang="en-US" b="1" dirty="0"/>
          </a:p>
        </p:txBody>
      </p:sp>
      <p:sp>
        <p:nvSpPr>
          <p:cNvPr id="13" name="Zástupný symbol pro obsah 2"/>
          <p:cNvSpPr txBox="1">
            <a:spLocks/>
          </p:cNvSpPr>
          <p:nvPr/>
        </p:nvSpPr>
        <p:spPr>
          <a:xfrm>
            <a:off x="457199" y="767255"/>
            <a:ext cx="8602717" cy="5672389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dirty="0" smtClean="0"/>
              <a:t>                                      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dirty="0" smtClean="0"/>
              <a:t>                                        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cs-CZ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cs-CZ" dirty="0" smtClean="0"/>
          </a:p>
          <a:p>
            <a:endParaRPr lang="cs-CZ" dirty="0" smtClean="0">
              <a:solidFill>
                <a:srgbClr val="FF0000"/>
              </a:solidFill>
            </a:endParaRPr>
          </a:p>
          <a:p>
            <a:endParaRPr lang="cs-CZ" dirty="0" smtClean="0"/>
          </a:p>
          <a:p>
            <a:pPr marL="1371600" lvl="3" indent="0">
              <a:buFont typeface="Arial" panose="020B0604020202020204" pitchFamily="34" charset="0"/>
              <a:buNone/>
            </a:pPr>
            <a:r>
              <a:rPr lang="cs-CZ" dirty="0" smtClean="0"/>
              <a:t>      </a:t>
            </a:r>
          </a:p>
          <a:p>
            <a:pPr marL="1371600" lvl="3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cs-CZ" dirty="0" smtClean="0"/>
              <a:t>   </a:t>
            </a:r>
            <a:endParaRPr lang="cs-CZ" sz="1300" dirty="0" smtClean="0"/>
          </a:p>
          <a:p>
            <a:pPr marL="1371600" lvl="3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cs-CZ" dirty="0" smtClean="0"/>
              <a:t>     </a:t>
            </a:r>
          </a:p>
          <a:p>
            <a:pPr marL="1371600" lvl="3" indent="0">
              <a:spcBef>
                <a:spcPts val="0"/>
              </a:spcBef>
              <a:buNone/>
            </a:pPr>
            <a:r>
              <a:rPr lang="cs-CZ" sz="2900" dirty="0" smtClean="0"/>
              <a:t>				</a:t>
            </a:r>
          </a:p>
          <a:p>
            <a:pPr marL="1371600" lvl="3" indent="0">
              <a:spcBef>
                <a:spcPts val="0"/>
              </a:spcBef>
              <a:buNone/>
            </a:pPr>
            <a:r>
              <a:rPr lang="cs-CZ" sz="2900" dirty="0"/>
              <a:t>	</a:t>
            </a:r>
            <a:r>
              <a:rPr lang="cs-CZ" sz="2900" dirty="0" smtClean="0"/>
              <a:t>				 </a:t>
            </a:r>
            <a:r>
              <a:rPr lang="en-US" sz="2900" dirty="0"/>
              <a:t>Dr. </a:t>
            </a:r>
            <a:r>
              <a:rPr lang="cs-CZ" sz="2900" dirty="0"/>
              <a:t>Michael </a:t>
            </a:r>
            <a:r>
              <a:rPr lang="cs-CZ" sz="2900" dirty="0" smtClean="0"/>
              <a:t>Morass</a:t>
            </a:r>
          </a:p>
          <a:p>
            <a:pPr marL="1371600" lvl="3" indent="0">
              <a:spcBef>
                <a:spcPts val="0"/>
              </a:spcBef>
              <a:buNone/>
            </a:pPr>
            <a:endParaRPr lang="cs-CZ" sz="2900" dirty="0" smtClean="0"/>
          </a:p>
          <a:p>
            <a:pPr marL="1371600" lvl="3" indent="0">
              <a:spcBef>
                <a:spcPts val="0"/>
              </a:spcBef>
              <a:buNone/>
            </a:pPr>
            <a:endParaRPr lang="cs-CZ" sz="2900" dirty="0"/>
          </a:p>
          <a:p>
            <a:pPr marL="1371600" lvl="3" indent="0">
              <a:spcBef>
                <a:spcPts val="0"/>
              </a:spcBef>
              <a:buNone/>
            </a:pPr>
            <a:endParaRPr lang="cs-CZ" sz="2900" dirty="0" smtClean="0"/>
          </a:p>
          <a:p>
            <a:pPr marL="1371600" lvl="3" indent="0">
              <a:spcBef>
                <a:spcPts val="0"/>
              </a:spcBef>
              <a:buNone/>
            </a:pPr>
            <a:r>
              <a:rPr lang="cs-CZ" sz="2900" dirty="0" smtClean="0"/>
              <a:t>PhDr. Mgr.  Václav Velčovský, Ph.D. </a:t>
            </a:r>
          </a:p>
          <a:p>
            <a:pPr marL="1371600" lvl="3" indent="0">
              <a:buFont typeface="Arial" panose="020B0604020202020204" pitchFamily="34" charset="0"/>
              <a:buNone/>
            </a:pPr>
            <a:r>
              <a:rPr lang="cs-CZ" sz="2900" dirty="0" smtClean="0"/>
              <a:t>                  </a:t>
            </a:r>
          </a:p>
          <a:p>
            <a:pPr marL="1371600" lvl="3" indent="0">
              <a:buFont typeface="Arial" panose="020B0604020202020204" pitchFamily="34" charset="0"/>
              <a:buNone/>
            </a:pPr>
            <a:endParaRPr lang="cs-CZ" dirty="0" smtClean="0"/>
          </a:p>
          <a:p>
            <a:pPr marL="1371600" lvl="3" indent="0">
              <a:buFont typeface="Arial" panose="020B0604020202020204" pitchFamily="34" charset="0"/>
              <a:buNone/>
            </a:pPr>
            <a:endParaRPr lang="cs-CZ" dirty="0" smtClean="0"/>
          </a:p>
          <a:p>
            <a:pPr marL="1371600" lvl="3" indent="0">
              <a:buFont typeface="Arial" panose="020B0604020202020204" pitchFamily="34" charset="0"/>
              <a:buNone/>
            </a:pPr>
            <a:endParaRPr lang="cs-CZ" dirty="0" smtClean="0"/>
          </a:p>
          <a:p>
            <a:pPr marL="1371600" lvl="3" indent="0">
              <a:buFont typeface="Arial" panose="020B0604020202020204" pitchFamily="34" charset="0"/>
              <a:buNone/>
            </a:pPr>
            <a:r>
              <a:rPr lang="cs-CZ" dirty="0" smtClean="0"/>
              <a:t>           </a:t>
            </a:r>
          </a:p>
          <a:p>
            <a:pPr marL="1371600" lvl="3" indent="0">
              <a:buFont typeface="Arial" panose="020B0604020202020204" pitchFamily="34" charset="0"/>
              <a:buNone/>
            </a:pPr>
            <a:endParaRPr lang="cs-CZ" dirty="0" smtClean="0"/>
          </a:p>
          <a:p>
            <a:pPr marL="1371600" lvl="3" indent="0">
              <a:buFont typeface="Arial" panose="020B0604020202020204" pitchFamily="34" charset="0"/>
              <a:buNone/>
            </a:pPr>
            <a:r>
              <a:rPr lang="cs-CZ" dirty="0" smtClean="0"/>
              <a:t>                                                                                                                  </a:t>
            </a:r>
          </a:p>
          <a:p>
            <a:pPr lvl="3"/>
            <a:endParaRPr lang="cs-CZ" dirty="0" smtClean="0"/>
          </a:p>
          <a:p>
            <a:endParaRPr lang="cs-CZ" dirty="0"/>
          </a:p>
        </p:txBody>
      </p:sp>
      <p:pic>
        <p:nvPicPr>
          <p:cNvPr id="15" name="Obrázek 14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899" y="2276417"/>
            <a:ext cx="1440160" cy="2160000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0813" y="1688118"/>
            <a:ext cx="1608083" cy="1740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822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385"/>
          <a:stretch/>
        </p:blipFill>
        <p:spPr>
          <a:xfrm>
            <a:off x="0" y="0"/>
            <a:ext cx="9144000" cy="5391397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731520" y="2069432"/>
            <a:ext cx="7593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Hlavní události od minulého MV OP </a:t>
            </a: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VVV  </a:t>
            </a:r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672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59882" y="1033153"/>
            <a:ext cx="8595360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Vyhlášené výzvy od posledního zasedání MV OP VVV</a:t>
            </a:r>
          </a:p>
          <a:p>
            <a:pPr algn="ctr"/>
            <a:endParaRPr lang="cs-CZ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cs-CZ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339435" y="1676400"/>
            <a:ext cx="8381999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. ledna 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Výzva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č. 02_16_009 pro Technickou pomoc OP VVV v prioritní ose 4 OP VVV</a:t>
            </a:r>
          </a:p>
          <a:p>
            <a:endParaRPr lang="cs-CZ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. ledna 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2016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Výzva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č. 02_16_012 Gramotnosti v prioritní ose 3 OP VVV</a:t>
            </a:r>
          </a:p>
          <a:p>
            <a:pPr marL="2151063" indent="-2151063"/>
            <a:endParaRPr lang="cs-CZ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51063" indent="-2151063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Výzva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č. 02_16_011 Rozvoj klíčových kompetencí v rámci oborových didaktik,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průřezových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témat a mezipředmětových vztahů v prioritní ose 3 OP VVV</a:t>
            </a:r>
          </a:p>
          <a:p>
            <a:endParaRPr lang="cs-CZ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Výzva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č. 02_16_010 Budování kapacit pro rozvoj škol I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. v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prioritní ose 3 OP VVV</a:t>
            </a:r>
          </a:p>
          <a:p>
            <a:endParaRPr lang="cs-CZ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. ledna 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Výzva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č. 02_16_013 Výzkumné infrastruktury </a:t>
            </a:r>
          </a:p>
          <a:p>
            <a:endParaRPr lang="cs-CZ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. ledna 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Výzva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č. 02_16_014 Budování expertních kapacit – transfer technologií </a:t>
            </a:r>
          </a:p>
        </p:txBody>
      </p:sp>
    </p:spTree>
    <p:extLst>
      <p:ext uri="{BB962C8B-B14F-4D97-AF65-F5344CB8AC3E}">
        <p14:creationId xmlns:p14="http://schemas.microsoft.com/office/powerpoint/2010/main" val="8163751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10638" y="1033153"/>
            <a:ext cx="803959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Vyhlášené výzvy od posledního zasedání MV OP VVV</a:t>
            </a:r>
          </a:p>
          <a:p>
            <a:pPr algn="ctr"/>
            <a:endParaRPr lang="cs-CZ" sz="28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339435" y="1882589"/>
            <a:ext cx="838199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000" dirty="0" smtClean="0"/>
          </a:p>
          <a:p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. února 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Výzva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č. 02_16_018 Rozvoj výzkumně zaměřených studijních programů </a:t>
            </a:r>
          </a:p>
          <a:p>
            <a:endParaRPr lang="cs-CZ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51063" indent="-2151063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Výzva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č. 02_16_017 Výzkumné infrastruktury pro vzdělávací účely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budování či modernizace </a:t>
            </a:r>
          </a:p>
          <a:p>
            <a:endParaRPr lang="cs-CZ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Výzva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č. 02_16_016 ERDF výzva pro vysoké školy </a:t>
            </a:r>
          </a:p>
          <a:p>
            <a:endParaRPr lang="cs-CZ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Výzva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č. 02_16_015 ESF výzva pro vysoké školy </a:t>
            </a: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6736892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385"/>
          <a:stretch/>
        </p:blipFill>
        <p:spPr>
          <a:xfrm>
            <a:off x="0" y="0"/>
            <a:ext cx="9144000" cy="5391397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773722" y="1880558"/>
            <a:ext cx="75076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Činnost PKP</a:t>
            </a:r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- pro informaci</a:t>
            </a:r>
          </a:p>
        </p:txBody>
      </p:sp>
    </p:spTree>
    <p:extLst>
      <p:ext uri="{BB962C8B-B14F-4D97-AF65-F5344CB8AC3E}">
        <p14:creationId xmlns:p14="http://schemas.microsoft.com/office/powerpoint/2010/main" val="5004254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406945" y="901178"/>
            <a:ext cx="8444823" cy="7232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Pracovní skupiny pod MV OP </a:t>
            </a: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VVV</a:t>
            </a:r>
          </a:p>
          <a:p>
            <a:pPr algn="ctr"/>
            <a:endParaRPr lang="cs-CZ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Pracovní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skupina Plánovací komise programu (PKP) </a:t>
            </a:r>
            <a:endParaRPr lang="cs-CZ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14. ledna 2016: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schválení aktualizovaného Jednacího řádu a seznámení se změnami ve Statutu PKP, schválení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úprav v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harmonogramu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výzev pro rok 2015 a projednání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 schválení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harmonogramu výzev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pro rok 2016</a:t>
            </a:r>
          </a:p>
          <a:p>
            <a:pPr algn="just"/>
            <a:endParaRPr lang="cs-CZ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Dílčí Pracovní skupina PKP pro PO1 a PO2 </a:t>
            </a:r>
            <a:endParaRPr lang="cs-CZ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9.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ú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nora 2016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schválení aktualizovaného Jednacího řádu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seznámení se změnami ve Statutu PKP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dílčí pro PO1 a PO2,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projednání věcného záměru výzev: Dlouhodobá mezisektorová spolupráce, Předaplikační výzkum,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IPs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Centralizované informační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zdroje, Projednání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věcného záměru výzvy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IPs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Strategické řízení VaVaI</a:t>
            </a:r>
          </a:p>
          <a:p>
            <a:pPr algn="just"/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495192791"/>
      </p:ext>
    </p:extLst>
  </p:cSld>
  <p:clrMapOvr>
    <a:masterClrMapping/>
  </p:clrMapOvr>
</p:sld>
</file>

<file path=ppt/theme/theme1.xml><?xml version="1.0" encoding="utf-8"?>
<a:theme xmlns:a="http://schemas.openxmlformats.org/drawingml/2006/main" name="Vlastní návrh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Vlastní návrh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10CA98376D84445B27235C23C5DAEEA" ma:contentTypeVersion="3" ma:contentTypeDescription="Vytvoří nový dokument" ma:contentTypeScope="" ma:versionID="26bec60fd599d9bf8ccd2066ea928388">
  <xsd:schema xmlns:xsd="http://www.w3.org/2001/XMLSchema" xmlns:xs="http://www.w3.org/2001/XMLSchema" xmlns:p="http://schemas.microsoft.com/office/2006/metadata/properties" xmlns:ns2="0104a4cd-1400-468e-be1b-c7aad71d7d5a" targetNamespace="http://schemas.microsoft.com/office/2006/metadata/properties" ma:root="true" ma:fieldsID="5b2268967c3d466a78734da71f64c258" ns2:_="">
    <xsd:import namespace="0104a4cd-1400-468e-be1b-c7aad71d7d5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04a4cd-1400-468e-be1b-c7aad71d7d5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Hodnota ID dokumentu" ma:description="Hodnota ID dokumentu přiřazená této položce" ma:internalName="_dlc_DocId" ma:readOnly="true">
      <xsd:simpleType>
        <xsd:restriction base="dms:Text"/>
      </xsd:simpleType>
    </xsd:element>
    <xsd:element name="_dlc_DocIdUrl" ma:index="9" nillable="true" ma:displayName="ID dokumentu" ma:description="Trvalý odkaz na tento dokument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Zachovat ID" ma:description="Ponechat ID po přidání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 ma:index="11" ma:displayName="Komentář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0104a4cd-1400-468e-be1b-c7aad71d7d5a">15OPMSMT0001-28-19301</_dlc_DocId>
    <_dlc_DocIdUrl xmlns="0104a4cd-1400-468e-be1b-c7aad71d7d5a">
      <Url>http://op.msmt.cz/_layouts/15/DocIdRedir.aspx?ID=15OPMSMT0001-28-19301</Url>
      <Description>15OPMSMT0001-28-19301</Description>
    </_dlc_DocIdUrl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A2F87D1F-458E-4450-9293-E177BCBFDCAB}"/>
</file>

<file path=customXml/itemProps2.xml><?xml version="1.0" encoding="utf-8"?>
<ds:datastoreItem xmlns:ds="http://schemas.openxmlformats.org/officeDocument/2006/customXml" ds:itemID="{EB7D9836-1CA0-4407-ABC7-093FC03A947E}"/>
</file>

<file path=customXml/itemProps3.xml><?xml version="1.0" encoding="utf-8"?>
<ds:datastoreItem xmlns:ds="http://schemas.openxmlformats.org/officeDocument/2006/customXml" ds:itemID="{B3836A6B-B9C0-4044-A2B1-4CDBD2A5CC87}"/>
</file>

<file path=customXml/itemProps4.xml><?xml version="1.0" encoding="utf-8"?>
<ds:datastoreItem xmlns:ds="http://schemas.openxmlformats.org/officeDocument/2006/customXml" ds:itemID="{241FC87D-118F-4FFF-98EE-59ADE527E458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1670</TotalTime>
  <Words>1066</Words>
  <Application>Microsoft Office PowerPoint</Application>
  <PresentationFormat>Předvádění na obrazovce (4:3)</PresentationFormat>
  <Paragraphs>346</Paragraphs>
  <Slides>28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28</vt:i4>
      </vt:variant>
    </vt:vector>
  </HeadingPairs>
  <TitlesOfParts>
    <vt:vector size="36" baseType="lpstr">
      <vt:lpstr>Meiryo UI</vt:lpstr>
      <vt:lpstr>Arial</vt:lpstr>
      <vt:lpstr>Calibri</vt:lpstr>
      <vt:lpstr>Calibri Light</vt:lpstr>
      <vt:lpstr>Times New Roman</vt:lpstr>
      <vt:lpstr>Wingdings</vt:lpstr>
      <vt:lpstr>Vlastní návrh</vt:lpstr>
      <vt:lpstr>1_Vlastní návrh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  </vt:lpstr>
      <vt:lpstr>  </vt:lpstr>
      <vt:lpstr>  </vt:lpstr>
      <vt:lpstr>  </vt:lpstr>
      <vt:lpstr>Stav naplňování předběžných podmínek na úrovni OP VVV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MSMT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Prezentace_obecná šablona</dc:title>
  <dc:creator>Presová Eva</dc:creator>
  <cp:lastModifiedBy>Burešová Veronika</cp:lastModifiedBy>
  <cp:revision>109</cp:revision>
  <cp:lastPrinted>2016-02-19T06:47:35Z</cp:lastPrinted>
  <dcterms:created xsi:type="dcterms:W3CDTF">2015-09-11T08:58:50Z</dcterms:created>
  <dcterms:modified xsi:type="dcterms:W3CDTF">2016-02-24T09:42:11Z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0x010100810CA98376D84445B27235C23C5DAEEA</vt:lpwstr>
  </property>
  <property fmtid="{D5CDD505-2E9C-101B-9397-08002B2CF9AE}" pid="3" name="_dlc_DocIdItemGuid">
    <vt:lpwstr>e1fa89aa-60e4-4282-aa84-72435c35ba83</vt:lpwstr>
  </property>
  <property fmtid="{D5CDD505-2E9C-101B-9397-08002B2CF9AE}" pid="4" name="Komentář">
    <vt:lpwstr/>
  </property>
</Properties>
</file>