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76" r:id="rId6"/>
    <p:sldMasterId id="2147483691" r:id="rId7"/>
  </p:sldMasterIdLst>
  <p:notesMasterIdLst>
    <p:notesMasterId r:id="rId71"/>
  </p:notesMasterIdLst>
  <p:handoutMasterIdLst>
    <p:handoutMasterId r:id="rId72"/>
  </p:handoutMasterIdLst>
  <p:sldIdLst>
    <p:sldId id="256" r:id="rId8"/>
    <p:sldId id="268" r:id="rId9"/>
    <p:sldId id="269" r:id="rId10"/>
    <p:sldId id="358" r:id="rId11"/>
    <p:sldId id="272" r:id="rId12"/>
    <p:sldId id="266" r:id="rId13"/>
    <p:sldId id="267" r:id="rId14"/>
    <p:sldId id="363" r:id="rId15"/>
    <p:sldId id="322" r:id="rId16"/>
    <p:sldId id="323" r:id="rId17"/>
    <p:sldId id="324" r:id="rId18"/>
    <p:sldId id="315" r:id="rId19"/>
    <p:sldId id="307" r:id="rId20"/>
    <p:sldId id="308" r:id="rId21"/>
    <p:sldId id="359" r:id="rId22"/>
    <p:sldId id="360" r:id="rId23"/>
    <p:sldId id="361" r:id="rId24"/>
    <p:sldId id="362" r:id="rId25"/>
    <p:sldId id="276" r:id="rId26"/>
    <p:sldId id="279" r:id="rId27"/>
    <p:sldId id="294" r:id="rId28"/>
    <p:sldId id="334" r:id="rId29"/>
    <p:sldId id="335" r:id="rId30"/>
    <p:sldId id="336" r:id="rId31"/>
    <p:sldId id="296" r:id="rId32"/>
    <p:sldId id="297" r:id="rId33"/>
    <p:sldId id="337" r:id="rId34"/>
    <p:sldId id="338" r:id="rId35"/>
    <p:sldId id="339" r:id="rId36"/>
    <p:sldId id="299" r:id="rId37"/>
    <p:sldId id="300" r:id="rId38"/>
    <p:sldId id="330" r:id="rId39"/>
    <p:sldId id="331" r:id="rId40"/>
    <p:sldId id="332" r:id="rId41"/>
    <p:sldId id="333" r:id="rId42"/>
    <p:sldId id="364" r:id="rId43"/>
    <p:sldId id="354" r:id="rId44"/>
    <p:sldId id="286" r:id="rId45"/>
    <p:sldId id="319" r:id="rId46"/>
    <p:sldId id="341" r:id="rId47"/>
    <p:sldId id="347" r:id="rId48"/>
    <p:sldId id="348" r:id="rId49"/>
    <p:sldId id="349" r:id="rId50"/>
    <p:sldId id="342" r:id="rId51"/>
    <p:sldId id="343" r:id="rId52"/>
    <p:sldId id="344" r:id="rId53"/>
    <p:sldId id="345" r:id="rId54"/>
    <p:sldId id="346" r:id="rId55"/>
    <p:sldId id="350" r:id="rId56"/>
    <p:sldId id="351" r:id="rId57"/>
    <p:sldId id="352" r:id="rId58"/>
    <p:sldId id="353" r:id="rId59"/>
    <p:sldId id="320" r:id="rId60"/>
    <p:sldId id="321" r:id="rId61"/>
    <p:sldId id="318" r:id="rId62"/>
    <p:sldId id="329" r:id="rId63"/>
    <p:sldId id="325" r:id="rId64"/>
    <p:sldId id="326" r:id="rId65"/>
    <p:sldId id="327" r:id="rId66"/>
    <p:sldId id="328" r:id="rId67"/>
    <p:sldId id="313" r:id="rId68"/>
    <p:sldId id="314" r:id="rId69"/>
    <p:sldId id="287" r:id="rId7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95" d="100"/>
          <a:sy n="95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E78CE-504E-4709-90C6-0A6E9D7E919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DDEA10-B3E3-411C-B209-00FF15F3CE0D}">
      <dgm:prSet phldrT="[Text]" custT="1"/>
      <dgm:spPr/>
      <dgm:t>
        <a:bodyPr/>
        <a:lstStyle/>
        <a:p>
          <a:r>
            <a:rPr lang="cs-CZ" sz="2000" b="0" dirty="0" smtClean="0">
              <a:solidFill>
                <a:schemeClr val="tx1"/>
              </a:solidFill>
            </a:rPr>
            <a:t>Sdílená představa </a:t>
          </a:r>
          <a:r>
            <a:rPr lang="cs-CZ" sz="2000" dirty="0" smtClean="0"/>
            <a:t/>
          </a:r>
          <a:br>
            <a:rPr lang="cs-CZ" sz="2000" dirty="0" smtClean="0"/>
          </a:br>
          <a:r>
            <a:rPr lang="cs-CZ" sz="2000" dirty="0" smtClean="0"/>
            <a:t>o kvalitě vzdělávání </a:t>
          </a:r>
          <a:br>
            <a:rPr lang="cs-CZ" sz="2000" dirty="0" smtClean="0"/>
          </a:br>
          <a:r>
            <a:rPr lang="cs-CZ" sz="2000" dirty="0" smtClean="0"/>
            <a:t>v gramotnostech</a:t>
          </a:r>
          <a:endParaRPr lang="cs-CZ" sz="2000" dirty="0"/>
        </a:p>
      </dgm:t>
    </dgm:pt>
    <dgm:pt modelId="{62D44E76-6F39-4558-881B-C76EF5C8C173}" type="parTrans" cxnId="{8FC2DC39-35BC-46C7-9081-D4C149DA98B2}">
      <dgm:prSet/>
      <dgm:spPr/>
      <dgm:t>
        <a:bodyPr/>
        <a:lstStyle/>
        <a:p>
          <a:endParaRPr lang="cs-CZ"/>
        </a:p>
      </dgm:t>
    </dgm:pt>
    <dgm:pt modelId="{61AD28FD-74E0-4C3E-BD66-6A4E0352D7D4}" type="sibTrans" cxnId="{8FC2DC39-35BC-46C7-9081-D4C149DA98B2}">
      <dgm:prSet/>
      <dgm:spPr/>
      <dgm:t>
        <a:bodyPr/>
        <a:lstStyle/>
        <a:p>
          <a:endParaRPr lang="cs-CZ"/>
        </a:p>
      </dgm:t>
    </dgm:pt>
    <dgm:pt modelId="{E45AB872-CE0C-4A64-B950-957FD6100AF7}">
      <dgm:prSet phldrT="[Text]"/>
      <dgm:spPr/>
      <dgm:t>
        <a:bodyPr/>
        <a:lstStyle/>
        <a:p>
          <a:endParaRPr lang="cs-CZ" dirty="0"/>
        </a:p>
      </dgm:t>
    </dgm:pt>
    <dgm:pt modelId="{486B1966-27A1-49D8-A1EE-74AFC2D7B49E}" type="parTrans" cxnId="{3CA1313A-CC2E-4E0F-B214-91C671A4D65E}">
      <dgm:prSet/>
      <dgm:spPr/>
      <dgm:t>
        <a:bodyPr/>
        <a:lstStyle/>
        <a:p>
          <a:endParaRPr lang="cs-CZ"/>
        </a:p>
      </dgm:t>
    </dgm:pt>
    <dgm:pt modelId="{7B1D4748-9F99-4759-A56D-BD06A04D05E5}" type="sibTrans" cxnId="{3CA1313A-CC2E-4E0F-B214-91C671A4D65E}">
      <dgm:prSet/>
      <dgm:spPr/>
      <dgm:t>
        <a:bodyPr/>
        <a:lstStyle/>
        <a:p>
          <a:endParaRPr lang="cs-CZ"/>
        </a:p>
      </dgm:t>
    </dgm:pt>
    <dgm:pt modelId="{3D8C8E2B-BC1D-41D8-904F-E4459D53B668}">
      <dgm:prSet phldrT="[Text]"/>
      <dgm:spPr/>
      <dgm:t>
        <a:bodyPr/>
        <a:lstStyle/>
        <a:p>
          <a:endParaRPr lang="cs-CZ" dirty="0"/>
        </a:p>
      </dgm:t>
    </dgm:pt>
    <dgm:pt modelId="{A4E4AE8E-8FA6-43AD-A1E1-7B67F5B70F81}" type="parTrans" cxnId="{BBBC7E23-43BA-4565-B4E9-82AF5F9AE908}">
      <dgm:prSet/>
      <dgm:spPr/>
      <dgm:t>
        <a:bodyPr/>
        <a:lstStyle/>
        <a:p>
          <a:endParaRPr lang="cs-CZ"/>
        </a:p>
      </dgm:t>
    </dgm:pt>
    <dgm:pt modelId="{FD2EBF77-4C8A-41DE-9CEE-0DB86856C1CC}" type="sibTrans" cxnId="{BBBC7E23-43BA-4565-B4E9-82AF5F9AE908}">
      <dgm:prSet/>
      <dgm:spPr/>
      <dgm:t>
        <a:bodyPr/>
        <a:lstStyle/>
        <a:p>
          <a:endParaRPr lang="cs-CZ"/>
        </a:p>
      </dgm:t>
    </dgm:pt>
    <dgm:pt modelId="{4A3D5A43-6B7A-419D-A887-9E5963FAD42A}">
      <dgm:prSet phldrT="[Text]" custT="1"/>
      <dgm:spPr/>
      <dgm:t>
        <a:bodyPr/>
        <a:lstStyle/>
        <a:p>
          <a:endParaRPr lang="cs-CZ" sz="2000" dirty="0" smtClean="0"/>
        </a:p>
        <a:p>
          <a:r>
            <a:rPr lang="cs-CZ" sz="2000" dirty="0" smtClean="0"/>
            <a:t>Metodická podpora </a:t>
          </a:r>
          <a:br>
            <a:rPr lang="cs-CZ" sz="2000" dirty="0" smtClean="0"/>
          </a:br>
          <a:r>
            <a:rPr lang="cs-CZ" sz="2000" dirty="0" smtClean="0">
              <a:solidFill>
                <a:schemeClr val="tx1"/>
              </a:solidFill>
            </a:rPr>
            <a:t>učitelů a společenství praxe</a:t>
          </a:r>
          <a:br>
            <a:rPr lang="cs-CZ" sz="2000" dirty="0" smtClean="0">
              <a:solidFill>
                <a:schemeClr val="tx1"/>
              </a:solidFill>
            </a:rPr>
          </a:br>
          <a:endParaRPr lang="cs-CZ" sz="2000" dirty="0">
            <a:solidFill>
              <a:schemeClr val="tx1"/>
            </a:solidFill>
          </a:endParaRPr>
        </a:p>
      </dgm:t>
    </dgm:pt>
    <dgm:pt modelId="{3E2B0C7C-4076-4D8E-A343-296DD8A6039E}" type="parTrans" cxnId="{FD1A2956-9F4A-47E6-B35A-E208B711B1D3}">
      <dgm:prSet/>
      <dgm:spPr/>
      <dgm:t>
        <a:bodyPr/>
        <a:lstStyle/>
        <a:p>
          <a:endParaRPr lang="cs-CZ"/>
        </a:p>
      </dgm:t>
    </dgm:pt>
    <dgm:pt modelId="{2E29D2EF-505E-48AC-B82D-0BB32F13DCD2}" type="sibTrans" cxnId="{FD1A2956-9F4A-47E6-B35A-E208B711B1D3}">
      <dgm:prSet/>
      <dgm:spPr/>
      <dgm:t>
        <a:bodyPr/>
        <a:lstStyle/>
        <a:p>
          <a:endParaRPr lang="cs-CZ"/>
        </a:p>
      </dgm:t>
    </dgm:pt>
    <dgm:pt modelId="{BCDCEFBB-BDAD-4C93-84D0-3E1B37096905}">
      <dgm:prSet phldrT="[Text]" custT="1"/>
      <dgm:spPr/>
      <dgm:t>
        <a:bodyPr/>
        <a:lstStyle/>
        <a:p>
          <a:r>
            <a:rPr lang="cs-CZ" sz="1800" dirty="0" smtClean="0"/>
            <a:t>Podpora garantů gramotností a akce pro jednotlivá společenství praxe</a:t>
          </a:r>
          <a:endParaRPr lang="cs-CZ" sz="1800" dirty="0"/>
        </a:p>
      </dgm:t>
    </dgm:pt>
    <dgm:pt modelId="{935B9FE7-59D9-4F94-AF46-F4D562FCE899}" type="parTrans" cxnId="{5C8836B6-5156-4C32-9221-FBAB1A801CD7}">
      <dgm:prSet/>
      <dgm:spPr/>
      <dgm:t>
        <a:bodyPr/>
        <a:lstStyle/>
        <a:p>
          <a:endParaRPr lang="cs-CZ"/>
        </a:p>
      </dgm:t>
    </dgm:pt>
    <dgm:pt modelId="{E7E3E405-0952-4027-8B82-F7B551385D0A}" type="sibTrans" cxnId="{5C8836B6-5156-4C32-9221-FBAB1A801CD7}">
      <dgm:prSet/>
      <dgm:spPr/>
      <dgm:t>
        <a:bodyPr/>
        <a:lstStyle/>
        <a:p>
          <a:endParaRPr lang="cs-CZ"/>
        </a:p>
      </dgm:t>
    </dgm:pt>
    <dgm:pt modelId="{0F87D1B2-3EDD-478D-9F9B-AB6B41E905F0}">
      <dgm:prSet phldrT="[Text]" custT="1"/>
      <dgm:spPr/>
      <dgm:t>
        <a:bodyPr/>
        <a:lstStyle/>
        <a:p>
          <a:r>
            <a:rPr lang="cs-CZ" sz="1800" dirty="0" smtClean="0"/>
            <a:t>Konzultační centrum</a:t>
          </a:r>
        </a:p>
        <a:p>
          <a:r>
            <a:rPr lang="cs-CZ" sz="1800" dirty="0" smtClean="0"/>
            <a:t>Profil učitele</a:t>
          </a:r>
        </a:p>
        <a:p>
          <a:r>
            <a:rPr lang="cs-CZ" sz="1800" dirty="0" smtClean="0"/>
            <a:t>Reputační systém</a:t>
          </a:r>
          <a:endParaRPr lang="cs-CZ" sz="1800" dirty="0"/>
        </a:p>
      </dgm:t>
    </dgm:pt>
    <dgm:pt modelId="{66C0BC52-48F3-4035-BFBF-CFE4415F1F11}" type="parTrans" cxnId="{547B8DB4-3776-43DE-BBB4-D150ABD3FBFF}">
      <dgm:prSet/>
      <dgm:spPr/>
      <dgm:t>
        <a:bodyPr/>
        <a:lstStyle/>
        <a:p>
          <a:endParaRPr lang="cs-CZ"/>
        </a:p>
      </dgm:t>
    </dgm:pt>
    <dgm:pt modelId="{C95A50E9-AEA8-4EFE-89EF-DB867FA33549}" type="sibTrans" cxnId="{547B8DB4-3776-43DE-BBB4-D150ABD3FBFF}">
      <dgm:prSet/>
      <dgm:spPr/>
      <dgm:t>
        <a:bodyPr/>
        <a:lstStyle/>
        <a:p>
          <a:endParaRPr lang="cs-CZ"/>
        </a:p>
      </dgm:t>
    </dgm:pt>
    <dgm:pt modelId="{5F7990B5-E6F1-4C5F-B706-FF865A647EA3}" type="pres">
      <dgm:prSet presAssocID="{13AE78CE-504E-4709-90C6-0A6E9D7E91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F6151A6-C566-456C-BBCB-F59286BEFAC9}" type="pres">
      <dgm:prSet presAssocID="{86DDEA10-B3E3-411C-B209-00FF15F3CE0D}" presName="compNode" presStyleCnt="0"/>
      <dgm:spPr/>
    </dgm:pt>
    <dgm:pt modelId="{A687D59B-6312-49E1-9550-7AE69F4E0575}" type="pres">
      <dgm:prSet presAssocID="{86DDEA10-B3E3-411C-B209-00FF15F3CE0D}" presName="aNode" presStyleLbl="bgShp" presStyleIdx="0" presStyleCnt="2" custLinFactNeighborX="-19745" custLinFactNeighborY="1227"/>
      <dgm:spPr/>
      <dgm:t>
        <a:bodyPr/>
        <a:lstStyle/>
        <a:p>
          <a:endParaRPr lang="cs-CZ"/>
        </a:p>
      </dgm:t>
    </dgm:pt>
    <dgm:pt modelId="{C65D61CA-84C0-4B82-A0CE-FBB2C6D356C3}" type="pres">
      <dgm:prSet presAssocID="{86DDEA10-B3E3-411C-B209-00FF15F3CE0D}" presName="textNode" presStyleLbl="bgShp" presStyleIdx="0" presStyleCnt="2"/>
      <dgm:spPr/>
      <dgm:t>
        <a:bodyPr/>
        <a:lstStyle/>
        <a:p>
          <a:endParaRPr lang="cs-CZ"/>
        </a:p>
      </dgm:t>
    </dgm:pt>
    <dgm:pt modelId="{EEB8A9A3-BDA0-42B6-A872-C80F05767A48}" type="pres">
      <dgm:prSet presAssocID="{86DDEA10-B3E3-411C-B209-00FF15F3CE0D}" presName="compChildNode" presStyleCnt="0"/>
      <dgm:spPr/>
    </dgm:pt>
    <dgm:pt modelId="{BEDB1BE7-FAB4-4509-AE45-EE6290FD23DC}" type="pres">
      <dgm:prSet presAssocID="{86DDEA10-B3E3-411C-B209-00FF15F3CE0D}" presName="theInnerList" presStyleCnt="0"/>
      <dgm:spPr/>
    </dgm:pt>
    <dgm:pt modelId="{81889B6A-A02E-4C07-8A18-09D0E0FE8B6F}" type="pres">
      <dgm:prSet presAssocID="{E45AB872-CE0C-4A64-B950-957FD6100AF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00CE7D-DD39-493A-B684-4761D809CAC4}" type="pres">
      <dgm:prSet presAssocID="{E45AB872-CE0C-4A64-B950-957FD6100AF7}" presName="aSpace2" presStyleCnt="0"/>
      <dgm:spPr/>
    </dgm:pt>
    <dgm:pt modelId="{6B097AD4-D89E-4E06-B89B-E11D804F587C}" type="pres">
      <dgm:prSet presAssocID="{3D8C8E2B-BC1D-41D8-904F-E4459D53B66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51E444-8B58-4330-B9D3-3C34AAA299EE}" type="pres">
      <dgm:prSet presAssocID="{86DDEA10-B3E3-411C-B209-00FF15F3CE0D}" presName="aSpace" presStyleCnt="0"/>
      <dgm:spPr/>
    </dgm:pt>
    <dgm:pt modelId="{281AB385-9E0C-4AA3-B9C1-CF0E0388F731}" type="pres">
      <dgm:prSet presAssocID="{4A3D5A43-6B7A-419D-A887-9E5963FAD42A}" presName="compNode" presStyleCnt="0"/>
      <dgm:spPr/>
    </dgm:pt>
    <dgm:pt modelId="{587B4717-F807-4BBF-BBB3-B1BAA3ABFB9A}" type="pres">
      <dgm:prSet presAssocID="{4A3D5A43-6B7A-419D-A887-9E5963FAD42A}" presName="aNode" presStyleLbl="bgShp" presStyleIdx="1" presStyleCnt="2"/>
      <dgm:spPr/>
      <dgm:t>
        <a:bodyPr/>
        <a:lstStyle/>
        <a:p>
          <a:endParaRPr lang="cs-CZ"/>
        </a:p>
      </dgm:t>
    </dgm:pt>
    <dgm:pt modelId="{CEEBF991-4072-4DE2-842C-9088E324F731}" type="pres">
      <dgm:prSet presAssocID="{4A3D5A43-6B7A-419D-A887-9E5963FAD42A}" presName="textNode" presStyleLbl="bgShp" presStyleIdx="1" presStyleCnt="2"/>
      <dgm:spPr/>
      <dgm:t>
        <a:bodyPr/>
        <a:lstStyle/>
        <a:p>
          <a:endParaRPr lang="cs-CZ"/>
        </a:p>
      </dgm:t>
    </dgm:pt>
    <dgm:pt modelId="{947A0126-7119-478B-9890-ED6407DCFFBA}" type="pres">
      <dgm:prSet presAssocID="{4A3D5A43-6B7A-419D-A887-9E5963FAD42A}" presName="compChildNode" presStyleCnt="0"/>
      <dgm:spPr/>
    </dgm:pt>
    <dgm:pt modelId="{3F2364F0-4861-4A94-AB09-3FCE2B388A48}" type="pres">
      <dgm:prSet presAssocID="{4A3D5A43-6B7A-419D-A887-9E5963FAD42A}" presName="theInnerList" presStyleCnt="0"/>
      <dgm:spPr/>
    </dgm:pt>
    <dgm:pt modelId="{9DB921B8-20D9-409F-8FB1-55D6A4A7375B}" type="pres">
      <dgm:prSet presAssocID="{BCDCEFBB-BDAD-4C93-84D0-3E1B37096905}" presName="childNode" presStyleLbl="node1" presStyleIdx="2" presStyleCnt="4" custScaleX="1067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8BE7B4-83AF-4686-8F05-AC79903801ED}" type="pres">
      <dgm:prSet presAssocID="{BCDCEFBB-BDAD-4C93-84D0-3E1B37096905}" presName="aSpace2" presStyleCnt="0"/>
      <dgm:spPr/>
    </dgm:pt>
    <dgm:pt modelId="{01C8C198-0DDD-4B0F-94F3-787C59B9BE5C}" type="pres">
      <dgm:prSet presAssocID="{0F87D1B2-3EDD-478D-9F9B-AB6B41E905F0}" presName="childNode" presStyleLbl="node1" presStyleIdx="3" presStyleCnt="4" custScaleX="1067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792076-5404-45F1-9885-6C666E7E6E2F}" type="presOf" srcId="{86DDEA10-B3E3-411C-B209-00FF15F3CE0D}" destId="{A687D59B-6312-49E1-9550-7AE69F4E0575}" srcOrd="0" destOrd="0" presId="urn:microsoft.com/office/officeart/2005/8/layout/lProcess2"/>
    <dgm:cxn modelId="{5C8836B6-5156-4C32-9221-FBAB1A801CD7}" srcId="{4A3D5A43-6B7A-419D-A887-9E5963FAD42A}" destId="{BCDCEFBB-BDAD-4C93-84D0-3E1B37096905}" srcOrd="0" destOrd="0" parTransId="{935B9FE7-59D9-4F94-AF46-F4D562FCE899}" sibTransId="{E7E3E405-0952-4027-8B82-F7B551385D0A}"/>
    <dgm:cxn modelId="{CEBA18BD-CD57-4AB2-A460-F05AFC592F44}" type="presOf" srcId="{86DDEA10-B3E3-411C-B209-00FF15F3CE0D}" destId="{C65D61CA-84C0-4B82-A0CE-FBB2C6D356C3}" srcOrd="1" destOrd="0" presId="urn:microsoft.com/office/officeart/2005/8/layout/lProcess2"/>
    <dgm:cxn modelId="{2AD5392A-66F7-4125-A3CC-5214B9049FFE}" type="presOf" srcId="{BCDCEFBB-BDAD-4C93-84D0-3E1B37096905}" destId="{9DB921B8-20D9-409F-8FB1-55D6A4A7375B}" srcOrd="0" destOrd="0" presId="urn:microsoft.com/office/officeart/2005/8/layout/lProcess2"/>
    <dgm:cxn modelId="{8B226523-1630-47D7-8EDF-3CC2F2A837F5}" type="presOf" srcId="{4A3D5A43-6B7A-419D-A887-9E5963FAD42A}" destId="{CEEBF991-4072-4DE2-842C-9088E324F731}" srcOrd="1" destOrd="0" presId="urn:microsoft.com/office/officeart/2005/8/layout/lProcess2"/>
    <dgm:cxn modelId="{FD1A2956-9F4A-47E6-B35A-E208B711B1D3}" srcId="{13AE78CE-504E-4709-90C6-0A6E9D7E9194}" destId="{4A3D5A43-6B7A-419D-A887-9E5963FAD42A}" srcOrd="1" destOrd="0" parTransId="{3E2B0C7C-4076-4D8E-A343-296DD8A6039E}" sibTransId="{2E29D2EF-505E-48AC-B82D-0BB32F13DCD2}"/>
    <dgm:cxn modelId="{547B8DB4-3776-43DE-BBB4-D150ABD3FBFF}" srcId="{4A3D5A43-6B7A-419D-A887-9E5963FAD42A}" destId="{0F87D1B2-3EDD-478D-9F9B-AB6B41E905F0}" srcOrd="1" destOrd="0" parTransId="{66C0BC52-48F3-4035-BFBF-CFE4415F1F11}" sibTransId="{C95A50E9-AEA8-4EFE-89EF-DB867FA33549}"/>
    <dgm:cxn modelId="{2B4750F3-08F8-40A7-B6E1-D40F020A5FA6}" type="presOf" srcId="{4A3D5A43-6B7A-419D-A887-9E5963FAD42A}" destId="{587B4717-F807-4BBF-BBB3-B1BAA3ABFB9A}" srcOrd="0" destOrd="0" presId="urn:microsoft.com/office/officeart/2005/8/layout/lProcess2"/>
    <dgm:cxn modelId="{8FC2DC39-35BC-46C7-9081-D4C149DA98B2}" srcId="{13AE78CE-504E-4709-90C6-0A6E9D7E9194}" destId="{86DDEA10-B3E3-411C-B209-00FF15F3CE0D}" srcOrd="0" destOrd="0" parTransId="{62D44E76-6F39-4558-881B-C76EF5C8C173}" sibTransId="{61AD28FD-74E0-4C3E-BD66-6A4E0352D7D4}"/>
    <dgm:cxn modelId="{C904CF8A-C450-4B31-9FDC-A4951829D280}" type="presOf" srcId="{13AE78CE-504E-4709-90C6-0A6E9D7E9194}" destId="{5F7990B5-E6F1-4C5F-B706-FF865A647EA3}" srcOrd="0" destOrd="0" presId="urn:microsoft.com/office/officeart/2005/8/layout/lProcess2"/>
    <dgm:cxn modelId="{BBBC7E23-43BA-4565-B4E9-82AF5F9AE908}" srcId="{86DDEA10-B3E3-411C-B209-00FF15F3CE0D}" destId="{3D8C8E2B-BC1D-41D8-904F-E4459D53B668}" srcOrd="1" destOrd="0" parTransId="{A4E4AE8E-8FA6-43AD-A1E1-7B67F5B70F81}" sibTransId="{FD2EBF77-4C8A-41DE-9CEE-0DB86856C1CC}"/>
    <dgm:cxn modelId="{1DCC3D58-7588-42C1-AB5B-27335AF80F67}" type="presOf" srcId="{0F87D1B2-3EDD-478D-9F9B-AB6B41E905F0}" destId="{01C8C198-0DDD-4B0F-94F3-787C59B9BE5C}" srcOrd="0" destOrd="0" presId="urn:microsoft.com/office/officeart/2005/8/layout/lProcess2"/>
    <dgm:cxn modelId="{E1A93135-E7BE-4539-801B-B38EB91CCD0E}" type="presOf" srcId="{3D8C8E2B-BC1D-41D8-904F-E4459D53B668}" destId="{6B097AD4-D89E-4E06-B89B-E11D804F587C}" srcOrd="0" destOrd="0" presId="urn:microsoft.com/office/officeart/2005/8/layout/lProcess2"/>
    <dgm:cxn modelId="{1E3895DD-5E11-4662-B939-E8B80452C84F}" type="presOf" srcId="{E45AB872-CE0C-4A64-B950-957FD6100AF7}" destId="{81889B6A-A02E-4C07-8A18-09D0E0FE8B6F}" srcOrd="0" destOrd="0" presId="urn:microsoft.com/office/officeart/2005/8/layout/lProcess2"/>
    <dgm:cxn modelId="{3CA1313A-CC2E-4E0F-B214-91C671A4D65E}" srcId="{86DDEA10-B3E3-411C-B209-00FF15F3CE0D}" destId="{E45AB872-CE0C-4A64-B950-957FD6100AF7}" srcOrd="0" destOrd="0" parTransId="{486B1966-27A1-49D8-A1EE-74AFC2D7B49E}" sibTransId="{7B1D4748-9F99-4759-A56D-BD06A04D05E5}"/>
    <dgm:cxn modelId="{534A9656-782F-4912-851B-719BF86C24D1}" type="presParOf" srcId="{5F7990B5-E6F1-4C5F-B706-FF865A647EA3}" destId="{BF6151A6-C566-456C-BBCB-F59286BEFAC9}" srcOrd="0" destOrd="0" presId="urn:microsoft.com/office/officeart/2005/8/layout/lProcess2"/>
    <dgm:cxn modelId="{3B798B86-7352-4B6F-8887-0A0B8E215402}" type="presParOf" srcId="{BF6151A6-C566-456C-BBCB-F59286BEFAC9}" destId="{A687D59B-6312-49E1-9550-7AE69F4E0575}" srcOrd="0" destOrd="0" presId="urn:microsoft.com/office/officeart/2005/8/layout/lProcess2"/>
    <dgm:cxn modelId="{7623D677-D44C-4A35-8226-D3260B4D23BA}" type="presParOf" srcId="{BF6151A6-C566-456C-BBCB-F59286BEFAC9}" destId="{C65D61CA-84C0-4B82-A0CE-FBB2C6D356C3}" srcOrd="1" destOrd="0" presId="urn:microsoft.com/office/officeart/2005/8/layout/lProcess2"/>
    <dgm:cxn modelId="{EA7BE237-3B6C-4D82-82C3-0C2D1A267330}" type="presParOf" srcId="{BF6151A6-C566-456C-BBCB-F59286BEFAC9}" destId="{EEB8A9A3-BDA0-42B6-A872-C80F05767A48}" srcOrd="2" destOrd="0" presId="urn:microsoft.com/office/officeart/2005/8/layout/lProcess2"/>
    <dgm:cxn modelId="{0FEB5C76-0BF5-4D35-833C-B6356C9F5E0F}" type="presParOf" srcId="{EEB8A9A3-BDA0-42B6-A872-C80F05767A48}" destId="{BEDB1BE7-FAB4-4509-AE45-EE6290FD23DC}" srcOrd="0" destOrd="0" presId="urn:microsoft.com/office/officeart/2005/8/layout/lProcess2"/>
    <dgm:cxn modelId="{E08185F1-2A73-4420-BDA0-1336D281D17A}" type="presParOf" srcId="{BEDB1BE7-FAB4-4509-AE45-EE6290FD23DC}" destId="{81889B6A-A02E-4C07-8A18-09D0E0FE8B6F}" srcOrd="0" destOrd="0" presId="urn:microsoft.com/office/officeart/2005/8/layout/lProcess2"/>
    <dgm:cxn modelId="{CD0BD8A8-4F61-4CE1-911A-64A1F95EA53E}" type="presParOf" srcId="{BEDB1BE7-FAB4-4509-AE45-EE6290FD23DC}" destId="{9300CE7D-DD39-493A-B684-4761D809CAC4}" srcOrd="1" destOrd="0" presId="urn:microsoft.com/office/officeart/2005/8/layout/lProcess2"/>
    <dgm:cxn modelId="{552F3A91-E5A8-44D2-B125-18B9F6312E14}" type="presParOf" srcId="{BEDB1BE7-FAB4-4509-AE45-EE6290FD23DC}" destId="{6B097AD4-D89E-4E06-B89B-E11D804F587C}" srcOrd="2" destOrd="0" presId="urn:microsoft.com/office/officeart/2005/8/layout/lProcess2"/>
    <dgm:cxn modelId="{964354F3-505B-462E-A746-538A2A4702A5}" type="presParOf" srcId="{5F7990B5-E6F1-4C5F-B706-FF865A647EA3}" destId="{8951E444-8B58-4330-B9D3-3C34AAA299EE}" srcOrd="1" destOrd="0" presId="urn:microsoft.com/office/officeart/2005/8/layout/lProcess2"/>
    <dgm:cxn modelId="{29732452-98B8-42F0-A6F4-4A43455D9C5D}" type="presParOf" srcId="{5F7990B5-E6F1-4C5F-B706-FF865A647EA3}" destId="{281AB385-9E0C-4AA3-B9C1-CF0E0388F731}" srcOrd="2" destOrd="0" presId="urn:microsoft.com/office/officeart/2005/8/layout/lProcess2"/>
    <dgm:cxn modelId="{BBC10FA5-8611-48B7-A9A3-99FBD6160D2B}" type="presParOf" srcId="{281AB385-9E0C-4AA3-B9C1-CF0E0388F731}" destId="{587B4717-F807-4BBF-BBB3-B1BAA3ABFB9A}" srcOrd="0" destOrd="0" presId="urn:microsoft.com/office/officeart/2005/8/layout/lProcess2"/>
    <dgm:cxn modelId="{0D961E0A-46D9-4C69-ADD0-9FF9846EDB5C}" type="presParOf" srcId="{281AB385-9E0C-4AA3-B9C1-CF0E0388F731}" destId="{CEEBF991-4072-4DE2-842C-9088E324F731}" srcOrd="1" destOrd="0" presId="urn:microsoft.com/office/officeart/2005/8/layout/lProcess2"/>
    <dgm:cxn modelId="{EC88E261-A6B4-4E24-9A13-1379319A8FCF}" type="presParOf" srcId="{281AB385-9E0C-4AA3-B9C1-CF0E0388F731}" destId="{947A0126-7119-478B-9890-ED6407DCFFBA}" srcOrd="2" destOrd="0" presId="urn:microsoft.com/office/officeart/2005/8/layout/lProcess2"/>
    <dgm:cxn modelId="{CD57954B-83FA-47A8-A116-E10DB1ADB8C9}" type="presParOf" srcId="{947A0126-7119-478B-9890-ED6407DCFFBA}" destId="{3F2364F0-4861-4A94-AB09-3FCE2B388A48}" srcOrd="0" destOrd="0" presId="urn:microsoft.com/office/officeart/2005/8/layout/lProcess2"/>
    <dgm:cxn modelId="{54F3FBF4-5E04-40C6-87ED-8C6FFA143984}" type="presParOf" srcId="{3F2364F0-4861-4A94-AB09-3FCE2B388A48}" destId="{9DB921B8-20D9-409F-8FB1-55D6A4A7375B}" srcOrd="0" destOrd="0" presId="urn:microsoft.com/office/officeart/2005/8/layout/lProcess2"/>
    <dgm:cxn modelId="{1BF604AF-511A-4CFB-B0EC-414E2F92C1CB}" type="presParOf" srcId="{3F2364F0-4861-4A94-AB09-3FCE2B388A48}" destId="{A48BE7B4-83AF-4686-8F05-AC79903801ED}" srcOrd="1" destOrd="0" presId="urn:microsoft.com/office/officeart/2005/8/layout/lProcess2"/>
    <dgm:cxn modelId="{D2CEEE14-0C18-45B8-AC18-699A9FDE8E3F}" type="presParOf" srcId="{3F2364F0-4861-4A94-AB09-3FCE2B388A48}" destId="{01C8C198-0DDD-4B0F-94F3-787C59B9BE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7D59B-6312-49E1-9550-7AE69F4E0575}">
      <dsp:nvSpPr>
        <dsp:cNvPr id="0" name=""/>
        <dsp:cNvSpPr/>
      </dsp:nvSpPr>
      <dsp:spPr>
        <a:xfrm>
          <a:off x="0" y="0"/>
          <a:ext cx="4266574" cy="3727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>
              <a:solidFill>
                <a:schemeClr val="tx1"/>
              </a:solidFill>
            </a:rPr>
            <a:t>Sdílená představa </a:t>
          </a:r>
          <a:r>
            <a:rPr lang="cs-CZ" sz="2000" kern="1200" dirty="0" smtClean="0"/>
            <a:t/>
          </a:r>
          <a:br>
            <a:rPr lang="cs-CZ" sz="2000" kern="1200" dirty="0" smtClean="0"/>
          </a:br>
          <a:r>
            <a:rPr lang="cs-CZ" sz="2000" kern="1200" dirty="0" smtClean="0"/>
            <a:t>o kvalitě vzdělávání </a:t>
          </a:r>
          <a:br>
            <a:rPr lang="cs-CZ" sz="2000" kern="1200" dirty="0" smtClean="0"/>
          </a:br>
          <a:r>
            <a:rPr lang="cs-CZ" sz="2000" kern="1200" dirty="0" smtClean="0"/>
            <a:t>v gramotnostech</a:t>
          </a:r>
          <a:endParaRPr lang="cs-CZ" sz="2000" kern="1200" dirty="0"/>
        </a:p>
      </dsp:txBody>
      <dsp:txXfrm>
        <a:off x="0" y="0"/>
        <a:ext cx="4266574" cy="1118323"/>
      </dsp:txXfrm>
    </dsp:sp>
    <dsp:sp modelId="{81889B6A-A02E-4C07-8A18-09D0E0FE8B6F}">
      <dsp:nvSpPr>
        <dsp:cNvPr id="0" name=""/>
        <dsp:cNvSpPr/>
      </dsp:nvSpPr>
      <dsp:spPr>
        <a:xfrm>
          <a:off x="431092" y="1119415"/>
          <a:ext cx="3413259" cy="1123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860" tIns="112395" rIns="14986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900" kern="1200" dirty="0"/>
        </a:p>
      </dsp:txBody>
      <dsp:txXfrm>
        <a:off x="464012" y="1152335"/>
        <a:ext cx="3347419" cy="1058125"/>
      </dsp:txXfrm>
    </dsp:sp>
    <dsp:sp modelId="{6B097AD4-D89E-4E06-B89B-E11D804F587C}">
      <dsp:nvSpPr>
        <dsp:cNvPr id="0" name=""/>
        <dsp:cNvSpPr/>
      </dsp:nvSpPr>
      <dsp:spPr>
        <a:xfrm>
          <a:off x="431092" y="2416298"/>
          <a:ext cx="3413259" cy="1123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860" tIns="112395" rIns="14986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900" kern="1200" dirty="0"/>
        </a:p>
      </dsp:txBody>
      <dsp:txXfrm>
        <a:off x="464012" y="2449218"/>
        <a:ext cx="3347419" cy="1058125"/>
      </dsp:txXfrm>
    </dsp:sp>
    <dsp:sp modelId="{587B4717-F807-4BBF-BBB3-B1BAA3ABFB9A}">
      <dsp:nvSpPr>
        <dsp:cNvPr id="0" name=""/>
        <dsp:cNvSpPr/>
      </dsp:nvSpPr>
      <dsp:spPr>
        <a:xfrm>
          <a:off x="4591003" y="0"/>
          <a:ext cx="4266574" cy="3727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Metodická podpora </a:t>
          </a:r>
          <a:br>
            <a:rPr lang="cs-CZ" sz="2000" kern="1200" dirty="0" smtClean="0"/>
          </a:br>
          <a:r>
            <a:rPr lang="cs-CZ" sz="2000" kern="1200" dirty="0" smtClean="0">
              <a:solidFill>
                <a:schemeClr val="tx1"/>
              </a:solidFill>
            </a:rPr>
            <a:t>učitelů a společenství praxe</a:t>
          </a:r>
          <a:br>
            <a:rPr lang="cs-CZ" sz="2000" kern="1200" dirty="0" smtClean="0">
              <a:solidFill>
                <a:schemeClr val="tx1"/>
              </a:solidFill>
            </a:rPr>
          </a:br>
          <a:endParaRPr lang="cs-CZ" sz="2000" kern="1200" dirty="0">
            <a:solidFill>
              <a:schemeClr val="tx1"/>
            </a:solidFill>
          </a:endParaRPr>
        </a:p>
      </dsp:txBody>
      <dsp:txXfrm>
        <a:off x="4591003" y="0"/>
        <a:ext cx="4266574" cy="1118323"/>
      </dsp:txXfrm>
    </dsp:sp>
    <dsp:sp modelId="{9DB921B8-20D9-409F-8FB1-55D6A4A7375B}">
      <dsp:nvSpPr>
        <dsp:cNvPr id="0" name=""/>
        <dsp:cNvSpPr/>
      </dsp:nvSpPr>
      <dsp:spPr>
        <a:xfrm>
          <a:off x="4901968" y="1119415"/>
          <a:ext cx="3644644" cy="1123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Podpora garantů gramotností a akce pro jednotlivá společenství praxe</a:t>
          </a:r>
          <a:endParaRPr lang="cs-CZ" sz="1800" kern="1200" dirty="0"/>
        </a:p>
      </dsp:txBody>
      <dsp:txXfrm>
        <a:off x="4934888" y="1152335"/>
        <a:ext cx="3578804" cy="1058125"/>
      </dsp:txXfrm>
    </dsp:sp>
    <dsp:sp modelId="{01C8C198-0DDD-4B0F-94F3-787C59B9BE5C}">
      <dsp:nvSpPr>
        <dsp:cNvPr id="0" name=""/>
        <dsp:cNvSpPr/>
      </dsp:nvSpPr>
      <dsp:spPr>
        <a:xfrm>
          <a:off x="4901968" y="2416298"/>
          <a:ext cx="3644644" cy="1123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Konzultační centrum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Profil učitele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Reputační systém</a:t>
          </a:r>
          <a:endParaRPr lang="cs-CZ" sz="1800" kern="1200" dirty="0"/>
        </a:p>
      </dsp:txBody>
      <dsp:txXfrm>
        <a:off x="4934888" y="2449218"/>
        <a:ext cx="3578804" cy="105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C36D5-50EE-48F3-8639-430CA27A17F3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AA0F0-8CBB-43D5-A06D-AB175ECAE9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0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8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07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>
                <a:solidFill>
                  <a:prstClr val="black"/>
                </a:solidFill>
              </a:rPr>
              <a:pPr/>
              <a:t>57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8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Elektronická výměna dat je zajištěna pro všechny druhy příjemců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Elektronická výměna dat pokrývá všechny oblasti požadavků na informace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Elektronická výměna dat probíhá se všemi subjekty implementační struktury ESI fondů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Princip zadávání údajů jenom jednou je dodržován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Žadatelé/příjemci používají elektronické předkládání a příjem dokumentů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Integrita a důvěrnost dat je zajištěna, bezpečný přenos dat probíhá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Sdílení informací v rámci státem schválených registrů a seznamů certifikačních autorit pro elektronické podpisy probíhá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Ochrana osobních údajů a obchodního tajemství splňuje požadavky nařízení EK a právních předpisů ČR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>
                <a:solidFill>
                  <a:prstClr val="black"/>
                </a:solidFill>
              </a:rPr>
              <a:pPr/>
              <a:t>58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5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3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76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67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6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49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16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64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52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94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239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44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5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425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36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2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001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506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237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169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779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338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132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869160"/>
            <a:ext cx="7272808" cy="8640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080120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03648" y="3140968"/>
            <a:ext cx="7209184" cy="115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MINISTERSTVO PRO MÍSTNÍ ROZVOJ ČR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OPERAČNÍ PROGRAM TECHNICKÁ POMOC</a:t>
            </a:r>
          </a:p>
        </p:txBody>
      </p:sp>
      <p:pic>
        <p:nvPicPr>
          <p:cNvPr id="10" name="Obrázek 9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 userDrawn="1"/>
        </p:nvSpPr>
        <p:spPr>
          <a:xfrm>
            <a:off x="1403648" y="3140968"/>
            <a:ext cx="7209184" cy="115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MINISTERSTVO PRO MÍSTNÍ ROZVOJ ČR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OPERAČNÍ PROGRAM TECHNICKÁ POMOC</a:t>
            </a:r>
          </a:p>
        </p:txBody>
      </p:sp>
    </p:spTree>
    <p:extLst>
      <p:ext uri="{BB962C8B-B14F-4D97-AF65-F5344CB8AC3E}">
        <p14:creationId xmlns:p14="http://schemas.microsoft.com/office/powerpoint/2010/main" val="61013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7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4644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38884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  <p:pic>
        <p:nvPicPr>
          <p:cNvPr id="6" name="Obrázek 5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869160"/>
            <a:ext cx="7272808" cy="8640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080120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03648" y="3140968"/>
            <a:ext cx="7209184" cy="115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MINISTERSTVO PRO MÍSTNÍ ROZVOJ ČR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OPERAČNÍ PROGRAM TECHNICKÁ POMOC</a:t>
            </a:r>
          </a:p>
        </p:txBody>
      </p:sp>
    </p:spTree>
    <p:extLst>
      <p:ext uri="{BB962C8B-B14F-4D97-AF65-F5344CB8AC3E}">
        <p14:creationId xmlns:p14="http://schemas.microsoft.com/office/powerpoint/2010/main" val="206091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38884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1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869160"/>
            <a:ext cx="7272808" cy="8640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080120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03648" y="3140968"/>
            <a:ext cx="7209184" cy="115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MINISTERSTVO PRO MÍSTNÍ ROZVOJ ČR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dirty="0" smtClean="0">
                <a:solidFill>
                  <a:prstClr val="black"/>
                </a:solidFill>
              </a:rPr>
              <a:t>OPERAČNÍ PROGRAM TECHNICKÁ POMOC</a:t>
            </a:r>
          </a:p>
        </p:txBody>
      </p:sp>
    </p:spTree>
    <p:extLst>
      <p:ext uri="{BB962C8B-B14F-4D97-AF65-F5344CB8AC3E}">
        <p14:creationId xmlns:p14="http://schemas.microsoft.com/office/powerpoint/2010/main" val="181259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9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38884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844824"/>
            <a:ext cx="561662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3" y="6024901"/>
            <a:ext cx="2664865" cy="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rvp.cz/" TargetMode="Externa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1075" y="3121226"/>
            <a:ext cx="763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Monitorovací výbor 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Operačního programu Výzkum, vývoj a vzdělávání</a:t>
            </a:r>
          </a:p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Praha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 dubna 2016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2"/>
          <p:cNvSpPr txBox="1">
            <a:spLocks/>
          </p:cNvSpPr>
          <p:nvPr/>
        </p:nvSpPr>
        <p:spPr>
          <a:xfrm>
            <a:off x="529389" y="1190625"/>
            <a:ext cx="7727250" cy="11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6152">
              <a:lnSpc>
                <a:spcPct val="85000"/>
              </a:lnSpc>
              <a:spcBef>
                <a:spcPts val="0"/>
              </a:spcBef>
            </a:pPr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Monitorovací výbor OP VVV</a:t>
            </a: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3722" y="1880558"/>
            <a:ext cx="750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Činnost PKP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 informaci</a:t>
            </a:r>
          </a:p>
        </p:txBody>
      </p:sp>
    </p:spTree>
    <p:extLst>
      <p:ext uri="{BB962C8B-B14F-4D97-AF65-F5344CB8AC3E}">
        <p14:creationId xmlns:p14="http://schemas.microsoft.com/office/powerpoint/2010/main" val="243854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6945" y="901178"/>
            <a:ext cx="84448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Pracovní skupiny pod MV OP VVV</a:t>
            </a:r>
          </a:p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Pracovní skupina Plánovací komise programu (PKP) </a:t>
            </a:r>
          </a:p>
          <a:p>
            <a:pPr algn="just"/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konání: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10. března 2016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změny harmonogramu výzev,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Dlouhodobý a střednědobý plán PO 1 a PO 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Dílčí Pracovní skupina PKP pro PO1 a PO2 </a:t>
            </a:r>
          </a:p>
          <a:p>
            <a:pPr algn="just"/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konání: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18. dubna 2016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věcný záměr výzev: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Strategické řízení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národní úrovni I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 Strategické řízení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národní úrovni II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Předaplikační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výzkum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 Dlouhodobá mezisektorová spolupráce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 Rozvoj kapacit pro výzkum a vývoj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 Celoživotní vzdělávání na vysokých školách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 Šablony k mobilitám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4523" y="993538"/>
            <a:ext cx="8729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Dílčí Pracovní skupina PKP pro PO3</a:t>
            </a:r>
          </a:p>
          <a:p>
            <a:pPr algn="just"/>
            <a:r>
              <a:rPr lang="cs-CZ" sz="2000" b="1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konání: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10. března 2016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prezentace výsledků dotazníkového šetření na MŠ a ZŠ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věcný záměr výzev: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- Inkluzivní vzdělávání pro KPSVL I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- Podpora žáků se zdravotním postižením I (Implementace APIV)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/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2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1" y="1966822"/>
            <a:ext cx="752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Stav naplňování předběžných podmínek</a:t>
            </a:r>
          </a:p>
          <a:p>
            <a:pPr algn="ctr"/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Podkladový materiál č.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5.3 </a:t>
            </a: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7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Stav naplňování předběžných podmínek </a:t>
            </a:r>
          </a:p>
          <a:p>
            <a:pPr algn="ctr"/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- pro informaci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PP 10.1 - Akční plán inkluzivního vzdělávání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PP 1.1 - RIS 3 strategie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PP 9.2 - Strategie sociálního začleňování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Čtvrtletní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stavu naplňování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předběžných podmínek (prosinec 2015 – únor 2016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dne 7. dubna 2016 projednána vládou ČR </a:t>
            </a:r>
            <a:endParaRPr lang="cs-CZ" sz="2000" dirty="0"/>
          </a:p>
          <a:p>
            <a:r>
              <a:rPr lang="cs-CZ" sz="2000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630590"/>
            <a:ext cx="81381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</a:t>
            </a:r>
            <a:r>
              <a:rPr lang="cs-CZ" sz="2400" b="1" dirty="0" smtClean="0"/>
              <a:t>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800" b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27094"/>
              </p:ext>
            </p:extLst>
          </p:nvPr>
        </p:nvGraphicFramePr>
        <p:xfrm>
          <a:off x="371787" y="1469368"/>
          <a:ext cx="8558852" cy="425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924"/>
                <a:gridCol w="785132"/>
                <a:gridCol w="1230646"/>
                <a:gridCol w="1145174"/>
                <a:gridCol w="1145174"/>
                <a:gridCol w="1122922"/>
                <a:gridCol w="990241"/>
                <a:gridCol w="548639"/>
              </a:tblGrid>
              <a:tr h="3895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Gestor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PP splněna při schválení programu EK (ANO/NE)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Pokud nebyla PP splněna při schválení programu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Proces dokončen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vert="vert270" anchor="ctr"/>
                </a:tc>
              </a:tr>
              <a:tr h="9909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splnění dle AP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splnění na národní úrovni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formálního zaslání EK (přes SFC)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formální verifikace EK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O1 Nediskriminace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ÚV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O2 Rovnost mužů a žen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ÚV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O3 Zdravotní postižení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MPSV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O6 EIA/SEA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MŽP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26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O4 Veřejné zakázky - OPVVV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ŘO VVV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30.06.2015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30.06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. 2015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dosud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neodesláno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89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</a:t>
            </a:r>
            <a:r>
              <a:rPr lang="cs-CZ" sz="2400" b="1" dirty="0" smtClean="0"/>
              <a:t>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800" b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44611"/>
              </p:ext>
            </p:extLst>
          </p:nvPr>
        </p:nvGraphicFramePr>
        <p:xfrm>
          <a:off x="467140" y="1455006"/>
          <a:ext cx="8335214" cy="4153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384"/>
                <a:gridCol w="617739"/>
                <a:gridCol w="1015337"/>
                <a:gridCol w="1115251"/>
                <a:gridCol w="1115251"/>
                <a:gridCol w="1093580"/>
                <a:gridCol w="1090246"/>
                <a:gridCol w="408426"/>
              </a:tblGrid>
              <a:tr h="2934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Gestor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PP splněna při schválení programu EK (ANO/NE)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Pokud nebyla PP splněna při schválení programu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Proces dokončen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vert="vert270" anchor="ctr"/>
                </a:tc>
              </a:tr>
              <a:tr h="9822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splnění dle AP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splnění na národní úrovni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formálního zaslání EK (přes SFC)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formální verifikace EK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T1.1 Výzkum a Vývoj – Inteligentní specializace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ÚV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NE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30. 09. 2015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30. 09. 2015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dosud neodesláno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736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T1.2 Výzkum a Vývoj – víceletý plán pro sestavování rozpočtu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ÚV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000"/>
                        <a:buFont typeface="Wingdings" panose="05000000000000000000" pitchFamily="2" charset="2"/>
                        <a:buChar char=""/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736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T10.1 Ukončování školní docházky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MŠMT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30. 06. 2015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29. 07. 2015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31. 07. 2015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očekávána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verifikace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1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T10.2 Vysokoškolské vzdělávání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MŠMT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000"/>
                        <a:buFont typeface="Wingdings" panose="05000000000000000000" pitchFamily="2" charset="2"/>
                        <a:buChar char=""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49389"/>
              </p:ext>
            </p:extLst>
          </p:nvPr>
        </p:nvGraphicFramePr>
        <p:xfrm>
          <a:off x="628650" y="1426702"/>
          <a:ext cx="8022368" cy="4212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730"/>
                <a:gridCol w="743578"/>
                <a:gridCol w="1135464"/>
                <a:gridCol w="1286189"/>
                <a:gridCol w="3536407"/>
              </a:tblGrid>
              <a:tr h="82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Gestor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Stav plnění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(ČÁSTEČNĚ/NE)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splnění PP dle AP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Popis aktuálního plnění PP, včetně možné identifikace změn v Akčním plánu (max. 1000 znaků)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501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O4 Veřejné zakázky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MMR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ČÁSTEČNĚ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31. 12. 2016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Došlo ke splnění dvou opatření v termínech stanovených v Akčním plánu a jednoho kritéria týkajícího se posílení správní kapacity. Z celkem čtyř kritérií zbývají splnit ještě dvě kritéria.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Předběžná podmínka je na národní úrovni plněna dle Akčního plánu.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424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O5 Veřejná podpora -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MMR 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ČÁSTEČNĚ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30. 06. 2016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Z celkem tří kritérií zbývá splnit pouze jedno kritérium týkající se posílení správní kapacity.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Předběžná podmínka je na národní úrovni plněna dle Akčního plánu.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193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69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588052"/>
            <a:ext cx="8229600" cy="609945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  <a:ea typeface="+mn-ea"/>
                <a:cs typeface="+mn-cs"/>
              </a:rPr>
              <a:t>Stav naplňování předběžných podmínek na úrovni OP VVV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62525"/>
              </p:ext>
            </p:extLst>
          </p:nvPr>
        </p:nvGraphicFramePr>
        <p:xfrm>
          <a:off x="381836" y="1197997"/>
          <a:ext cx="8314904" cy="4878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246"/>
                <a:gridCol w="656130"/>
                <a:gridCol w="989404"/>
                <a:gridCol w="1416408"/>
                <a:gridCol w="4091716"/>
              </a:tblGrid>
              <a:tr h="647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Gestor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Stav plnění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(ČÁSTEČNĚ/NE)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splnění PP dle AP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Popis aktuálního plnění PP, včetně možné identifikace změn v Akčním plánu (max. 1000 znaků)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087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O7 Statistické systémy a ukazatele výsledků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MMR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ČÁSTEČNĚ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30. 06. 2016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Došlo ke splnění jednoho kritéria v souvislosti se splněním programů. Z celkem šesti kritérií je třeba splnit ještě čtyři.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Předběžná podmínka je na národní úrovni plněna dle Akčního plánu.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087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O7 Statistické systémy a ukazatele výsledků – OP VVV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OP VVV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31. 12. 2016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Je potřeba splnit jedno opatření na úrovni programu týkající se indikátorů k začlenění Romů do vzdělávání.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Předběžná podmínka je na národní úrovni plněna dle Akčního plánu.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527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T9.2 Politika začleňování Romů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ÚV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ČÁSTEČNĚ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31. 03. 2016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Z šesti kritérií nesplněno jedno kritérium týkající se kontrolních metod, které umožní hodnocení dopadu opatření na integraci Romů, a přezkumného mechanismu pro upravování strategie (Metodika hodnocení a monitoringu Strategie romské integrace do roku 2020).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Předběžná podmínka je plněna dle Akčního plánu.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01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3530" y="2140299"/>
            <a:ext cx="759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Projednání metodiky výběru projektů a hodnoticích a výběrových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kritérií</a:t>
            </a:r>
          </a:p>
        </p:txBody>
      </p:sp>
    </p:spTree>
    <p:extLst>
      <p:ext uri="{BB962C8B-B14F-4D97-AF65-F5344CB8AC3E}">
        <p14:creationId xmlns:p14="http://schemas.microsoft.com/office/powerpoint/2010/main" val="379764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9" y="96414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9" y="1506187"/>
            <a:ext cx="8039595" cy="439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9:00 – 9:30	Registrace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9:30 – 10:00	Úvodní slovo předsedy MV OP VVV a zástupce Evropské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komise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10:00 –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Hlavní události od minulého MV OP VVV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1905">
              <a:lnSpc>
                <a:spcPct val="115000"/>
              </a:lnSpc>
              <a:spcAft>
                <a:spcPts val="800"/>
              </a:spcAft>
            </a:pP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(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vyhlášené výzvy, 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přehled </a:t>
            </a:r>
            <a:r>
              <a:rPr lang="cs-CZ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 MAP a 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KAP, činnost 		PKP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naplňování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předběžných 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podmínek a Čtvrtletní 			zpráva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stavu naplňování předběžných podmínek)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13:00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Projednání metodiky výběru projektů a hodnoticích a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výběrových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kritérií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 projednání a schválení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11:30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pro výzvu Strategické řízení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VaVaI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národní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úrovni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cs-CZ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7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686642"/>
            <a:ext cx="80342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Projednání metodiky výběru projektů a hodnoticích a výběrových kritérií pro výzvu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Strategické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řízení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na národní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úrovni I</a:t>
            </a:r>
          </a:p>
          <a:p>
            <a:pPr algn="ctr">
              <a:lnSpc>
                <a:spcPct val="150000"/>
              </a:lnSpc>
            </a:pP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materiál č.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2.1.1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2.1.6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projednání a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8" y="2874237"/>
            <a:ext cx="8034272" cy="204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Představení výzvy </a:t>
            </a:r>
          </a:p>
          <a:p>
            <a:pPr algn="just">
              <a:lnSpc>
                <a:spcPct val="114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této výzvy je zkvalitnit strategické řízení výzkumu, vývoje a inovací na národní úrovni. Strategické řízení bude posíleno zejména prostřednictvím podpory řízení Národní RIS3 strategie a souvisejícího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Entrepreneurial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procesu a vytvořením systému centralizovaného zpřístupňování elektronických informačních zdrojů pro výzkum a vývoj.</a:t>
            </a:r>
          </a:p>
        </p:txBody>
      </p:sp>
    </p:spTree>
    <p:extLst>
      <p:ext uri="{BB962C8B-B14F-4D97-AF65-F5344CB8AC3E}">
        <p14:creationId xmlns:p14="http://schemas.microsoft.com/office/powerpoint/2010/main" val="235766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Strategické řízení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na národní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úrovni I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Alokace: </a:t>
            </a:r>
            <a:r>
              <a:rPr lang="cs-CZ" sz="2000" dirty="0" smtClean="0"/>
              <a:t>1 360 000 000 Kč </a:t>
            </a:r>
          </a:p>
          <a:p>
            <a:endParaRPr lang="cs-CZ" sz="2000" dirty="0"/>
          </a:p>
          <a:p>
            <a:r>
              <a:rPr lang="cs-CZ" sz="2000" b="1" dirty="0" smtClean="0"/>
              <a:t>Příjemce: </a:t>
            </a:r>
            <a:r>
              <a:rPr lang="cs-CZ" sz="2000" dirty="0" smtClean="0"/>
              <a:t>Organizační složky státu, Příspěvkové organizace organizačních složek státu  </a:t>
            </a:r>
          </a:p>
          <a:p>
            <a:endParaRPr lang="cs-CZ" sz="2000" dirty="0"/>
          </a:p>
          <a:p>
            <a:r>
              <a:rPr lang="cs-CZ" sz="2000" b="1" dirty="0" smtClean="0"/>
              <a:t>Cílová skupina</a:t>
            </a:r>
            <a:r>
              <a:rPr lang="cs-CZ" sz="2000" b="1" dirty="0"/>
              <a:t>: </a:t>
            </a:r>
            <a:r>
              <a:rPr lang="cs-CZ" sz="2000" dirty="0"/>
              <a:t>pracovníci výzkumných organizací a VŠ, studenti VŠ, pracovníci veřejné správy, odborná veřejnost, pracovníci veřejné správy v oblasti řízení a implementace výzkumu, vývoje a inovací</a:t>
            </a:r>
            <a:r>
              <a:rPr lang="cs-CZ" sz="2000" dirty="0" smtClean="0"/>
              <a:t>, </a:t>
            </a:r>
            <a:r>
              <a:rPr lang="cs-CZ" sz="2000" dirty="0"/>
              <a:t>výzkumní pracovníci v soukromém </a:t>
            </a:r>
            <a:r>
              <a:rPr lang="cs-CZ" sz="2000" dirty="0" smtClean="0"/>
              <a:t>sektoru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843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Strategické řízení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na národní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úrovni I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Podporované </a:t>
            </a:r>
            <a:r>
              <a:rPr lang="cs-CZ" b="1" dirty="0"/>
              <a:t>aktivity</a:t>
            </a:r>
            <a:r>
              <a:rPr lang="cs-CZ" b="1" dirty="0" smtClean="0"/>
              <a:t>: </a:t>
            </a:r>
          </a:p>
          <a:p>
            <a:endParaRPr lang="cs-CZ" b="1" dirty="0" smtClean="0"/>
          </a:p>
          <a:p>
            <a:pPr algn="just">
              <a:lnSpc>
                <a:spcPct val="114000"/>
              </a:lnSpc>
            </a:pPr>
            <a:r>
              <a:rPr lang="cs-CZ" sz="2000" dirty="0" smtClean="0"/>
              <a:t>a) Vytvoření </a:t>
            </a:r>
            <a:r>
              <a:rPr lang="cs-CZ" sz="2000" dirty="0"/>
              <a:t>a pilotní ověření systému centralizovaného zpřístupňování informačních zdrojů pro výzkum a vývoj (</a:t>
            </a:r>
            <a:r>
              <a:rPr lang="cs-CZ" sz="2000" dirty="0" err="1"/>
              <a:t>VaV</a:t>
            </a:r>
            <a:r>
              <a:rPr lang="cs-CZ" sz="2000" dirty="0"/>
              <a:t>) – jedná se o vytvoření systému centralizovaného zpřístupňování elektronických informačních zdrojů (EIZ) pro výzkum a vývoj, kdy dojde k vytvoření útvaru na národní úrovni, který bude mít na starosti vyjednávání podmínek a nákup přístupů pro EIZ pro </a:t>
            </a:r>
            <a:r>
              <a:rPr lang="cs-CZ" sz="2000" dirty="0" err="1"/>
              <a:t>VaV</a:t>
            </a:r>
            <a:r>
              <a:rPr lang="cs-CZ" sz="2000" dirty="0"/>
              <a:t> v ČR pro koncové uživatele a vytváření systému informační podpory pro cílovou skupinu. Podpořeno bude též vyhodnocení nového systému fungování centralizovaného zpřístupňování EIZ pro </a:t>
            </a:r>
            <a:r>
              <a:rPr lang="cs-CZ" sz="2000" dirty="0" err="1"/>
              <a:t>VaV</a:t>
            </a:r>
            <a:r>
              <a:rPr lang="cs-CZ" sz="2000" dirty="0"/>
              <a:t>. </a:t>
            </a:r>
          </a:p>
          <a:p>
            <a:pPr>
              <a:lnSpc>
                <a:spcPct val="114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7877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2539" y="63691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Strategické řízení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národní úrovni I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2539" y="1208232"/>
            <a:ext cx="79504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Podporované </a:t>
            </a:r>
            <a:r>
              <a:rPr lang="cs-CZ" b="1" dirty="0"/>
              <a:t>aktivity</a:t>
            </a:r>
            <a:r>
              <a:rPr lang="cs-CZ" b="1" dirty="0" smtClean="0"/>
              <a:t>: </a:t>
            </a:r>
          </a:p>
          <a:p>
            <a:endParaRPr lang="cs-CZ" sz="400" b="1" dirty="0" smtClean="0"/>
          </a:p>
          <a:p>
            <a:pPr algn="just"/>
            <a:r>
              <a:rPr lang="cs-CZ" sz="2000" dirty="0" smtClean="0"/>
              <a:t>b)   Podpora </a:t>
            </a:r>
            <a:r>
              <a:rPr lang="cs-CZ" sz="2000" dirty="0"/>
              <a:t>řízení implementace Národní RIS3 strategie na národní úrovni – jedná se o řízení </a:t>
            </a:r>
            <a:r>
              <a:rPr lang="cs-CZ" sz="2000" dirty="0" err="1"/>
              <a:t>Entrepreneurial</a:t>
            </a:r>
            <a:r>
              <a:rPr lang="cs-CZ" sz="2000" dirty="0"/>
              <a:t> </a:t>
            </a:r>
            <a:r>
              <a:rPr lang="cs-CZ" sz="2000" dirty="0" err="1"/>
              <a:t>discovery</a:t>
            </a:r>
            <a:r>
              <a:rPr lang="cs-CZ" sz="2000" dirty="0"/>
              <a:t> procesu (dále jen EDP) na národní úrovni a jeho koordinaci s krajskou úrovní a spolupráce </a:t>
            </a:r>
            <a:r>
              <a:rPr lang="cs-CZ" sz="2000" dirty="0" smtClean="0"/>
              <a:t>s relevantními </a:t>
            </a:r>
            <a:r>
              <a:rPr lang="cs-CZ" sz="2000" dirty="0"/>
              <a:t>subjekty tak, aby docházelo k reflektování podnětů vzešlých z EDP konkrétními intervencemi (v gesci Řídicího výboru RIS3 sdružujícího relevantní zástupce poskytovatelů podpory). </a:t>
            </a:r>
            <a:endParaRPr lang="cs-CZ" sz="2000" dirty="0" smtClean="0"/>
          </a:p>
          <a:p>
            <a:pPr algn="just"/>
            <a:r>
              <a:rPr lang="cs-CZ" sz="2000" dirty="0" smtClean="0"/>
              <a:t>Jedná </a:t>
            </a:r>
            <a:r>
              <a:rPr lang="cs-CZ" sz="2000" dirty="0"/>
              <a:t>se o </a:t>
            </a:r>
            <a:r>
              <a:rPr lang="cs-CZ" sz="2000" dirty="0" smtClean="0"/>
              <a:t>financování </a:t>
            </a:r>
            <a:r>
              <a:rPr lang="cs-CZ" sz="2000" dirty="0"/>
              <a:t>pozice Národního RIS3 manažera a jeho analytického týmu. Národní RIS3 manažer má na starosti řízení EDP na národní úrovni (v podobě </a:t>
            </a:r>
            <a:r>
              <a:rPr lang="cs-CZ" sz="2000" dirty="0" smtClean="0"/>
              <a:t>NIP) </a:t>
            </a:r>
            <a:r>
              <a:rPr lang="cs-CZ" sz="2000" dirty="0"/>
              <a:t>a jeho </a:t>
            </a:r>
            <a:r>
              <a:rPr lang="cs-CZ" sz="2000" dirty="0" err="1"/>
              <a:t>provazbu</a:t>
            </a:r>
            <a:r>
              <a:rPr lang="cs-CZ" sz="2000" dirty="0"/>
              <a:t> na regionální úroveň a naopak. Národní RIS3 manažer úzce spolupracuje s krajskými RIS3 koordinátory a RIS3 </a:t>
            </a:r>
            <a:r>
              <a:rPr lang="cs-CZ" sz="2000" dirty="0" smtClean="0"/>
              <a:t>manažery, </a:t>
            </a:r>
            <a:r>
              <a:rPr lang="cs-CZ" sz="2000" dirty="0"/>
              <a:t>zajišťuje jejich koordinaci a odborné </a:t>
            </a:r>
            <a:r>
              <a:rPr lang="cs-CZ" sz="2000" dirty="0" smtClean="0"/>
              <a:t>vedení. </a:t>
            </a:r>
            <a:r>
              <a:rPr lang="cs-CZ" sz="2000" dirty="0"/>
              <a:t>Dále bude podpořeno monitorování a vyhodnocování intervencí implementujících RIS3 na národní i krajské úrovni, příprava každoročních Implementačních plánů Národní RIS3 strategie a také pravidelná aktualizace Národní RIS3 </a:t>
            </a:r>
            <a:r>
              <a:rPr lang="cs-CZ" sz="2000" dirty="0" smtClean="0"/>
              <a:t>strategie.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62309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Strategické řízení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na národní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úrovni I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Metodika </a:t>
            </a:r>
            <a:r>
              <a:rPr lang="cs-CZ" sz="2400" b="1" dirty="0"/>
              <a:t>výběru projektů včetně hodnoticích a výběrových kritérií pro </a:t>
            </a:r>
            <a:r>
              <a:rPr lang="cs-CZ" sz="2400" b="1" dirty="0" smtClean="0"/>
              <a:t>výzvu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Uplatnění </a:t>
            </a:r>
            <a:r>
              <a:rPr lang="cs-CZ" sz="2400" b="1" dirty="0"/>
              <a:t>článku </a:t>
            </a:r>
            <a:r>
              <a:rPr lang="cs-CZ" sz="2400" b="1" dirty="0" smtClean="0"/>
              <a:t>70 Obecného nařízení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1894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694597"/>
            <a:ext cx="816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Projednání metodiky výběru projektů a hodnoticích a výběrových kritérií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výzvu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Inkluzivní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vzdělávání pro KPSVL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algn="ctr"/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materiál č. 2.2.1 až 2.2.5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projednání a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8" y="2777737"/>
            <a:ext cx="816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výzvy 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2000" dirty="0"/>
              <a:t>Výzva pro území obcí </a:t>
            </a:r>
            <a:r>
              <a:rPr lang="cs-CZ" sz="2000" dirty="0" smtClean="0"/>
              <a:t>zapojených </a:t>
            </a:r>
            <a:r>
              <a:rPr lang="cs-CZ" sz="2000" dirty="0"/>
              <a:t>v Koordinovaném přístupu pro sociálně vyloučené lokality se soustředí na podporu inkluzivního vzdělávání právě na území sociálně vyloučených lokalit. Aktivity podpoří mateřské, základní i střední školy v oblasti zavádění a realizace individuální integrace. Výzva klade důraz na osvětové aktivity směřované na veřejnost a podporuje vznik platforem a workshopů mezi jednotlivými aktéry ve vzdělávání. </a:t>
            </a:r>
          </a:p>
          <a:p>
            <a:r>
              <a:rPr lang="cs-CZ" sz="2000" dirty="0"/>
              <a:t> 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2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Inkluzivní vzdělávání pro KPSVL II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Alokace: 450 000 000 Kč</a:t>
            </a:r>
          </a:p>
          <a:p>
            <a:endParaRPr lang="cs-CZ" sz="2000" dirty="0"/>
          </a:p>
          <a:p>
            <a:r>
              <a:rPr lang="cs-CZ" sz="2000" b="1" dirty="0" smtClean="0"/>
              <a:t>Příjemce: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Soukromoprávní subjekty, jejichž hlavním účelem není vytváření zisku, a které současně vykonávají veřejně prospěšnou činnost (soukromoprávní neziskové organizace), pro tuto výzvu jsou oprávněnými soukromoprávními subjekty pouze: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spolek,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ústav,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obecně prospěšná společnost,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nadace nebo nadační fond,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registrovaná církev nebo náboženská společnost nebo jimi zřízená tzv. církevní právnická osoba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1386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Inkluzivní vzdělávání pro KPSVL II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000" b="1" dirty="0" smtClean="0"/>
              <a:t>Příjemce: </a:t>
            </a:r>
          </a:p>
          <a:p>
            <a:endParaRPr lang="cs-CZ" sz="2000" b="1" dirty="0" smtClean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Školy </a:t>
            </a:r>
            <a:r>
              <a:rPr lang="cs-CZ" sz="2000" dirty="0"/>
              <a:t>zřizované organizačními složkami státu (právnická osoba vykonávající činnost školy zapsaná ve školském rejstříku).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Školy a školská zařízení, které nejsou zřízené organizačními státu (tj. právnická osoba vykonávající činnost školy a školského zařízení zapsaná ve školském rejstříku).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Příspěvkové organizace, které nejsou zřízené organizačními složkami státu (kromě všech právnických osob vykonávající činnost škol a školských zařízení zapsaných ve školském rejstříku).</a:t>
            </a:r>
          </a:p>
          <a:p>
            <a:pPr>
              <a:spcBef>
                <a:spcPts val="600"/>
              </a:spcBef>
            </a:pPr>
            <a:endParaRPr lang="cs-CZ" b="1" dirty="0" smtClean="0"/>
          </a:p>
          <a:p>
            <a:pPr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73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Inkluzivní vzdělávání pro KPSVL II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404189"/>
            <a:ext cx="79504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 smtClean="0"/>
              <a:t>Cílová skupina: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Žáci/děti ze socioekonomicky znevýhodněného a současně kulturně odlišného prostředí (dále jen žáci ze znevýhodněného prostředí) např. žáci s odlišným mateřským jazykem nebo romským </a:t>
            </a:r>
            <a:r>
              <a:rPr lang="cs-CZ" dirty="0" err="1"/>
              <a:t>etnolektem</a:t>
            </a:r>
            <a:r>
              <a:rPr lang="cs-CZ" dirty="0"/>
              <a:t>, kteří jsou současně socioekonomicky znevýhodnění) – jde o </a:t>
            </a:r>
            <a:r>
              <a:rPr lang="cs-CZ" b="1" dirty="0"/>
              <a:t>povinnou cílovou skupinu</a:t>
            </a:r>
            <a:r>
              <a:rPr lang="cs-CZ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Rodiče a opatrovníci dětí a žáků (dále jen rodiče), pracovníci škol a školských zařízení, vedoucí pracovníci škol a školských zařízení – jde o </a:t>
            </a:r>
            <a:r>
              <a:rPr lang="cs-CZ" b="1" dirty="0"/>
              <a:t>povinnou cílovou skupinu</a:t>
            </a:r>
            <a:r>
              <a:rPr lang="cs-CZ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Žáci, kteří jsou ohroženi předčasným odchodem ze vzdělávání;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Děti a žáci, pokud jsou aktivity realizovaného projektu zaměřeny na vytváření inkluzivního prostředí ve škole, školském zařízení pro zájmové vzdělávání a organizacích působících v oblasti volného času dětí a mládeže;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Pracovníci a dobrovolní pracovníci organizací působících v oblasti vzdělávání nebo asistenčních služeb a v oblasti volného času a zájmového vzdělávání dětí a mládeže, studenti pedagogických fakult a oborů zaměřených na vzdělávání dětí a žáků;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Veřejnost.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164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Inkluzivní vzdělávání pro KPSVL II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Podporované </a:t>
            </a:r>
            <a:r>
              <a:rPr lang="cs-CZ" sz="2000" b="1" dirty="0"/>
              <a:t>aktivity</a:t>
            </a:r>
            <a:r>
              <a:rPr lang="cs-CZ" sz="2000" b="1" dirty="0" smtClean="0"/>
              <a:t>:</a:t>
            </a:r>
          </a:p>
          <a:p>
            <a:endParaRPr lang="cs-CZ" sz="2000" b="1" dirty="0" smtClean="0"/>
          </a:p>
          <a:p>
            <a:r>
              <a:rPr lang="cs-CZ" sz="2000" dirty="0" smtClean="0"/>
              <a:t>Aktivita 1: Řízení projektu</a:t>
            </a:r>
          </a:p>
          <a:p>
            <a:endParaRPr lang="cs-CZ" sz="2000" dirty="0" smtClean="0"/>
          </a:p>
          <a:p>
            <a:r>
              <a:rPr lang="cs-CZ" sz="2000" b="1" dirty="0"/>
              <a:t>Povinně volitelné</a:t>
            </a:r>
            <a:r>
              <a:rPr lang="cs-CZ" sz="2000" b="1" dirty="0" smtClean="0"/>
              <a:t>:</a:t>
            </a:r>
            <a:endParaRPr lang="cs-CZ" sz="2000" dirty="0" smtClean="0"/>
          </a:p>
          <a:p>
            <a:r>
              <a:rPr lang="cs-CZ" sz="2000" dirty="0" smtClean="0"/>
              <a:t>Aktivita 2: Předškolní vzdělávání</a:t>
            </a:r>
          </a:p>
          <a:p>
            <a:r>
              <a:rPr lang="cs-CZ" sz="2000" dirty="0" smtClean="0"/>
              <a:t>Aktivita 3: Prevence školní neúspěšnosti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Metodika výběru projektů včetně hodnoticích a výběrových kritérií pro </a:t>
            </a:r>
            <a:r>
              <a:rPr lang="cs-CZ" sz="2400" b="1" dirty="0" smtClean="0"/>
              <a:t>výzvu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669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1158" y="1345547"/>
            <a:ext cx="8140666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11:30 – 12:00	pro výzvu Inkluzivní vzdělávání pro KPSVL II</a:t>
            </a:r>
            <a:endParaRPr lang="cs-CZ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12:00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pro výzvu Podpora žáků se zdravotním postižením I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(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Implementace APIV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–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13:00	Podpora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 formou projektů zjednodušeného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vykazování – 		Šablony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MŠ a ZŠ I – úprava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13:00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14:00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oběd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14:00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14:30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Charta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předkládaného na základě výzvy č. 02_15_001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k projednání a schválení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pro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Podpora práce učitelů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14:30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15:00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Výroční zpráva OP VVV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 projednání a 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schválení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8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686641"/>
            <a:ext cx="80342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Projednání metodiky výběru projektů a hodnoticích a výběrových kritérií pro výzvu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žáků se zdravotním postižením I (Implementace APIV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materiál č.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2.3.1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2.3.6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projednání a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22108" y="3306625"/>
            <a:ext cx="8211332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Představení výzvy </a:t>
            </a:r>
          </a:p>
          <a:p>
            <a:pPr algn="just">
              <a:lnSpc>
                <a:spcPct val="114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Cílem výzvy je umožnit začleňování dětí a žáků se speciálními vzdělávacími potřebami do běžných škol. Stěžejní je maximální rozvoj dítěte a žáka, kterému škola musí být schopna zajistit vhodné podmínky pro vzdělávání. Důraz bude kladen na podporu pedagogů a pedagožek, a to formou síťování se zkušenými kolegy a kolegyněmi. Výzva umožní vznik a šíření chybějících metodických materiálů. </a:t>
            </a:r>
          </a:p>
        </p:txBody>
      </p:sp>
    </p:spTree>
    <p:extLst>
      <p:ext uri="{BB962C8B-B14F-4D97-AF65-F5344CB8AC3E}">
        <p14:creationId xmlns:p14="http://schemas.microsoft.com/office/powerpoint/2010/main" val="1302560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9588" y="667391"/>
            <a:ext cx="803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žáků se zdravotním postižením I (Implementace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APIV)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3" y="1498388"/>
            <a:ext cx="795046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Alokace: 300 000 000 Kč</a:t>
            </a:r>
          </a:p>
          <a:p>
            <a:endParaRPr lang="cs-CZ" sz="500" dirty="0"/>
          </a:p>
          <a:p>
            <a:r>
              <a:rPr lang="cs-CZ" sz="2000" b="1" dirty="0" smtClean="0"/>
              <a:t>Příjemce: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Veřejné vysoké školy, které připravují budoucí pedagogické pracovníky (VŠ uskutečňující akreditované studijní programy vedoucí k získání odborné kvalifikace pedagogických pracovníků. Pro účely výzvy se nejedná o kurzy celoživotního vzdělávání).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Soukromé </a:t>
            </a:r>
            <a:r>
              <a:rPr lang="cs-CZ" sz="2000" dirty="0"/>
              <a:t>vysoké školy, které připravují budoucí pedagogické pracovníky (VŠ uskutečňující akreditované studijní programy vedoucí k získání odborné kvalifikace pedagogických pracovníků. Pro účely výzvy se nejedná o kurzy celoživotního vzdělávání) 	</a:t>
            </a:r>
            <a:endParaRPr lang="cs-CZ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Příspěvkové organizace (kromě všech právnických osob vykonávající činnost škol a školských zařízení zapsaných ve školském rejstříku).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Organizační </a:t>
            </a:r>
            <a:r>
              <a:rPr lang="cs-CZ" sz="2000" dirty="0"/>
              <a:t>složky státu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Územní </a:t>
            </a:r>
            <a:r>
              <a:rPr lang="cs-CZ" sz="2000" dirty="0"/>
              <a:t>samosprávné celky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Dobrovolné </a:t>
            </a:r>
            <a:r>
              <a:rPr lang="cs-CZ" sz="2000" dirty="0"/>
              <a:t>svazky obcí dle zákona o obcích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29582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žáků se zdravotním postižením I (Implementace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APIV)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Příjemce: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Školy zřizované organizačními složkami státu (právnická osoba vykonávající činnost školy zapsaná ve školském rejstříku) kromě mateřských škol.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Školy </a:t>
            </a:r>
            <a:r>
              <a:rPr lang="cs-CZ" dirty="0"/>
              <a:t>a školská zařízení, které nejsou zřízené organizačními státu (tj. právnická osoba vykonávající činnost školy a školského zařízení zapsaná ve školském rejstříku), kromě mateřských škol</a:t>
            </a:r>
            <a:r>
              <a:rPr lang="cs-CZ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Soukromoprávní </a:t>
            </a:r>
            <a:r>
              <a:rPr lang="cs-CZ" dirty="0"/>
              <a:t>subjekty, jejichž hlavním účelem není vytváření zisku, a které současně vykonávají veřejně prospěšnou činnost (soukromoprávní neziskové organizace):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spolek,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ústav,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obecně prospěšná společnost (v případě soukromých vysokých škol je povinnost splnit podmínku uskutečňovat akreditované studijní </a:t>
            </a:r>
            <a:r>
              <a:rPr lang="cs-CZ" dirty="0" smtClean="0"/>
              <a:t>programy),</a:t>
            </a:r>
            <a:endParaRPr lang="cs-CZ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nadace nebo nadační fond,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registrovaná církev nebo náboženská společnost nebo jimi zřízená tzv. církevní právnická </a:t>
            </a:r>
            <a:r>
              <a:rPr lang="cs-CZ" dirty="0" smtClean="0"/>
              <a:t>osoba</a:t>
            </a:r>
            <a:r>
              <a:rPr lang="cs-CZ" dirty="0"/>
              <a:t>.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401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žáků se zdravotním postižením I (Implementace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APIV)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2317497"/>
            <a:ext cx="7950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Cílová skupina:</a:t>
            </a:r>
          </a:p>
          <a:p>
            <a:endParaRPr lang="cs-CZ" sz="20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Děti </a:t>
            </a:r>
            <a:r>
              <a:rPr lang="cs-CZ" sz="2000" dirty="0"/>
              <a:t>a žáci se zdravotním postižením, děti a žáci s psychickým či chronickým onemocněním a děti a žáci ohrožení syndromem CAN – jde o povinnou cílovou skupinu, která musí být zapojena při volbě všech aktivit (kromě aktivity 2, která cílí na pedagogické pracovníky, kteří tyto děti a žáky vzdělávají, a aktivity 5, která se soustředí na rodiče těchto žáků).</a:t>
            </a:r>
          </a:p>
        </p:txBody>
      </p:sp>
    </p:spTree>
    <p:extLst>
      <p:ext uri="{BB962C8B-B14F-4D97-AF65-F5344CB8AC3E}">
        <p14:creationId xmlns:p14="http://schemas.microsoft.com/office/powerpoint/2010/main" val="240010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žáků se zdravotním postižením I (Implementace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APIV)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802592"/>
            <a:ext cx="79504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Cílová skupina:</a:t>
            </a:r>
          </a:p>
          <a:p>
            <a:endParaRPr lang="cs-CZ" sz="2000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Děti a žáci, pokud jsou aktivity realizovaného projektu zaměřeny na vytváření inkluzivního prostředí ve škole, školském zařízení pro zájmové vzdělávání a organizacích působících v oblasti volného času dětí a mládeže.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Rodiče dětí a žáků, pracovníci škol a školských zařízení, vedoucí pracovníci škol a školských zařízení.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Pracovníci a dobrovolní pracovníci organizací působících v oblasti vzdělávání nebo asistenčních služeb a v oblasti volného času a zájmového vzdělávání dětí </a:t>
            </a:r>
            <a:r>
              <a:rPr lang="cs-CZ" sz="2000" dirty="0" smtClean="0"/>
              <a:t>a </a:t>
            </a:r>
            <a:r>
              <a:rPr lang="cs-CZ" sz="2000" dirty="0"/>
              <a:t>mládeže, studenti pedagogických fakult a oborů zaměřených na vzdělávání dětí a žáků.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Veřejnost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515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9678" y="667391"/>
            <a:ext cx="803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žáků se zdravotním postižením I (Implementace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APIV)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394" y="1391708"/>
            <a:ext cx="795046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Podporované </a:t>
            </a:r>
            <a:r>
              <a:rPr lang="cs-CZ" sz="2000" b="1" dirty="0"/>
              <a:t>aktivity</a:t>
            </a:r>
            <a:r>
              <a:rPr lang="cs-CZ" sz="2000" b="1" dirty="0" smtClean="0"/>
              <a:t>:</a:t>
            </a:r>
          </a:p>
          <a:p>
            <a:r>
              <a:rPr lang="cs-CZ" sz="2000" b="1" dirty="0" smtClean="0"/>
              <a:t>Povinně volitelné:</a:t>
            </a:r>
          </a:p>
          <a:p>
            <a:pPr marL="271463" indent="-271463" algn="just"/>
            <a:r>
              <a:rPr lang="cs-CZ" sz="2000" dirty="0" smtClean="0"/>
              <a:t>Aktivita </a:t>
            </a:r>
            <a:r>
              <a:rPr lang="cs-CZ" sz="2000" dirty="0"/>
              <a:t>č. 2: Centra kolegiální podpory</a:t>
            </a:r>
          </a:p>
          <a:p>
            <a:pPr marL="271463" indent="-271463" algn="just"/>
            <a:r>
              <a:rPr lang="cs-CZ" sz="2000" dirty="0"/>
              <a:t>Aktivita č. 3: Podpora žáků se zdravotním postižením při vstupu na trh </a:t>
            </a:r>
            <a:r>
              <a:rPr lang="cs-CZ" sz="2000" dirty="0" smtClean="0"/>
              <a:t>práce</a:t>
            </a:r>
          </a:p>
          <a:p>
            <a:pPr marL="271463" indent="-271463"/>
            <a:r>
              <a:rPr lang="cs-CZ" sz="2000" dirty="0"/>
              <a:t>Aktivita č. 4: Spolupráce různých stupňů uměleckého vzdělávání při začleňování dětí </a:t>
            </a:r>
            <a:r>
              <a:rPr lang="cs-CZ" sz="2000" dirty="0" smtClean="0"/>
              <a:t>a</a:t>
            </a:r>
            <a:r>
              <a:rPr lang="cs-CZ" sz="2000" dirty="0"/>
              <a:t> žáků se zdravotním postižením v rámci vzdělávací </a:t>
            </a:r>
            <a:r>
              <a:rPr lang="cs-CZ" sz="2000" dirty="0" smtClean="0"/>
              <a:t>oblasti Umění a kultura</a:t>
            </a:r>
          </a:p>
          <a:p>
            <a:pPr marL="271463" indent="-271463" algn="just"/>
            <a:r>
              <a:rPr lang="cs-CZ" sz="2000" dirty="0"/>
              <a:t>Aktivita č. 5: Rodičovská fóra</a:t>
            </a:r>
          </a:p>
          <a:p>
            <a:pPr marL="271463" indent="-271463" algn="just"/>
            <a:r>
              <a:rPr lang="cs-CZ" sz="2000" dirty="0"/>
              <a:t>Aktivita č. 6:  Inovativní přístupy vedoucí k začleňování žáků se zdravotním </a:t>
            </a:r>
            <a:r>
              <a:rPr lang="cs-CZ" sz="2000" dirty="0" smtClean="0"/>
              <a:t>postižením </a:t>
            </a:r>
            <a:r>
              <a:rPr lang="cs-CZ" sz="2000" dirty="0"/>
              <a:t>do výuky v heterogenních kolektivech škol, které nejsou </a:t>
            </a:r>
            <a:r>
              <a:rPr lang="cs-CZ" sz="2000" dirty="0" smtClean="0"/>
              <a:t>zřízeny </a:t>
            </a:r>
            <a:r>
              <a:rPr lang="cs-CZ" sz="2000" dirty="0"/>
              <a:t>podle odst. 9 paragrafu 16 školského zákona</a:t>
            </a:r>
            <a:r>
              <a:rPr lang="cs-CZ" sz="2000" b="1" dirty="0"/>
              <a:t>.</a:t>
            </a:r>
            <a:endParaRPr lang="cs-CZ" sz="2000" b="1" dirty="0" smtClean="0"/>
          </a:p>
          <a:p>
            <a:endParaRPr lang="cs-CZ" sz="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094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83920" y="819835"/>
            <a:ext cx="755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žáků se zdravotním postižením I (Implementace APIV)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3920" y="2545080"/>
            <a:ext cx="7818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Metodika výběru projektů včetně hodnoticích a výběrových kritérií pro </a:t>
            </a:r>
            <a:r>
              <a:rPr lang="cs-CZ" sz="2400" b="1" dirty="0" smtClean="0"/>
              <a:t>výzvu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Uplatnění článku 13 Nařízení o ESF</a:t>
            </a:r>
          </a:p>
        </p:txBody>
      </p:sp>
    </p:spTree>
    <p:extLst>
      <p:ext uri="{BB962C8B-B14F-4D97-AF65-F5344CB8AC3E}">
        <p14:creationId xmlns:p14="http://schemas.microsoft.com/office/powerpoint/2010/main" val="2388637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945806"/>
            <a:ext cx="816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škol formou projektů zjednodušeného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vykazování – Šablony pro MŠ a ZŠ I – úprava</a:t>
            </a:r>
          </a:p>
          <a:p>
            <a:pPr algn="ctr"/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materiál č. 2.4.1 až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2.4.4</a:t>
            </a:r>
            <a:endParaRPr lang="cs-CZ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projednání a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8" y="2330801"/>
            <a:ext cx="81603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důvodu zjednodušení administrace projektů budou vyhlášeny dvě stejně zaměřené samostatné výzvy </a:t>
            </a:r>
          </a:p>
          <a:p>
            <a:pPr marL="365125">
              <a:spcAft>
                <a:spcPts val="6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rozdílným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místem dopadu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m. Praha;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méně rozvinuté regiony)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obě výzvy bude využita Metodika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výběru projektů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hodnoticí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výběrová kritéria schválená na 4. zasedání MV (Usnesením č. 3).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Bude se jednat o výzvy č. 02_016_022 a 02_016_023.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87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88620" y="2035834"/>
            <a:ext cx="846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předkládaného na základě výzvy č.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02_15_001</a:t>
            </a:r>
          </a:p>
          <a:p>
            <a:pPr algn="ctr"/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materiál č. 4.1.1 až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4.1.6</a:t>
            </a: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0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821395"/>
            <a:ext cx="803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  <a:p>
            <a:pPr algn="ctr"/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k projednání a schválení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7736" y="1772654"/>
            <a:ext cx="8381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Podpora práce učitelů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aneb I. Gramotnosti pro práci učitelů MŠ a ZŠ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aneb II. Rozvoj komunit učitelů MŠ a ZŠ v tématech základních gramotností </a:t>
            </a: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417736" y="2877801"/>
            <a:ext cx="8381999" cy="33112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Shrnutí o projektu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IPS projekt, 60 měsíců, realizátor Národní ústav pro vzdělávání (sekce všeobecného vzdělávání)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rozpočet – cca 20 mil. Kč ročně, celkem 98,7 mil.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hlavní cíle</a:t>
            </a:r>
          </a:p>
          <a:p>
            <a:pPr marL="531813" lvl="1" indent="-34290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supervidovat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projekty OP VVV v tématu gramotností pro ZŠ a MŠ</a:t>
            </a:r>
          </a:p>
          <a:p>
            <a:pPr marL="531813" lvl="1" indent="-34290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sladit pohled učitelů a odborníků na roli základních gramotností v plánování a realizaci výuky (zde úzce navazujeme na NIQES)</a:t>
            </a:r>
          </a:p>
          <a:p>
            <a:pPr marL="531813" lvl="1" indent="-34290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vytvořit kapacity pro metodickou podporu v síti mentorů gramotností, zajistit přenos know-how s projekty v regionech</a:t>
            </a:r>
          </a:p>
          <a:p>
            <a:pPr marL="531813" lvl="1" indent="-34290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vytvořit moderní online prostředí pro učitele na Metodickém portálu RVP.CZ (dle aprobací, prostor pro školní týmy a podobně)</a:t>
            </a: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3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1158" y="1469115"/>
            <a:ext cx="7977753" cy="125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15:00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15:30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Různé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informace k plnění e-</a:t>
            </a:r>
            <a:r>
              <a:rPr lang="cs-CZ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Cohesion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SRP </a:t>
            </a:r>
            <a:r>
              <a:rPr lang="cs-C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2016)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15:30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15:40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Závěr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98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práce učitelů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4"/>
          <p:cNvSpPr txBox="1">
            <a:spLocks/>
          </p:cNvSpPr>
          <p:nvPr/>
        </p:nvSpPr>
        <p:spPr>
          <a:xfrm>
            <a:off x="682327" y="2602326"/>
            <a:ext cx="3190661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Problém: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6"/>
          <p:cNvSpPr txBox="1">
            <a:spLocks/>
          </p:cNvSpPr>
          <p:nvPr/>
        </p:nvSpPr>
        <p:spPr>
          <a:xfrm>
            <a:off x="4192365" y="2602326"/>
            <a:ext cx="4211340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 txBox="1">
            <a:spLocks/>
          </p:cNvSpPr>
          <p:nvPr/>
        </p:nvSpPr>
        <p:spPr>
          <a:xfrm>
            <a:off x="632952" y="3068995"/>
            <a:ext cx="3510039" cy="2475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učitelé MŠ a ZŠ nepracují vždy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 tématy základních gramotností 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při plánování a realizaci vlastní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výuky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7"/>
          <p:cNvSpPr txBox="1">
            <a:spLocks/>
          </p:cNvSpPr>
          <p:nvPr/>
        </p:nvSpPr>
        <p:spPr>
          <a:xfrm>
            <a:off x="4192366" y="3068995"/>
            <a:ext cx="4211340" cy="247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projekt vytvoří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odborné panely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které identifikují vhodné formy metodické podpory učitelům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bude vytvořen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soubor očekávaných výsledků učení 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v uzlových bodech vzdělávací dráhy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pro všechny vzdělávací oblasti pro 3 gramotnosti (matematická, čtenářská a digitální)</a:t>
            </a:r>
          </a:p>
        </p:txBody>
      </p:sp>
    </p:spTree>
    <p:extLst>
      <p:ext uri="{BB962C8B-B14F-4D97-AF65-F5344CB8AC3E}">
        <p14:creationId xmlns:p14="http://schemas.microsoft.com/office/powerpoint/2010/main" val="1555370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práce učitelů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4"/>
          <p:cNvSpPr txBox="1">
            <a:spLocks/>
          </p:cNvSpPr>
          <p:nvPr/>
        </p:nvSpPr>
        <p:spPr>
          <a:xfrm>
            <a:off x="682327" y="2602326"/>
            <a:ext cx="3190661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Problém: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6"/>
          <p:cNvSpPr txBox="1">
            <a:spLocks/>
          </p:cNvSpPr>
          <p:nvPr/>
        </p:nvSpPr>
        <p:spPr>
          <a:xfrm>
            <a:off x="4192365" y="2602326"/>
            <a:ext cx="4211340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 txBox="1">
            <a:spLocks/>
          </p:cNvSpPr>
          <p:nvPr/>
        </p:nvSpPr>
        <p:spPr>
          <a:xfrm>
            <a:off x="632952" y="3068995"/>
            <a:ext cx="3510039" cy="2475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metodická podpora (a další vzdělávání) učitelům je zaměřena spíše na </a:t>
            </a: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jednotlivce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neexistuje služba na propojování jednotlivých učitelů skrze témata, aprobace a míru jejich vlastních zkušeností</a:t>
            </a:r>
          </a:p>
          <a:p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7"/>
          <p:cNvSpPr txBox="1">
            <a:spLocks/>
          </p:cNvSpPr>
          <p:nvPr/>
        </p:nvSpPr>
        <p:spPr>
          <a:xfrm>
            <a:off x="4192366" y="3068995"/>
            <a:ext cx="4211340" cy="247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vznikne online podpora společenstvím praxe a komunitám učitelů na Metodickém portálu – </a:t>
            </a: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inovace stávajících modulu RVP.CZ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skrze </a:t>
            </a: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reputační systém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 nabídne atraktivní možnost angažovat se v online komunitě učitelů stejné aprobace a ohodnocovat materiály a zdroje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20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práce učitelů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4"/>
          <p:cNvSpPr txBox="1">
            <a:spLocks/>
          </p:cNvSpPr>
          <p:nvPr/>
        </p:nvSpPr>
        <p:spPr>
          <a:xfrm>
            <a:off x="682327" y="2602326"/>
            <a:ext cx="3190661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6"/>
          <p:cNvSpPr txBox="1">
            <a:spLocks/>
          </p:cNvSpPr>
          <p:nvPr/>
        </p:nvSpPr>
        <p:spPr>
          <a:xfrm>
            <a:off x="4192365" y="2602326"/>
            <a:ext cx="4211340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 txBox="1">
            <a:spLocks/>
          </p:cNvSpPr>
          <p:nvPr/>
        </p:nvSpPr>
        <p:spPr>
          <a:xfrm>
            <a:off x="632952" y="3068995"/>
            <a:ext cx="3510039" cy="2475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učitelé „</a:t>
            </a:r>
            <a:r>
              <a:rPr 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jsou na plánování a realizaci výuky sami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nehledají inspiraci mimo školu, nevyužívají všech forem metodické podpory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7"/>
          <p:cNvSpPr txBox="1">
            <a:spLocks/>
          </p:cNvSpPr>
          <p:nvPr/>
        </p:nvSpPr>
        <p:spPr>
          <a:xfrm>
            <a:off x="4192366" y="3068995"/>
            <a:ext cx="4211340" cy="24751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konzultační centrum NÚV bude propojeno se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službami lektorů/mentorů gramotností v regionech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které nabídnou své služby přímo školám (při realizaci OP VVV projektů na témata gramotností)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dojde k větší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„digitalizaci“ konzultačního centra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proběhnou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další formy podpory</a:t>
            </a:r>
          </a:p>
        </p:txBody>
      </p:sp>
    </p:spTree>
    <p:extLst>
      <p:ext uri="{BB962C8B-B14F-4D97-AF65-F5344CB8AC3E}">
        <p14:creationId xmlns:p14="http://schemas.microsoft.com/office/powerpoint/2010/main" val="2710135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práce učitelů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4"/>
          <p:cNvSpPr txBox="1">
            <a:spLocks/>
          </p:cNvSpPr>
          <p:nvPr/>
        </p:nvSpPr>
        <p:spPr>
          <a:xfrm>
            <a:off x="682327" y="2602326"/>
            <a:ext cx="3190661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6"/>
          <p:cNvSpPr txBox="1">
            <a:spLocks/>
          </p:cNvSpPr>
          <p:nvPr/>
        </p:nvSpPr>
        <p:spPr>
          <a:xfrm>
            <a:off x="4192365" y="2602326"/>
            <a:ext cx="4211340" cy="36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 txBox="1">
            <a:spLocks/>
          </p:cNvSpPr>
          <p:nvPr/>
        </p:nvSpPr>
        <p:spPr>
          <a:xfrm>
            <a:off x="632952" y="3068995"/>
            <a:ext cx="3510039" cy="2475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neexistuje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pro učitele sebehodnotící nástroj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 řízení vlastního růstu v oblastech digitální gramotnosti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opatření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strategie digitálního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7"/>
          <p:cNvSpPr txBox="1">
            <a:spLocks/>
          </p:cNvSpPr>
          <p:nvPr/>
        </p:nvSpPr>
        <p:spPr>
          <a:xfrm>
            <a:off x="4192366" y="3068995"/>
            <a:ext cx="4211340" cy="2475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bude vytvořen difuzní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digitálních kompetencí učitele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propojen s dalšími dílčími nástroji, bude vytvořena příležitost k napojení na kariérní systém učitelů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vznikne online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Profil učitele 21</a:t>
            </a:r>
          </a:p>
        </p:txBody>
      </p:sp>
    </p:spTree>
    <p:extLst>
      <p:ext uri="{BB962C8B-B14F-4D97-AF65-F5344CB8AC3E}">
        <p14:creationId xmlns:p14="http://schemas.microsoft.com/office/powerpoint/2010/main" val="3407833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4" name="Zástupný symbol pro obsah 7"/>
          <p:cNvSpPr txBox="1">
            <a:spLocks/>
          </p:cNvSpPr>
          <p:nvPr/>
        </p:nvSpPr>
        <p:spPr>
          <a:xfrm>
            <a:off x="682326" y="2602326"/>
            <a:ext cx="7721379" cy="2672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DC 1 Koncipovat celkové pojetí základních gramotností tak, aby pedagogičtí pracovníci sdíleli společnou představu o kvalitě vzdělávání v těchto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oblastech.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Zajistit metodickou podporu pedagogickým pracovníkům pro rozvoj čtenářské, matematické a digitální gramotnosti a informatického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myšlení.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3 Vytvořit technologickou podporu pro diseminaci metodických materiálů a pro práci učitelů s 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nimi.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Cíle projektu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28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257516" y="1020737"/>
            <a:ext cx="5842584" cy="474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Schéma dílčích cílů a klíčových aktivit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406195"/>
              </p:ext>
            </p:extLst>
          </p:nvPr>
        </p:nvGraphicFramePr>
        <p:xfrm>
          <a:off x="132912" y="2407561"/>
          <a:ext cx="8862013" cy="372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Šipka dolů 10"/>
          <p:cNvSpPr/>
          <p:nvPr/>
        </p:nvSpPr>
        <p:spPr>
          <a:xfrm>
            <a:off x="257516" y="1458833"/>
            <a:ext cx="4062435" cy="81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32" dirty="0" smtClean="0">
                <a:latin typeface="Arial" panose="020B0604020202020204" pitchFamily="34" charset="0"/>
                <a:cs typeface="Arial" panose="020B0604020202020204" pitchFamily="34" charset="0"/>
              </a:rPr>
              <a:t>Koncepce (KA4)</a:t>
            </a:r>
            <a:endParaRPr lang="cs-CZ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4574662" y="1443961"/>
            <a:ext cx="4366847" cy="84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3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532" dirty="0">
                <a:latin typeface="Arial" panose="020B0604020202020204" pitchFamily="34" charset="0"/>
                <a:cs typeface="Arial" panose="020B0604020202020204" pitchFamily="34" charset="0"/>
              </a:rPr>
              <a:t>Metodická </a:t>
            </a:r>
            <a:r>
              <a:rPr lang="cs-CZ" sz="1532" dirty="0" smtClean="0">
                <a:latin typeface="Arial" panose="020B0604020202020204" pitchFamily="34" charset="0"/>
                <a:cs typeface="Arial" panose="020B0604020202020204" pitchFamily="34" charset="0"/>
              </a:rPr>
              <a:t>podpora (KA5) a technologická podpora (KA6)</a:t>
            </a:r>
            <a:r>
              <a:rPr lang="cs-CZ" sz="1532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32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894836" y="4875731"/>
            <a:ext cx="4050045" cy="901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32" dirty="0">
                <a:latin typeface="Arial" panose="020B0604020202020204" pitchFamily="34" charset="0"/>
                <a:cs typeface="Arial" panose="020B0604020202020204" pitchFamily="34" charset="0"/>
              </a:rPr>
              <a:t>Profil učitele/</a:t>
            </a:r>
            <a:br>
              <a:rPr lang="cs-CZ" sz="153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32" dirty="0">
                <a:latin typeface="Arial" panose="020B0604020202020204" pitchFamily="34" charset="0"/>
                <a:cs typeface="Arial" panose="020B0604020202020204" pitchFamily="34" charset="0"/>
              </a:rPr>
              <a:t>Reputační systém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894836" y="3663241"/>
            <a:ext cx="4050045" cy="901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32" dirty="0">
                <a:latin typeface="Arial" panose="020B0604020202020204" pitchFamily="34" charset="0"/>
                <a:cs typeface="Arial" panose="020B0604020202020204" pitchFamily="34" charset="0"/>
              </a:rPr>
              <a:t>Podklady pro lektory, k ověřování na společenstvích praxe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57526" y="595763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</p:spTree>
    <p:extLst>
      <p:ext uri="{BB962C8B-B14F-4D97-AF65-F5344CB8AC3E}">
        <p14:creationId xmlns:p14="http://schemas.microsoft.com/office/powerpoint/2010/main" val="3467074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4" name="Zástupný symbol pro obsah 7"/>
          <p:cNvSpPr txBox="1">
            <a:spLocks/>
          </p:cNvSpPr>
          <p:nvPr/>
        </p:nvSpPr>
        <p:spPr>
          <a:xfrm>
            <a:off x="682326" y="2602326"/>
            <a:ext cx="7721379" cy="2672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Česká školní inspekce – skrze témata gramotností a klíčových kompetencí v „kvalitní škole“ (komentované ukázky žákovských výkonů, podpora procesů moderace pro oblast základních gramotností) 	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Národní institut dalšího vzdělávání – skrze témata supervize nad MAP projekty, implementace kariérního řádu (Kvalitní škola; Pedagogické vedení školy, Standard ředitele, Standard učitele)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partneři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projektu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17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1192" y="66101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501192" y="1182141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Indikátory projektu (TC 10 IP 1)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1192" y="1598157"/>
            <a:ext cx="8291934" cy="4483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49 02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80975">
              <a:tabLst>
                <a:tab pos="446088" algn="l"/>
              </a:tabLs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evaluační nástroj Profil Učitel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marL="446088" lvl="1" indent="-180975">
              <a:tabLst>
                <a:tab pos="446088" algn="l"/>
              </a:tabLs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reputační systém</a:t>
            </a:r>
          </a:p>
          <a:p>
            <a:pPr marL="180975" lvl="0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5 13 01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80975">
              <a:tabLst>
                <a:tab pos="446088" algn="l"/>
              </a:tabLs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vzdělávací modul na portále 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rvp.cz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 na rozvoj čtenářské/matematické/digitální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/gramotnosti (inovace portálu) –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řešíme „digitalizací konzultačního centra a inovací Metodického portálu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RVP.CZ“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5 26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446088" lvl="1" indent="-180975">
              <a:tabLst>
                <a:tab pos="446088" algn="l"/>
              </a:tabLs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platformy pro odborná tematická setkání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(řešíme ustanovením povinných odborných panelů)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5 25 10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80975">
              <a:tabLst>
                <a:tab pos="446088" algn="l"/>
              </a:tabLs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600 pracovníků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 vzdělávání, kteří v praxi uplatňují nově získané poznatky a dovednosti </a:t>
            </a:r>
          </a:p>
          <a:p>
            <a:pPr marL="180975" lvl="0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5 8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446088" lvl="1" indent="-180975">
              <a:tabLst>
                <a:tab pos="446088" algn="l"/>
              </a:tabLs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odhad 36 škol,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které byly ovlivněny systémovou intervencí 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přímo (další v roli metodické podpory a supervize projektů OP VVV)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33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4" name="Zástupný symbol pro obsah 7"/>
          <p:cNvSpPr txBox="1">
            <a:spLocks/>
          </p:cNvSpPr>
          <p:nvPr/>
        </p:nvSpPr>
        <p:spPr>
          <a:xfrm>
            <a:off x="682326" y="2379042"/>
            <a:ext cx="7721379" cy="2672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Přehledová studie obsahující celkové pojetí základních gramotností ve vazbě na plánování a realizaci výuky, vazby a přesahy na školní (národní) kurikulum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Soubor očekávaných výsledků učení v uzlových bodech vzdělávací dráhy (PV, 1. st. ZV, 2. st. ZV)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Pořádání společného setkávání odborných panelů a společenství praxe 1x ročně („národní konference“)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Vytvoření sítě neformálních lídrů (lektorů/mentorů)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Rozšíření služeb konzultačního centra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Inovace Manuálů pro tvorbu ŠVP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Ohodnocené metodické materiály ve vzniklém reputačním systému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32952" y="185645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Další výstupy projektu</a:t>
            </a:r>
          </a:p>
        </p:txBody>
      </p:sp>
    </p:spTree>
    <p:extLst>
      <p:ext uri="{BB962C8B-B14F-4D97-AF65-F5344CB8AC3E}">
        <p14:creationId xmlns:p14="http://schemas.microsoft.com/office/powerpoint/2010/main" val="1439326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4" name="Zástupný symbol pro obsah 7"/>
          <p:cNvSpPr txBox="1">
            <a:spLocks/>
          </p:cNvSpPr>
          <p:nvPr/>
        </p:nvSpPr>
        <p:spPr>
          <a:xfrm>
            <a:off x="657638" y="2211993"/>
            <a:ext cx="7721379" cy="2672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Vytvoří v síti partnerů projektu (a dalších škol)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zájem o trvalé užívání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reputačního systému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konkrétních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nástrojů podpory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výuky ve školách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pochopení, že se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školní kurikulum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(plány výuky, konkrétní metody, …) je živým mechanismem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vznikne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síť lektorů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 podporu a sdílení vlastních zkušeností pod značkou konzultačního centra NÚV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Systémově, napříč sítí ZŠ a MŠ</a:t>
            </a:r>
          </a:p>
          <a:p>
            <a:pPr marL="720725" lvl="1" indent="-261938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online podporu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komunitám učitelů</a:t>
            </a:r>
          </a:p>
          <a:p>
            <a:pPr marL="720725" lvl="1" indent="-261938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identifikuje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kvalitní výstupy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projektů v tématech gramotností</a:t>
            </a:r>
          </a:p>
          <a:p>
            <a:pPr marL="720725" lvl="1" indent="-261938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podpoří intervence akce KLIMA (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ultura učení,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eadership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nkluze,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etodická podpora učitele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ktivizující formy učení)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32952" y="1658239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Kdy bude PPUČ úspěšný?</a:t>
            </a:r>
          </a:p>
        </p:txBody>
      </p:sp>
    </p:spTree>
    <p:extLst>
      <p:ext uri="{BB962C8B-B14F-4D97-AF65-F5344CB8AC3E}">
        <p14:creationId xmlns:p14="http://schemas.microsoft.com/office/powerpoint/2010/main" val="79544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4" y="0"/>
            <a:ext cx="9144000" cy="685800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767255"/>
            <a:ext cx="8271304" cy="4904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70000"/>
              </a:lnSpc>
              <a:spcAft>
                <a:spcPct val="0"/>
              </a:spcAft>
              <a:buNone/>
            </a:pPr>
            <a:r>
              <a:rPr lang="en-US" b="1" dirty="0" smtClean="0"/>
              <a:t>Kick-off speeches</a:t>
            </a:r>
            <a:endParaRPr lang="en-US" b="1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199" y="767255"/>
            <a:ext cx="8602717" cy="56723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</a:t>
            </a:r>
          </a:p>
          <a:p>
            <a:pPr marL="1371600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 smtClean="0"/>
              <a:t>   </a:t>
            </a:r>
            <a:endParaRPr lang="cs-CZ" sz="1300" dirty="0" smtClean="0"/>
          </a:p>
          <a:p>
            <a:pPr marL="1371600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 smtClean="0"/>
              <a:t>     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cs-CZ" sz="2900" dirty="0" smtClean="0"/>
              <a:t>				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cs-CZ" sz="2900" dirty="0"/>
              <a:t>	</a:t>
            </a:r>
            <a:r>
              <a:rPr lang="cs-CZ" sz="2900" dirty="0" smtClean="0"/>
              <a:t>				 </a:t>
            </a:r>
            <a:r>
              <a:rPr lang="en-US" sz="2900" dirty="0"/>
              <a:t>Dr. </a:t>
            </a:r>
            <a:r>
              <a:rPr lang="cs-CZ" sz="2900" dirty="0"/>
              <a:t>Michael </a:t>
            </a:r>
            <a:r>
              <a:rPr lang="cs-CZ" sz="2900" dirty="0" smtClean="0"/>
              <a:t>Morass</a:t>
            </a:r>
          </a:p>
          <a:p>
            <a:pPr marL="1371600" lvl="3" indent="0">
              <a:spcBef>
                <a:spcPts val="0"/>
              </a:spcBef>
              <a:buNone/>
            </a:pPr>
            <a:endParaRPr lang="cs-CZ" sz="2900" dirty="0" smtClean="0"/>
          </a:p>
          <a:p>
            <a:pPr marL="1371600" lvl="3" indent="0">
              <a:spcBef>
                <a:spcPts val="0"/>
              </a:spcBef>
              <a:buNone/>
            </a:pPr>
            <a:endParaRPr lang="cs-CZ" sz="2900" dirty="0"/>
          </a:p>
          <a:p>
            <a:pPr marL="1371600" lvl="3" indent="0">
              <a:spcBef>
                <a:spcPts val="0"/>
              </a:spcBef>
              <a:buNone/>
            </a:pPr>
            <a:endParaRPr lang="cs-CZ" sz="2900" dirty="0" smtClean="0"/>
          </a:p>
          <a:p>
            <a:pPr marL="1371600" lvl="3" indent="0">
              <a:spcBef>
                <a:spcPts val="0"/>
              </a:spcBef>
              <a:buNone/>
            </a:pPr>
            <a:r>
              <a:rPr lang="cs-CZ" sz="2900" dirty="0" smtClean="0"/>
              <a:t>PhDr. Mgr.  Václav Velčovský, Ph.D. </a:t>
            </a:r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sz="2900" dirty="0" smtClean="0"/>
              <a:t>                  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     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                                                                         </a:t>
            </a:r>
          </a:p>
          <a:p>
            <a:pPr lvl="3"/>
            <a:endParaRPr lang="cs-CZ" dirty="0" smtClean="0"/>
          </a:p>
          <a:p>
            <a:endParaRPr lang="cs-CZ" dirty="0"/>
          </a:p>
        </p:txBody>
      </p:sp>
      <p:pic>
        <p:nvPicPr>
          <p:cNvPr id="15" name="Obrázek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99" y="2276417"/>
            <a:ext cx="1440160" cy="216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813" y="1688118"/>
            <a:ext cx="1608083" cy="17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4" name="Zástupný symbol pro obsah 7"/>
          <p:cNvSpPr txBox="1">
            <a:spLocks/>
          </p:cNvSpPr>
          <p:nvPr/>
        </p:nvSpPr>
        <p:spPr>
          <a:xfrm>
            <a:off x="682326" y="2602326"/>
            <a:ext cx="7721379" cy="2672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zpracovává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kurikulární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materiály (rámcové vzdělávací programy, standardy apod.) pro všechny druhy ZŠ a MŠ;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pracuje dlouhodobě s MŠ a ZŠ;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jeho součástí jsou tzv. oborové skupiny, které se podílejí na přenosu informací mezi NÚV a školami;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má personální kapacity pro kvalitní zajištění projektových činností.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Národní ústav pro vzdělávání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63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19816" r="14835" b="42094"/>
          <a:stretch/>
        </p:blipFill>
        <p:spPr>
          <a:xfrm>
            <a:off x="40833" y="2289313"/>
            <a:ext cx="8973880" cy="3579858"/>
          </a:xfrm>
          <a:prstGeom prst="rect">
            <a:avLst/>
          </a:prstGeom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632952" y="1898983"/>
            <a:ext cx="7770753" cy="390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Organizační schéma projektu</a:t>
            </a:r>
          </a:p>
        </p:txBody>
      </p:sp>
    </p:spTree>
    <p:extLst>
      <p:ext uri="{BB962C8B-B14F-4D97-AF65-F5344CB8AC3E}">
        <p14:creationId xmlns:p14="http://schemas.microsoft.com/office/powerpoint/2010/main" val="3950835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Charta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 pro projekt Podpora práce učitelů</a:t>
            </a:r>
          </a:p>
        </p:txBody>
      </p:sp>
      <p:sp>
        <p:nvSpPr>
          <p:cNvPr id="4" name="Zástupný symbol pro obsah 7"/>
          <p:cNvSpPr txBox="1">
            <a:spLocks/>
          </p:cNvSpPr>
          <p:nvPr/>
        </p:nvSpPr>
        <p:spPr>
          <a:xfrm>
            <a:off x="682326" y="2602326"/>
            <a:ext cx="7721379" cy="2672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petr.naske@nuv.cz</a:t>
            </a:r>
          </a:p>
          <a:p>
            <a:pPr>
              <a:spcAft>
                <a:spcPts val="1800"/>
              </a:spcAft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irena.palanova@nuv.cz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74" y="2901056"/>
            <a:ext cx="3782987" cy="10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19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0048" y="1370816"/>
            <a:ext cx="7503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o implementaci programu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rok 2015</a:t>
            </a: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Operační program Výzkum, vývoj </a:t>
            </a: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 vzdělávání</a:t>
            </a:r>
          </a:p>
          <a:p>
            <a:pPr algn="ctr"/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materiál č.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3.1 až 3.3</a:t>
            </a:r>
          </a:p>
        </p:txBody>
      </p:sp>
    </p:spTree>
    <p:extLst>
      <p:ext uri="{BB962C8B-B14F-4D97-AF65-F5344CB8AC3E}">
        <p14:creationId xmlns:p14="http://schemas.microsoft.com/office/powerpoint/2010/main" val="2441208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127" y="676891"/>
            <a:ext cx="89777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o implementaci programu za rok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Operační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 Výzkum, vývoj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algn="ctr"/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k projednání a schválení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4538" y="2181424"/>
            <a:ext cx="8158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 VVV prostřednictvím Výroční zprávy informuje EK o stavu a pokroku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implementaci operačního programu za uplynulý rok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zprávy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v souladu s požadavky Evropské komise.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 OP VVV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 je 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shrnutí pro veřejnost, které bude po schválení zprávy EK zpřístupněno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zprávy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zapracovány připomínky z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vnitřního připomínkového řízení MŠMT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připomínky MMR/NOK 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MF/PCO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projednání a schválení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zasedání Monitorovacího výboru OP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VVV bude zpráva elektronicky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odeslána Evropské komisi ke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06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2035834"/>
            <a:ext cx="750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2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2035834"/>
            <a:ext cx="7503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Plnění e-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72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Jeden společný monitorovací </a:t>
            </a:r>
            <a:r>
              <a:rPr lang="cs-CZ" b="1" dirty="0" smtClean="0"/>
              <a:t>systém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Jediná </a:t>
            </a:r>
            <a:r>
              <a:rPr lang="cs-CZ" b="1" dirty="0"/>
              <a:t>databáze pro </a:t>
            </a:r>
            <a:r>
              <a:rPr lang="cs-CZ" b="1" dirty="0" smtClean="0"/>
              <a:t>ukládání všech 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Procesy realizovány dle jednotné metodiky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Tři </a:t>
            </a:r>
            <a:r>
              <a:rPr lang="cs-CZ" b="1" dirty="0"/>
              <a:t>uživatelské </a:t>
            </a:r>
            <a:r>
              <a:rPr lang="cs-CZ" b="1" dirty="0" smtClean="0"/>
              <a:t>portály</a:t>
            </a:r>
            <a:r>
              <a:rPr lang="cs-CZ" b="1" dirty="0"/>
              <a:t>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IS KP14+</a:t>
            </a:r>
            <a:r>
              <a:rPr lang="cs-CZ" dirty="0" smtClean="0"/>
              <a:t> pro externí uživatele</a:t>
            </a: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CSSF </a:t>
            </a:r>
            <a:r>
              <a:rPr lang="cs-CZ" b="1" dirty="0"/>
              <a:t>14+ </a:t>
            </a:r>
            <a:r>
              <a:rPr lang="cs-CZ" dirty="0" smtClean="0"/>
              <a:t>pro interní uživatele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Service Desk</a:t>
            </a:r>
            <a:r>
              <a:rPr lang="cs-CZ" dirty="0" smtClean="0"/>
              <a:t> - servisní </a:t>
            </a:r>
            <a:r>
              <a:rPr lang="cs-CZ" dirty="0"/>
              <a:t>portál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Základní principy </a:t>
            </a:r>
            <a:r>
              <a:rPr lang="cs-CZ" sz="2800" dirty="0" smtClean="0"/>
              <a:t>aplikace MS2014+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79698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1764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000" dirty="0"/>
              <a:t>ČR plní povinnosti podle čl. 122 Systémy řízení a kontroly Nařízení EP a Rady  (EU) </a:t>
            </a:r>
            <a:r>
              <a:rPr lang="cs-CZ" sz="2000" dirty="0" smtClean="0"/>
              <a:t>č</a:t>
            </a:r>
            <a:r>
              <a:rPr lang="cs-CZ" sz="2000" dirty="0"/>
              <a:t>. </a:t>
            </a:r>
            <a:r>
              <a:rPr lang="cs-CZ" sz="2000" dirty="0" smtClean="0"/>
              <a:t>1303/2013:</a:t>
            </a:r>
          </a:p>
          <a:p>
            <a:pPr>
              <a:lnSpc>
                <a:spcPct val="120000"/>
              </a:lnSpc>
            </a:pPr>
            <a:r>
              <a:rPr lang="cs-CZ" sz="2400" b="1" dirty="0" smtClean="0"/>
              <a:t>Všechny </a:t>
            </a:r>
            <a:r>
              <a:rPr lang="cs-CZ" sz="2400" b="1" dirty="0"/>
              <a:t>výměny informací mezi žadateli/příjemci a řídicím orgánem, certifikačním orgánem, </a:t>
            </a:r>
            <a:r>
              <a:rPr lang="cs-CZ" sz="2400" b="1" dirty="0" smtClean="0"/>
              <a:t>auditním </a:t>
            </a:r>
            <a:r>
              <a:rPr lang="cs-CZ" sz="2400" b="1" dirty="0"/>
              <a:t>orgánem a zprostředkujícími subjekty </a:t>
            </a:r>
            <a:r>
              <a:rPr lang="cs-CZ" sz="2400" b="1" dirty="0" smtClean="0"/>
              <a:t>probíhají </a:t>
            </a:r>
            <a:r>
              <a:rPr lang="cs-CZ" sz="2400" b="1" dirty="0"/>
              <a:t>prostřednictvím systému pro elektronickou výměnu údajů </a:t>
            </a:r>
            <a:r>
              <a:rPr lang="cs-CZ" sz="2400" b="1" dirty="0" smtClean="0"/>
              <a:t>a</a:t>
            </a:r>
            <a:r>
              <a:rPr lang="cs-CZ" sz="2400" b="1" dirty="0"/>
              <a:t> příjemci </a:t>
            </a:r>
            <a:r>
              <a:rPr lang="cs-CZ" sz="2400" b="1" dirty="0" smtClean="0"/>
              <a:t>mohou zadávat </a:t>
            </a:r>
            <a:r>
              <a:rPr lang="cs-CZ" sz="2400" b="1" dirty="0"/>
              <a:t>všechny údaje jenom jednou.</a:t>
            </a:r>
            <a:endParaRPr lang="cs-CZ" sz="24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91264" cy="504056"/>
          </a:xfrm>
        </p:spPr>
        <p:txBody>
          <a:bodyPr/>
          <a:lstStyle/>
          <a:p>
            <a:r>
              <a:rPr lang="cs-CZ" sz="2800" dirty="0" smtClean="0"/>
              <a:t>Plnění e-</a:t>
            </a:r>
            <a:r>
              <a:rPr lang="cs-CZ" sz="2800" dirty="0" err="1" smtClean="0"/>
              <a:t>Cohesion</a:t>
            </a:r>
            <a:r>
              <a:rPr lang="cs-CZ" sz="2800" dirty="0" smtClean="0"/>
              <a:t> </a:t>
            </a:r>
            <a:r>
              <a:rPr lang="cs-CZ" sz="2800" dirty="0" err="1" smtClean="0"/>
              <a:t>Policy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67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3924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000" dirty="0"/>
              <a:t>ČR plní povinnosti podle čl. 122 Systémy řízení a kontroly Nařízení EP a Rady  (EU) </a:t>
            </a:r>
            <a:r>
              <a:rPr lang="cs-CZ" sz="2000" dirty="0" smtClean="0"/>
              <a:t>č</a:t>
            </a:r>
            <a:r>
              <a:rPr lang="cs-CZ" sz="2000" dirty="0"/>
              <a:t>. </a:t>
            </a:r>
            <a:r>
              <a:rPr lang="cs-CZ" sz="2000" dirty="0" smtClean="0"/>
              <a:t>1303/2013: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Elektronická </a:t>
            </a:r>
            <a:r>
              <a:rPr lang="cs-CZ" sz="2000" dirty="0"/>
              <a:t>výměna dat je zajištěna pro všechny druhy příjemců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Elektronická výměna dat pokrývá všechny oblasti požadavků na informace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Elektronická výměna dat probíhá se všemi subjekty implementační struktury ESI fondů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Princip zadávání údajů jenom jednou je </a:t>
            </a:r>
            <a:r>
              <a:rPr lang="cs-CZ" sz="2000" dirty="0" smtClean="0"/>
              <a:t>dodržován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91264" cy="504056"/>
          </a:xfrm>
        </p:spPr>
        <p:txBody>
          <a:bodyPr/>
          <a:lstStyle/>
          <a:p>
            <a:r>
              <a:rPr lang="cs-CZ" sz="2800" dirty="0" smtClean="0"/>
              <a:t>Plnění e-</a:t>
            </a:r>
            <a:r>
              <a:rPr lang="cs-CZ" sz="2800" dirty="0" err="1" smtClean="0"/>
              <a:t>Cohesion</a:t>
            </a:r>
            <a:r>
              <a:rPr lang="cs-CZ" sz="2800" dirty="0" smtClean="0"/>
              <a:t> </a:t>
            </a:r>
            <a:r>
              <a:rPr lang="cs-CZ" sz="2800" dirty="0" err="1" smtClean="0"/>
              <a:t>Policy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913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1520" y="2069432"/>
            <a:ext cx="759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Hlavní události od minulého MV OP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VVV 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3924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000" dirty="0"/>
              <a:t>ČR plní povinnosti podle čl. 122 Systémy řízení a kontroly Nařízení EP </a:t>
            </a:r>
            <a:r>
              <a:rPr lang="cs-CZ" sz="2000" dirty="0" smtClean="0"/>
              <a:t>a Rady  </a:t>
            </a:r>
            <a:r>
              <a:rPr lang="cs-CZ" sz="2000" dirty="0"/>
              <a:t>(EU) </a:t>
            </a:r>
            <a:r>
              <a:rPr lang="cs-CZ" sz="2000" dirty="0" smtClean="0"/>
              <a:t>č</a:t>
            </a:r>
            <a:r>
              <a:rPr lang="cs-CZ" sz="2000" dirty="0"/>
              <a:t>. </a:t>
            </a:r>
            <a:r>
              <a:rPr lang="cs-CZ" sz="2000" dirty="0" smtClean="0"/>
              <a:t>1303/2013: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Žadatelé/příjemci </a:t>
            </a:r>
            <a:r>
              <a:rPr lang="cs-CZ" sz="2000" dirty="0"/>
              <a:t>používají elektronické předkládání a příjem dokumentů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Integrita a důvěrnost dat je zajištěna, bezpečný přenos dat probíhá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Sdílení informací v rámci státem schválených registrů a seznamů certifikačních autorit pro elektronické podpisy </a:t>
            </a:r>
            <a:r>
              <a:rPr lang="cs-CZ" sz="2000" dirty="0" smtClean="0"/>
              <a:t>probíhá</a:t>
            </a: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Ochrana osobních údajů a obchodního tajemství splňuje požadavky nařízení EK a právních předpisů </a:t>
            </a:r>
            <a:r>
              <a:rPr lang="cs-CZ" sz="2000" dirty="0" smtClean="0"/>
              <a:t>ČR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91264" cy="504056"/>
          </a:xfrm>
        </p:spPr>
        <p:txBody>
          <a:bodyPr/>
          <a:lstStyle/>
          <a:p>
            <a:r>
              <a:rPr lang="cs-CZ" sz="2800" dirty="0" smtClean="0"/>
              <a:t>Plnění e-</a:t>
            </a:r>
            <a:r>
              <a:rPr lang="cs-CZ" sz="2800" dirty="0" err="1" smtClean="0"/>
              <a:t>Cohesion</a:t>
            </a:r>
            <a:r>
              <a:rPr lang="cs-CZ" sz="2800" dirty="0" smtClean="0"/>
              <a:t> </a:t>
            </a:r>
            <a:r>
              <a:rPr lang="cs-CZ" sz="2800" dirty="0" err="1" smtClean="0"/>
              <a:t>Policy</a:t>
            </a:r>
            <a:r>
              <a:rPr lang="cs-CZ" sz="2800" dirty="0" smtClean="0"/>
              <a:t> /2/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137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18182" y="1651958"/>
            <a:ext cx="750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Strategický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realizační plán 2016 - informace 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plánovaných a vyhlášených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výzvách</a:t>
            </a:r>
          </a:p>
          <a:p>
            <a:pPr marL="342900" indent="-342900" algn="ctr">
              <a:buFontTx/>
              <a:buChar char="-"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 informaci</a:t>
            </a:r>
          </a:p>
        </p:txBody>
      </p:sp>
    </p:spTree>
    <p:extLst>
      <p:ext uri="{BB962C8B-B14F-4D97-AF65-F5344CB8AC3E}">
        <p14:creationId xmlns:p14="http://schemas.microsoft.com/office/powerpoint/2010/main" val="500425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6945" y="901178"/>
            <a:ext cx="844482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Strategický realizační plán 2016 - informace o plánovaných a vyhlášených výzvách</a:t>
            </a:r>
          </a:p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PKP hlavní k Dlouhodobému a střednědobému plánu OP VVV – plán na celkovou alokaci PO 1 a PO 2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řipomínky do konce března – probíhá zpracování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ntenzivní propojení s Implementačním plánem RIS 3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růběžné vyhodnocování vyhlášených výzev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Intenzivní diskuze k jednotlivým výzvám na PKP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obdobného jednání pro PO 3 – květen 2016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927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31653" y="1897811"/>
            <a:ext cx="7539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Plánované termíny MV OP VVV: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zasedání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MV OP VVV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června 2016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asedání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MV OP VVV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 a 23. září 2016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zasedání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MV OP VVV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prosince 2016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354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9481" y="758833"/>
            <a:ext cx="85953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Vyhlášené výzvy od posledního zasedání MV OP VVV</a:t>
            </a:r>
          </a:p>
          <a:p>
            <a:pPr algn="ctr"/>
            <a:endParaRPr lang="cs-CZ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6562" y="1375611"/>
            <a:ext cx="83811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30. 3. 2016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– Inkluzivní vzdělávání pro KPSVL (02_16_021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v prioritní ose 3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Příjemci: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obce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zapojené v Koordinovaném přístupu k sociálně vyloučeným lokalitám (KPSVL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Zaměření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výzvy: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inkluzivního vzdělávání na území sociálně vyloučených lokalit.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budou podpořeny v roli koordinátora řešení problematiky inkluzivního vzdělávání.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aktivity budou moci obce zacílit na přímou podporu mateřských, základních, středních škol a školských zařízení pro zájmové vzdělávání v oblasti zavádění a realizace individuální integrace.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klade důraz na osvětové aktivity směřované na veřejnost a podporuje vznik platforem a realizaci workshopů pro jednotlivé aktéry ve vzdělávání.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Přehled všech dosud vyhlášených výzev je v příloze č. 1.</a:t>
            </a:r>
            <a:endParaRPr lang="cs-CZ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2754" y="721846"/>
            <a:ext cx="85953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754" y="1221983"/>
            <a:ext cx="838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Aktuálně je v řešení 7 systémových projektů: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21504"/>
              </p:ext>
            </p:extLst>
          </p:nvPr>
        </p:nvGraphicFramePr>
        <p:xfrm>
          <a:off x="533401" y="1676401"/>
          <a:ext cx="7894320" cy="3545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3499"/>
                <a:gridCol w="832116"/>
                <a:gridCol w="1597665"/>
                <a:gridCol w="981040"/>
              </a:tblGrid>
              <a:tr h="4936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projektu</a:t>
                      </a:r>
                      <a:endParaRPr lang="cs-CZ" sz="1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Příjemce</a:t>
                      </a:r>
                      <a:endParaRPr lang="cs-CZ" sz="1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 projektu</a:t>
                      </a:r>
                      <a:endParaRPr lang="cs-CZ" sz="1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dosažení stavu</a:t>
                      </a:r>
                      <a:endParaRPr lang="cs-CZ" sz="1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82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krajského akčního </a:t>
                      </a:r>
                      <a:r>
                        <a:rPr lang="cs-CZ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plánování (P-KAP)</a:t>
                      </a:r>
                      <a:endParaRPr lang="cs-CZ" sz="14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NÚV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Vydán právní akt, zahájena realizace</a:t>
                      </a:r>
                      <a:endParaRPr lang="es-ES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1.3.2016</a:t>
                      </a:r>
                      <a:endParaRPr lang="cs-CZ" sz="11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Strategické řízení a plánování ve školách a v </a:t>
                      </a:r>
                      <a:r>
                        <a:rPr lang="cs-CZ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územích (SRP)</a:t>
                      </a:r>
                      <a:endParaRPr lang="cs-CZ" sz="14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NIDV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Vydán právní akt, zahájena realizace</a:t>
                      </a:r>
                      <a:endParaRPr lang="es-ES" sz="11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1.3.2016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38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Inkluzivní a kvalitní vzdělávání v územích se sociálně vyloučenými lokalitami </a:t>
                      </a:r>
                      <a:endParaRPr lang="cs-CZ" sz="14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ÚV ČR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Projednán </a:t>
                      </a:r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Výběrovou komisí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5.4.2016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kvalitních poradenských služeb ve školách a školských poradenských zařízeních zaměřených na podporu </a:t>
                      </a:r>
                      <a:r>
                        <a:rPr lang="cs-CZ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inkluze (KIPR)</a:t>
                      </a:r>
                      <a:endParaRPr lang="cs-CZ" sz="14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NÚV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Projednán </a:t>
                      </a:r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Výběrovou komisí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5.4.2016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8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Implementace kariérního systému </a:t>
                      </a:r>
                      <a:r>
                        <a:rPr lang="cs-CZ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učitelů (IMKA)</a:t>
                      </a:r>
                      <a:endParaRPr lang="cs-CZ" sz="14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NIDV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Projektový záměr schválen poradou vedení</a:t>
                      </a:r>
                      <a:endParaRPr lang="da-DK" sz="11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12.2.2015</a:t>
                      </a:r>
                      <a:endParaRPr lang="cs-CZ" sz="11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Komplexní systém hodnocení</a:t>
                      </a:r>
                      <a:endParaRPr lang="cs-CZ" sz="14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ČŠI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Projektový záměr schválen poradou vedení</a:t>
                      </a:r>
                      <a:endParaRPr lang="da-DK" sz="11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28.11.2014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8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práce </a:t>
                      </a:r>
                      <a:r>
                        <a:rPr lang="cs-CZ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učitelů (PPUČ)</a:t>
                      </a:r>
                      <a:endParaRPr lang="cs-CZ" sz="14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NÚV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Projektový záměr schválen poradou vedení</a:t>
                      </a:r>
                      <a:endParaRPr lang="da-DK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9.2.2016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3" marR="8893" marT="8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32754" y="5593676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Podrobný přehled stavů projektů je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 příloze č. 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88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9882" y="1033153"/>
            <a:ext cx="85953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 přípravy MAP a KAP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3243" y="1848761"/>
            <a:ext cx="838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Výzva KAP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schváleno všech 14 projektů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probíhá proces vydávání právního aktu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Výzva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Předloženo 272 projektů (81 vyřazeno nebo staženo žadateli)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Hodnocení probíhá u 62 projektů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Výběrovou komisí schváleno prozatím 129 (alokace 393 640 589,78)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probíhá proces vydávání právního aktu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28005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TP2016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15OPMSMT0001-28-23359</_dlc_DocId>
    <_dlc_DocIdUrl xmlns="0104a4cd-1400-468e-be1b-c7aad71d7d5a">
      <Url>http://op.msmt.cz/_layouts/15/DocIdRedir.aspx?ID=15OPMSMT0001-28-23359</Url>
      <Description>15OPMSMT0001-28-23359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F87D1F-458E-4450-9293-E177BCBFDCAB}"/>
</file>

<file path=customXml/itemProps2.xml><?xml version="1.0" encoding="utf-8"?>
<ds:datastoreItem xmlns:ds="http://schemas.openxmlformats.org/officeDocument/2006/customXml" ds:itemID="{B3836A6B-B9C0-4044-A2B1-4CDBD2A5CC87}"/>
</file>

<file path=customXml/itemProps3.xml><?xml version="1.0" encoding="utf-8"?>
<ds:datastoreItem xmlns:ds="http://schemas.openxmlformats.org/officeDocument/2006/customXml" ds:itemID="{241FC87D-118F-4FFF-98EE-59ADE527E458}"/>
</file>

<file path=customXml/itemProps4.xml><?xml version="1.0" encoding="utf-8"?>
<ds:datastoreItem xmlns:ds="http://schemas.openxmlformats.org/officeDocument/2006/customXml" ds:itemID="{EB7D9836-1CA0-4407-ABC7-093FC03A94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3362</Words>
  <Application>Microsoft Office PowerPoint</Application>
  <PresentationFormat>Předvádění na obrazovce (4:3)</PresentationFormat>
  <Paragraphs>630</Paragraphs>
  <Slides>63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63</vt:i4>
      </vt:variant>
    </vt:vector>
  </HeadingPairs>
  <TitlesOfParts>
    <vt:vector size="73" baseType="lpstr">
      <vt:lpstr>Meiryo UI</vt:lpstr>
      <vt:lpstr>Arial</vt:lpstr>
      <vt:lpstr>Calibri</vt:lpstr>
      <vt:lpstr>Calibri Light</vt:lpstr>
      <vt:lpstr>Courier New</vt:lpstr>
      <vt:lpstr>Times New Roman</vt:lpstr>
      <vt:lpstr>Wingdings</vt:lpstr>
      <vt:lpstr>Vlastní návrh</vt:lpstr>
      <vt:lpstr>1_Vlastní návrh</vt:lpstr>
      <vt:lpstr>OPTP2016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  </vt:lpstr>
      <vt:lpstr>  </vt:lpstr>
      <vt:lpstr>  </vt:lpstr>
      <vt:lpstr>Stav naplňování předběžných podmínek na úrovni OP VVV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principy aplikace MS2014+ </vt:lpstr>
      <vt:lpstr>Plnění e-Cohesion Policy</vt:lpstr>
      <vt:lpstr>Plnění e-Cohesion Policy</vt:lpstr>
      <vt:lpstr>Plnění e-Cohesion Policy /2/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Jenšíková Věra</cp:lastModifiedBy>
  <cp:revision>221</cp:revision>
  <cp:lastPrinted>2016-04-20T09:01:08Z</cp:lastPrinted>
  <dcterms:created xsi:type="dcterms:W3CDTF">2015-09-11T08:58:50Z</dcterms:created>
  <dcterms:modified xsi:type="dcterms:W3CDTF">2016-04-26T07:43:00Z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923762ae-7ea1-4dcb-8c8c-f6ae851cfd3e</vt:lpwstr>
  </property>
  <property fmtid="{D5CDD505-2E9C-101B-9397-08002B2CF9AE}" pid="4" name="Komentář">
    <vt:lpwstr/>
  </property>
</Properties>
</file>