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5"/>
  </p:notesMasterIdLst>
  <p:sldIdLst>
    <p:sldId id="281" r:id="rId3"/>
    <p:sldId id="283" r:id="rId4"/>
    <p:sldId id="284" r:id="rId5"/>
    <p:sldId id="285" r:id="rId6"/>
    <p:sldId id="286" r:id="rId7"/>
    <p:sldId id="287" r:id="rId8"/>
    <p:sldId id="288" r:id="rId9"/>
    <p:sldId id="290" r:id="rId10"/>
    <p:sldId id="289" r:id="rId11"/>
    <p:sldId id="291" r:id="rId12"/>
    <p:sldId id="292" r:id="rId13"/>
    <p:sldId id="293" r:id="rId14"/>
    <p:sldId id="294" r:id="rId15"/>
    <p:sldId id="295" r:id="rId16"/>
    <p:sldId id="296" r:id="rId17"/>
    <p:sldId id="298" r:id="rId18"/>
    <p:sldId id="297" r:id="rId19"/>
    <p:sldId id="299" r:id="rId20"/>
    <p:sldId id="300" r:id="rId21"/>
    <p:sldId id="301" r:id="rId22"/>
    <p:sldId id="302" r:id="rId23"/>
    <p:sldId id="303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9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F65CE-4AD8-4F12-AFB2-DA51B4058C5A}" type="datetimeFigureOut">
              <a:rPr lang="cs-CZ" smtClean="0"/>
              <a:t>8.9.2016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14447E-07C2-40F2-A490-D15A26CC64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1051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3F150-E127-4526-889F-47418C4ACA82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3164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860AA-EB21-424D-91CC-DBEBAB103527}" type="datetimeFigureOut">
              <a:rPr lang="cs-CZ" smtClean="0"/>
              <a:t>8.9.2016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1DC9-AEDE-456F-870B-B835526E08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1193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860AA-EB21-424D-91CC-DBEBAB103527}" type="datetimeFigureOut">
              <a:rPr lang="cs-CZ" smtClean="0"/>
              <a:t>8.9.2016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1DC9-AEDE-456F-870B-B835526E08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4401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860AA-EB21-424D-91CC-DBEBAB103527}" type="datetimeFigureOut">
              <a:rPr lang="cs-CZ" smtClean="0"/>
              <a:t>8.9.2016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1DC9-AEDE-456F-870B-B835526E08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9937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6419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8.9.2016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445062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1600" y="5834516"/>
            <a:ext cx="6148800" cy="1023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3394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400"/>
            </a:lvl1pPr>
          </a:lstStyle>
          <a:p>
            <a:r>
              <a:rPr lang="cs-CZ" sz="3600" b="1" dirty="0" smtClean="0">
                <a:solidFill>
                  <a:srgbClr val="7EA2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838200" y="1825626"/>
            <a:ext cx="10515600" cy="400367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dirty="0" smtClean="0"/>
              <a:t>Předepsané písmo </a:t>
            </a:r>
            <a:r>
              <a:rPr lang="cs-CZ" dirty="0" err="1" smtClean="0"/>
              <a:t>Arial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44506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1600" y="5834516"/>
            <a:ext cx="6148800" cy="1023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7039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8.9.2016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445062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1600" y="5834516"/>
            <a:ext cx="6148800" cy="1023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3800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8.9.2016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445062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1600" y="5834516"/>
            <a:ext cx="6148800" cy="1023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1929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8.9.2016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445062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1600" y="5834516"/>
            <a:ext cx="6148800" cy="1023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1993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8.9.2016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445062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1600" y="5834516"/>
            <a:ext cx="6148800" cy="1023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9748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8.9.2016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44506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1600" y="5834516"/>
            <a:ext cx="6148800" cy="1023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398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860AA-EB21-424D-91CC-DBEBAB103527}" type="datetimeFigureOut">
              <a:rPr lang="cs-CZ" smtClean="0"/>
              <a:t>8.9.2016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1DC9-AEDE-456F-870B-B835526E08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30854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8.9.2016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445062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1600" y="5834516"/>
            <a:ext cx="6148800" cy="1023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4115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8.9.2016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445062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1600" y="5834516"/>
            <a:ext cx="6148800" cy="1023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3883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8.9.2016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445062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1600" y="5834516"/>
            <a:ext cx="6148800" cy="1023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7567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8.9.2016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4929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09413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9030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860AA-EB21-424D-91CC-DBEBAB103527}" type="datetimeFigureOut">
              <a:rPr lang="cs-CZ" smtClean="0"/>
              <a:t>8.9.2016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1DC9-AEDE-456F-870B-B835526E08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677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860AA-EB21-424D-91CC-DBEBAB103527}" type="datetimeFigureOut">
              <a:rPr lang="cs-CZ" smtClean="0"/>
              <a:t>8.9.2016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1DC9-AEDE-456F-870B-B835526E08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4971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860AA-EB21-424D-91CC-DBEBAB103527}" type="datetimeFigureOut">
              <a:rPr lang="cs-CZ" smtClean="0"/>
              <a:t>8.9.2016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1DC9-AEDE-456F-870B-B835526E08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7020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860AA-EB21-424D-91CC-DBEBAB103527}" type="datetimeFigureOut">
              <a:rPr lang="cs-CZ" smtClean="0"/>
              <a:t>8.9.2016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1DC9-AEDE-456F-870B-B835526E08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6653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860AA-EB21-424D-91CC-DBEBAB103527}" type="datetimeFigureOut">
              <a:rPr lang="cs-CZ" smtClean="0"/>
              <a:t>8.9.2016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1DC9-AEDE-456F-870B-B835526E08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9520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860AA-EB21-424D-91CC-DBEBAB103527}" type="datetimeFigureOut">
              <a:rPr lang="cs-CZ" smtClean="0"/>
              <a:t>8.9.2016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1DC9-AEDE-456F-870B-B835526E08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6963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860AA-EB21-424D-91CC-DBEBAB103527}" type="datetimeFigureOut">
              <a:rPr lang="cs-CZ" smtClean="0"/>
              <a:t>8.9.2016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1DC9-AEDE-456F-870B-B835526E08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835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860AA-EB21-424D-91CC-DBEBAB103527}" type="datetimeFigureOut">
              <a:rPr lang="cs-CZ" smtClean="0"/>
              <a:t>8.9.2016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F1DC9-AEDE-456F-870B-B835526E08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0082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792452"/>
            <a:ext cx="10515600" cy="898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356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Předepsané písmo </a:t>
            </a:r>
            <a:r>
              <a:rPr lang="cs-CZ" dirty="0" err="1" smtClean="0"/>
              <a:t>Arial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76D02-AD12-4212-8B08-025A0969B00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8.9.2016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4A4EA-A9C1-45FB-BB29-DA4DE335826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445062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1600" y="5834516"/>
            <a:ext cx="6148800" cy="1023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294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7EA2D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2276859" y="2808581"/>
            <a:ext cx="76382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Změnová řízení v ISKP</a:t>
            </a:r>
            <a:endParaRPr lang="cs-CZ" sz="3600" b="1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cs-CZ" sz="2000" b="1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2800" b="1" dirty="0">
                <a:solidFill>
                  <a:srgbClr val="7EA2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Praha, </a:t>
            </a:r>
            <a:r>
              <a:rPr lang="cs-CZ" sz="2800" b="1" dirty="0" smtClean="0">
                <a:solidFill>
                  <a:srgbClr val="7EA2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září </a:t>
            </a:r>
            <a:r>
              <a:rPr lang="cs-CZ" sz="2800" b="1" dirty="0" smtClean="0">
                <a:solidFill>
                  <a:srgbClr val="7EA2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  <a:endParaRPr lang="cs-CZ" sz="2800" b="1" dirty="0">
              <a:solidFill>
                <a:srgbClr val="7EA2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444" b="24850"/>
          <a:stretch/>
        </p:blipFill>
        <p:spPr bwMode="auto">
          <a:xfrm>
            <a:off x="1524000" y="1"/>
            <a:ext cx="9144000" cy="235898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200" y="5834516"/>
            <a:ext cx="4611600" cy="1023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65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Žádost o změnu v ISKP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Výběr obrazovek k  provedení  změny: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grpSp>
        <p:nvGrpSpPr>
          <p:cNvPr id="4" name="Skupina 3"/>
          <p:cNvGrpSpPr/>
          <p:nvPr/>
        </p:nvGrpSpPr>
        <p:grpSpPr>
          <a:xfrm>
            <a:off x="1209308" y="2422280"/>
            <a:ext cx="5553075" cy="2247900"/>
            <a:chOff x="1209308" y="2422280"/>
            <a:chExt cx="5553075" cy="2247900"/>
          </a:xfrm>
        </p:grpSpPr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09308" y="2422280"/>
              <a:ext cx="5553075" cy="2247900"/>
            </a:xfrm>
            <a:prstGeom prst="rect">
              <a:avLst/>
            </a:prstGeom>
          </p:spPr>
        </p:pic>
        <p:sp>
          <p:nvSpPr>
            <p:cNvPr id="6" name="Obdélník 5"/>
            <p:cNvSpPr/>
            <p:nvPr/>
          </p:nvSpPr>
          <p:spPr>
            <a:xfrm>
              <a:off x="1614550" y="4249767"/>
              <a:ext cx="2254065" cy="420413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47407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Žádost o změnu v ISKP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Označení relevantních obrazovek k zaznamenání změny: 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666" y="2290117"/>
            <a:ext cx="2425997" cy="3789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00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Žádost o změnu v ISKP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Nedělitelné závislé obrazovky</a:t>
            </a:r>
          </a:p>
          <a:p>
            <a:pPr lvl="1"/>
            <a:r>
              <a:rPr lang="cs-CZ" dirty="0"/>
              <a:t>Související obrazovky, které je vždy nutné editovat společně</a:t>
            </a:r>
          </a:p>
          <a:p>
            <a:pPr lvl="1"/>
            <a:r>
              <a:rPr lang="cs-CZ" dirty="0"/>
              <a:t>Systém automaticky doplní závislé obrazovky, vyberete-li jen jednu z nich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2631" y="3140826"/>
            <a:ext cx="4567812" cy="2232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64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Žádost o změnu v ISKP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Přehled obrazovek vybraných k editaci vidíte na úvodní záložce Obrazovky žádosti o změnu. </a:t>
            </a:r>
          </a:p>
          <a:p>
            <a:pPr lvl="1"/>
            <a:r>
              <a:rPr lang="cs-CZ" dirty="0"/>
              <a:t>Možnost odstranit nerelevantní obrazovky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107" y="3205529"/>
            <a:ext cx="7862472" cy="2500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66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Žádost o změnu v ISKP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Editace obrazovky: </a:t>
            </a:r>
          </a:p>
          <a:p>
            <a:pPr lvl="1"/>
            <a:r>
              <a:rPr lang="cs-CZ" dirty="0"/>
              <a:t>Výběr záznamu a stisknutí tlačítka Vykázat změnu: </a:t>
            </a:r>
          </a:p>
          <a:p>
            <a:pPr marL="0" indent="0">
              <a:buNone/>
            </a:pPr>
            <a:endParaRPr lang="cs-CZ" dirty="0"/>
          </a:p>
        </p:txBody>
      </p:sp>
      <p:grpSp>
        <p:nvGrpSpPr>
          <p:cNvPr id="4" name="Skupina 3"/>
          <p:cNvGrpSpPr/>
          <p:nvPr/>
        </p:nvGrpSpPr>
        <p:grpSpPr>
          <a:xfrm>
            <a:off x="1103800" y="2879114"/>
            <a:ext cx="8905875" cy="1990725"/>
            <a:chOff x="1103800" y="2879114"/>
            <a:chExt cx="8905875" cy="1990725"/>
          </a:xfrm>
        </p:grpSpPr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03800" y="2879114"/>
              <a:ext cx="8905875" cy="1990725"/>
            </a:xfrm>
            <a:prstGeom prst="rect">
              <a:avLst/>
            </a:prstGeom>
          </p:spPr>
        </p:pic>
        <p:sp>
          <p:nvSpPr>
            <p:cNvPr id="6" name="Obdélník 5"/>
            <p:cNvSpPr/>
            <p:nvPr/>
          </p:nvSpPr>
          <p:spPr>
            <a:xfrm>
              <a:off x="1103800" y="4449426"/>
              <a:ext cx="2254065" cy="420413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31764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Žádost o změnu v ISKP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Úprava obrazovky, uložení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10" y="2456046"/>
            <a:ext cx="4716835" cy="3047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07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Žádost o změnu v ISKP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Kontrola</a:t>
            </a:r>
          </a:p>
          <a:p>
            <a:pPr marL="0" indent="0">
              <a:buNone/>
            </a:pPr>
            <a:endParaRPr lang="cs-CZ" dirty="0"/>
          </a:p>
        </p:txBody>
      </p:sp>
      <p:grpSp>
        <p:nvGrpSpPr>
          <p:cNvPr id="4" name="Skupina 3"/>
          <p:cNvGrpSpPr/>
          <p:nvPr/>
        </p:nvGrpSpPr>
        <p:grpSpPr>
          <a:xfrm>
            <a:off x="969718" y="2327838"/>
            <a:ext cx="3171825" cy="420413"/>
            <a:chOff x="969718" y="2327838"/>
            <a:chExt cx="3171825" cy="420413"/>
          </a:xfrm>
        </p:grpSpPr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69718" y="2399933"/>
              <a:ext cx="3171825" cy="276225"/>
            </a:xfrm>
            <a:prstGeom prst="rect">
              <a:avLst/>
            </a:prstGeom>
          </p:spPr>
        </p:pic>
        <p:sp>
          <p:nvSpPr>
            <p:cNvPr id="6" name="Obdélník 5"/>
            <p:cNvSpPr/>
            <p:nvPr/>
          </p:nvSpPr>
          <p:spPr>
            <a:xfrm>
              <a:off x="1673816" y="2327838"/>
              <a:ext cx="938756" cy="420413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718" y="3051175"/>
            <a:ext cx="5095875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32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Žádost o změnu v ISKP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Finalizace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grpSp>
        <p:nvGrpSpPr>
          <p:cNvPr id="4" name="Skupina 3"/>
          <p:cNvGrpSpPr/>
          <p:nvPr/>
        </p:nvGrpSpPr>
        <p:grpSpPr>
          <a:xfrm>
            <a:off x="969718" y="2348003"/>
            <a:ext cx="3171825" cy="420413"/>
            <a:chOff x="969718" y="2348003"/>
            <a:chExt cx="3171825" cy="420413"/>
          </a:xfrm>
        </p:grpSpPr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69718" y="2399933"/>
              <a:ext cx="3171825" cy="276225"/>
            </a:xfrm>
            <a:prstGeom prst="rect">
              <a:avLst/>
            </a:prstGeom>
          </p:spPr>
        </p:pic>
        <p:sp>
          <p:nvSpPr>
            <p:cNvPr id="6" name="Obdélník 5"/>
            <p:cNvSpPr/>
            <p:nvPr/>
          </p:nvSpPr>
          <p:spPr>
            <a:xfrm>
              <a:off x="2555630" y="2348003"/>
              <a:ext cx="938756" cy="420413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718" y="2835885"/>
            <a:ext cx="6543675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93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Žádost o změnu v ISKP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Elektronický podpis žádosti osobou oprávněnou</a:t>
            </a:r>
          </a:p>
          <a:p>
            <a:pPr marL="0" indent="0">
              <a:buNone/>
            </a:pPr>
            <a:r>
              <a:rPr lang="cs-CZ" dirty="0"/>
              <a:t>(po obdržení interní depeše)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850" y="2816470"/>
            <a:ext cx="1537832" cy="3330553"/>
          </a:xfrm>
          <a:prstGeom prst="rect">
            <a:avLst/>
          </a:prstGeom>
        </p:spPr>
      </p:pic>
      <p:grpSp>
        <p:nvGrpSpPr>
          <p:cNvPr id="9" name="Skupina 8"/>
          <p:cNvGrpSpPr/>
          <p:nvPr/>
        </p:nvGrpSpPr>
        <p:grpSpPr>
          <a:xfrm>
            <a:off x="3419475" y="2963069"/>
            <a:ext cx="4743450" cy="2076450"/>
            <a:chOff x="3419475" y="2963069"/>
            <a:chExt cx="4743450" cy="2076450"/>
          </a:xfrm>
        </p:grpSpPr>
        <p:pic>
          <p:nvPicPr>
            <p:cNvPr id="10" name="Obrázek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419475" y="2963069"/>
              <a:ext cx="4743450" cy="2076450"/>
            </a:xfrm>
            <a:prstGeom prst="rect">
              <a:avLst/>
            </a:prstGeom>
          </p:spPr>
        </p:pic>
        <p:sp>
          <p:nvSpPr>
            <p:cNvPr id="11" name="Obdélník 10"/>
            <p:cNvSpPr/>
            <p:nvPr/>
          </p:nvSpPr>
          <p:spPr>
            <a:xfrm>
              <a:off x="3419476" y="4109090"/>
              <a:ext cx="331910" cy="420413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88612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Žádost o změnu v ISKP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Vložení certifikátu a hesla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553" y="2286794"/>
            <a:ext cx="4114800" cy="34290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3752" y="4853911"/>
            <a:ext cx="292417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50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Typ závažnosti změny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Nepodstatná změna</a:t>
            </a:r>
          </a:p>
          <a:p>
            <a:r>
              <a:rPr lang="cs-CZ" dirty="0"/>
              <a:t>Podstatná změna zakládají změnu právního aktu</a:t>
            </a:r>
          </a:p>
          <a:p>
            <a:r>
              <a:rPr lang="cs-CZ" dirty="0"/>
              <a:t>Podstatná změna nezakládají změnu právního aktu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25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Žádost o změnu v ISKP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Změna stavu žádosti o změnu</a:t>
            </a:r>
          </a:p>
          <a:p>
            <a:pPr marL="0" indent="0">
              <a:buNone/>
            </a:pPr>
            <a:endParaRPr lang="cs-CZ" dirty="0"/>
          </a:p>
        </p:txBody>
      </p:sp>
      <p:grpSp>
        <p:nvGrpSpPr>
          <p:cNvPr id="4" name="Skupina 3"/>
          <p:cNvGrpSpPr/>
          <p:nvPr/>
        </p:nvGrpSpPr>
        <p:grpSpPr>
          <a:xfrm>
            <a:off x="1064235" y="2535848"/>
            <a:ext cx="8867775" cy="2724150"/>
            <a:chOff x="1064235" y="2535848"/>
            <a:chExt cx="8867775" cy="2724150"/>
          </a:xfrm>
        </p:grpSpPr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64235" y="2535848"/>
              <a:ext cx="8867775" cy="2724150"/>
            </a:xfrm>
            <a:prstGeom prst="rect">
              <a:avLst/>
            </a:prstGeom>
          </p:spPr>
        </p:pic>
        <p:sp>
          <p:nvSpPr>
            <p:cNvPr id="6" name="Obdélník 5"/>
            <p:cNvSpPr/>
            <p:nvPr/>
          </p:nvSpPr>
          <p:spPr>
            <a:xfrm>
              <a:off x="1087985" y="3941919"/>
              <a:ext cx="2652742" cy="420413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22988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Potvrzení/ schválení změny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Nepodstatná změna 	-&gt; potvrzení změny ŘO</a:t>
            </a:r>
          </a:p>
          <a:p>
            <a:r>
              <a:rPr lang="cs-CZ" dirty="0"/>
              <a:t>Podstatná změna 	-&gt; schválení změny ŘO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Následně se změna propisuje do žádosti o podporu.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O potvrzení/ schválení je příjemce informován automaticky generovanou interní depeší.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063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Shrnutí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Vaše dotazy?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V případě technických problémů kontaktujte interní depeší adresu </a:t>
            </a:r>
            <a:r>
              <a:rPr lang="cs-CZ" dirty="0" smtClean="0"/>
              <a:t>podpory: </a:t>
            </a:r>
            <a:r>
              <a:rPr lang="cs-CZ" dirty="0" err="1" smtClean="0"/>
              <a:t>OPVVV_Žadatel_Technická</a:t>
            </a:r>
            <a:r>
              <a:rPr lang="cs-CZ" dirty="0" smtClean="0"/>
              <a:t> </a:t>
            </a:r>
            <a:r>
              <a:rPr lang="cs-CZ" dirty="0"/>
              <a:t>podpora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Děkuji za pozornost </a:t>
            </a:r>
          </a:p>
          <a:p>
            <a:pPr marL="0" indent="0">
              <a:buNone/>
            </a:pPr>
            <a:r>
              <a:rPr lang="cs-CZ" dirty="0"/>
              <a:t>Milan Vojtek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111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Typ závažnosti změny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Více změn najednou – typ závažnosti se sjednocuje na nejvíce závažné změně. </a:t>
            </a:r>
          </a:p>
          <a:p>
            <a:pPr marL="0" indent="0">
              <a:buNone/>
            </a:pPr>
            <a:r>
              <a:rPr lang="cs-CZ" dirty="0"/>
              <a:t>		-&gt; snažit se nespojovat spolu nesouvisející změny!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Okamžik podání: </a:t>
            </a:r>
          </a:p>
          <a:p>
            <a:pPr lvl="1"/>
            <a:r>
              <a:rPr lang="cs-CZ" dirty="0"/>
              <a:t>Nepodstatné změny – lze nejprve realizovat, následně předložit</a:t>
            </a:r>
          </a:p>
          <a:p>
            <a:pPr lvl="1"/>
            <a:r>
              <a:rPr lang="cs-CZ" dirty="0"/>
              <a:t>Podstatné změny – je nutné vždy nejprve předložit a teprve následně realizovat.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937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Paralelní řešení více změnových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Lze </a:t>
            </a:r>
            <a:r>
              <a:rPr lang="cs-CZ" dirty="0"/>
              <a:t>založit a podat více změnových řízení </a:t>
            </a:r>
            <a:r>
              <a:rPr lang="cs-CZ" dirty="0" smtClean="0"/>
              <a:t>najednou</a:t>
            </a:r>
          </a:p>
          <a:p>
            <a:r>
              <a:rPr lang="cs-CZ" dirty="0" smtClean="0"/>
              <a:t>Musí </a:t>
            </a:r>
            <a:r>
              <a:rPr lang="cs-CZ" dirty="0"/>
              <a:t>však být na jiných obrazovkách </a:t>
            </a:r>
            <a:r>
              <a:rPr lang="cs-CZ" dirty="0" smtClean="0"/>
              <a:t>žádosti - obrazovku </a:t>
            </a:r>
            <a:r>
              <a:rPr lang="cs-CZ" dirty="0"/>
              <a:t>žádosti o změnu lze vybrat pouze pod jednu žádost o změnu </a:t>
            </a:r>
            <a:r>
              <a:rPr lang="cs-CZ" dirty="0" smtClean="0"/>
              <a:t>- </a:t>
            </a:r>
            <a:r>
              <a:rPr lang="cs-CZ" dirty="0"/>
              <a:t>následně je </a:t>
            </a:r>
            <a:r>
              <a:rPr lang="cs-CZ" u="sng" dirty="0"/>
              <a:t>obrazovka blokovaná do </a:t>
            </a:r>
            <a:r>
              <a:rPr lang="cs-CZ" u="sng" dirty="0" smtClean="0"/>
              <a:t>data </a:t>
            </a:r>
            <a:r>
              <a:rPr lang="cs-CZ" u="sng" dirty="0"/>
              <a:t>účinnosti </a:t>
            </a:r>
            <a:r>
              <a:rPr lang="cs-CZ" dirty="0"/>
              <a:t>dané žádosti o změnu.</a:t>
            </a:r>
          </a:p>
          <a:p>
            <a:r>
              <a:rPr lang="cs-CZ" dirty="0"/>
              <a:t>V případě potřeby editace stejné obrazovky je třeba počkat na potvrzení/ schválení žádosti nabytí </a:t>
            </a:r>
            <a:r>
              <a:rPr lang="cs-CZ" dirty="0" smtClean="0"/>
              <a:t>data účinnosti </a:t>
            </a:r>
          </a:p>
          <a:p>
            <a:pPr marL="0" indent="0">
              <a:buNone/>
            </a:pPr>
            <a:r>
              <a:rPr lang="cs-CZ" dirty="0" smtClean="0"/>
              <a:t>	-&gt; </a:t>
            </a:r>
            <a:r>
              <a:rPr lang="cs-CZ" dirty="0"/>
              <a:t>teprve pak je možné založit novou žádost o změnu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109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Druhy změn dle iniciátora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Změny může iniciovat: </a:t>
            </a:r>
          </a:p>
          <a:p>
            <a:pPr lvl="1"/>
            <a:r>
              <a:rPr lang="cs-CZ" dirty="0"/>
              <a:t>Příjemce </a:t>
            </a:r>
          </a:p>
          <a:p>
            <a:pPr lvl="1"/>
            <a:r>
              <a:rPr lang="cs-CZ" dirty="0"/>
              <a:t>ŘO</a:t>
            </a:r>
          </a:p>
        </p:txBody>
      </p:sp>
    </p:spTree>
    <p:extLst>
      <p:ext uri="{BB962C8B-B14F-4D97-AF65-F5344CB8AC3E}">
        <p14:creationId xmlns:p14="http://schemas.microsoft.com/office/powerpoint/2010/main" val="338074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Druhy změn dle fáze projektového cyklu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 zahájením realizace – po podání žádosti o podporu</a:t>
            </a:r>
          </a:p>
          <a:p>
            <a:r>
              <a:rPr lang="cs-CZ" dirty="0"/>
              <a:t>Vracení obrazovek před vydáním právního aktu </a:t>
            </a:r>
          </a:p>
          <a:p>
            <a:r>
              <a:rPr lang="cs-CZ" dirty="0"/>
              <a:t>Během realizace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168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Žádost o změnu v ISKP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Výhradně prostřednictvím ISKP</a:t>
            </a:r>
          </a:p>
          <a:p>
            <a:r>
              <a:rPr lang="cs-CZ" dirty="0"/>
              <a:t>Levý sloupec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Vytvořit </a:t>
            </a:r>
            <a:r>
              <a:rPr lang="cs-CZ" dirty="0"/>
              <a:t>žádost o změnu: 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4677" y="2788198"/>
            <a:ext cx="1790700" cy="81915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8908" y="3071089"/>
            <a:ext cx="1515461" cy="253367"/>
          </a:xfrm>
          <a:prstGeom prst="rect">
            <a:avLst/>
          </a:prstGeom>
        </p:spPr>
      </p:pic>
      <p:grpSp>
        <p:nvGrpSpPr>
          <p:cNvPr id="6" name="Skupina 5"/>
          <p:cNvGrpSpPr/>
          <p:nvPr/>
        </p:nvGrpSpPr>
        <p:grpSpPr>
          <a:xfrm>
            <a:off x="1164678" y="4407243"/>
            <a:ext cx="6809549" cy="1422058"/>
            <a:chOff x="1164677" y="4292383"/>
            <a:chExt cx="8050924" cy="1884580"/>
          </a:xfrm>
        </p:grpSpPr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64677" y="4292383"/>
              <a:ext cx="8050924" cy="1884580"/>
            </a:xfrm>
            <a:prstGeom prst="rect">
              <a:avLst/>
            </a:prstGeom>
          </p:spPr>
        </p:pic>
        <p:pic>
          <p:nvPicPr>
            <p:cNvPr id="8" name="Obrázek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64677" y="4834759"/>
              <a:ext cx="1515461" cy="2533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9263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Žádost o změnu v ISKP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Datum účinnosti: </a:t>
            </a:r>
          </a:p>
          <a:p>
            <a:pPr lvl="1"/>
            <a:r>
              <a:rPr lang="cs-CZ" dirty="0"/>
              <a:t>Nepodstatná změna: datum, kdy byla změna provedena</a:t>
            </a:r>
          </a:p>
          <a:p>
            <a:pPr lvl="1"/>
            <a:r>
              <a:rPr lang="cs-CZ" dirty="0"/>
              <a:t>Podstatná změna: datum, kdy v budoucnu by měla změna nastat – po schválení ze strany ŘO. </a:t>
            </a:r>
          </a:p>
          <a:p>
            <a:pPr marL="0" indent="0">
              <a:buNone/>
            </a:pPr>
            <a:endParaRPr lang="cs-CZ" dirty="0"/>
          </a:p>
        </p:txBody>
      </p:sp>
      <p:grpSp>
        <p:nvGrpSpPr>
          <p:cNvPr id="9" name="Skupina 8"/>
          <p:cNvGrpSpPr/>
          <p:nvPr/>
        </p:nvGrpSpPr>
        <p:grpSpPr>
          <a:xfrm>
            <a:off x="5357517" y="3075688"/>
            <a:ext cx="4552601" cy="2753613"/>
            <a:chOff x="1419831" y="3399768"/>
            <a:chExt cx="5581650" cy="3143250"/>
          </a:xfrm>
        </p:grpSpPr>
        <p:pic>
          <p:nvPicPr>
            <p:cNvPr id="10" name="Obrázek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19831" y="3399768"/>
              <a:ext cx="5581650" cy="3143250"/>
            </a:xfrm>
            <a:prstGeom prst="rect">
              <a:avLst/>
            </a:prstGeom>
          </p:spPr>
        </p:pic>
        <p:sp>
          <p:nvSpPr>
            <p:cNvPr id="11" name="Obdélník 10"/>
            <p:cNvSpPr/>
            <p:nvPr/>
          </p:nvSpPr>
          <p:spPr>
            <a:xfrm>
              <a:off x="4076396" y="5253557"/>
              <a:ext cx="1303283" cy="420413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58982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Žádost o změnu v ISKP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Odůvodnění změny</a:t>
            </a:r>
            <a:endParaRPr lang="cs-CZ" dirty="0" smtClean="0"/>
          </a:p>
          <a:p>
            <a:r>
              <a:rPr lang="cs-CZ" dirty="0" smtClean="0"/>
              <a:t>Nezbytné </a:t>
            </a:r>
            <a:r>
              <a:rPr lang="cs-CZ" dirty="0"/>
              <a:t>pro všechny druhy změn</a:t>
            </a:r>
          </a:p>
          <a:p>
            <a:r>
              <a:rPr lang="cs-CZ" dirty="0"/>
              <a:t>Textové pole na obrazovce Žádost o změnu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399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383</Words>
  <Application>Microsoft Office PowerPoint</Application>
  <PresentationFormat>Širokoúhlá obrazovka</PresentationFormat>
  <Paragraphs>86</Paragraphs>
  <Slides>22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Motiv Office</vt:lpstr>
      <vt:lpstr>Vlastní návrh</vt:lpstr>
      <vt:lpstr>Prezentace aplikace PowerPoint</vt:lpstr>
      <vt:lpstr>Typ závažnosti změny</vt:lpstr>
      <vt:lpstr>Typ závažnosti změny</vt:lpstr>
      <vt:lpstr>Paralelní řešení více změnových řízení</vt:lpstr>
      <vt:lpstr>Druhy změn dle iniciátora</vt:lpstr>
      <vt:lpstr>Druhy změn dle fáze projektového cyklu</vt:lpstr>
      <vt:lpstr>Žádost o změnu v ISKP</vt:lpstr>
      <vt:lpstr>Žádost o změnu v ISKP</vt:lpstr>
      <vt:lpstr>Žádost o změnu v ISKP</vt:lpstr>
      <vt:lpstr>Žádost o změnu v ISKP</vt:lpstr>
      <vt:lpstr>Žádost o změnu v ISKP</vt:lpstr>
      <vt:lpstr>Žádost o změnu v ISKP</vt:lpstr>
      <vt:lpstr>Žádost o změnu v ISKP</vt:lpstr>
      <vt:lpstr>Žádost o změnu v ISKP</vt:lpstr>
      <vt:lpstr>Žádost o změnu v ISKP</vt:lpstr>
      <vt:lpstr>Žádost o změnu v ISKP</vt:lpstr>
      <vt:lpstr>Žádost o změnu v ISKP</vt:lpstr>
      <vt:lpstr>Žádost o změnu v ISKP</vt:lpstr>
      <vt:lpstr>Žádost o změnu v ISKP</vt:lpstr>
      <vt:lpstr>Žádost o změnu v ISKP</vt:lpstr>
      <vt:lpstr>Potvrzení/ schválení změny</vt:lpstr>
      <vt:lpstr>Shrnutí</vt:lpstr>
    </vt:vector>
  </TitlesOfParts>
  <Company>MSMT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Změnová řízení</dc:title>
  <dc:creator>Vojtek Milan</dc:creator>
  <cp:lastModifiedBy>Vojtek Milan</cp:lastModifiedBy>
  <cp:revision>20</cp:revision>
  <dcterms:created xsi:type="dcterms:W3CDTF">2016-06-15T19:44:42Z</dcterms:created>
  <dcterms:modified xsi:type="dcterms:W3CDTF">2016-09-08T12:28:55Z</dcterms:modified>
</cp:coreProperties>
</file>